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9" r:id="rId4"/>
    <p:sldId id="257" r:id="rId5"/>
    <p:sldId id="2494" r:id="rId6"/>
    <p:sldId id="2505" r:id="rId7"/>
    <p:sldId id="285" r:id="rId8"/>
    <p:sldId id="287" r:id="rId9"/>
    <p:sldId id="289" r:id="rId10"/>
    <p:sldId id="2501" r:id="rId11"/>
    <p:sldId id="2473" r:id="rId12"/>
    <p:sldId id="299" r:id="rId13"/>
    <p:sldId id="295" r:id="rId14"/>
    <p:sldId id="2498" r:id="rId15"/>
    <p:sldId id="2506" r:id="rId16"/>
    <p:sldId id="2507" r:id="rId17"/>
    <p:sldId id="312" r:id="rId18"/>
  </p:sldIdLst>
  <p:sldSz cx="18288000" cy="10287000"/>
  <p:notesSz cx="6858000" cy="9144000"/>
  <p:embeddedFontLst>
    <p:embeddedFont>
      <p:font typeface="Aptos Bold" panose="020B0004020202020204" pitchFamily="34" charset="0"/>
      <p:regular r:id="rId20"/>
      <p:bold r:id="rId21"/>
    </p:embeddedFont>
    <p:embeddedFont>
      <p:font typeface="Aptos Bold Italics" panose="020B0604020202020204" charset="0"/>
      <p:regular r:id="rId22"/>
    </p:embeddedFont>
    <p:embeddedFont>
      <p:font typeface="Aptos Italics" panose="020B0604020202020204" charset="0"/>
      <p:regular r:id="rId23"/>
    </p:embeddedFont>
    <p:embeddedFont>
      <p:font typeface="Garet Light" panose="020B0604020202020204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old" panose="02000000000000000000" pitchFamily="2" charset="0"/>
      <p:bold r:id="rId29"/>
    </p:embeddedFont>
    <p:embeddedFont>
      <p:font typeface="Roboto Italics" panose="020B0604020202020204" charset="0"/>
      <p:regular r:id="rId30"/>
    </p:embeddedFont>
    <p:embeddedFont>
      <p:font typeface="Times New Roman Bold" panose="02020803070505020304" pitchFamily="18" charset="0"/>
      <p:regular r:id="rId31"/>
      <p:bold r:id="rId32"/>
    </p:embeddedFont>
    <p:embeddedFont>
      <p:font typeface="Times New Roman Bold Italics" panose="020B0604020202020204" charset="0"/>
      <p:regular r:id="rId33"/>
    </p:embeddedFont>
    <p:embeddedFont>
      <p:font typeface="Times New Roman Italics" panose="020B0604020202020204" charset="0"/>
      <p:regular r:id="rId34"/>
    </p:embeddedFont>
    <p:embeddedFont>
      <p:font typeface="Times New Roman MT" panose="020B0604020202020204" charset="0"/>
      <p:regular r:id="rId35"/>
    </p:embeddedFont>
    <p:embeddedFont>
      <p:font typeface="Times New Roman MT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nda" initials="G" lastIdx="6" clrIdx="0">
    <p:extLst>
      <p:ext uri="{19B8F6BF-5375-455C-9EA6-DF929625EA0E}">
        <p15:presenceInfo xmlns:p15="http://schemas.microsoft.com/office/powerpoint/2012/main" userId="Gunda" providerId="None"/>
      </p:ext>
    </p:extLst>
  </p:cmAuthor>
  <p:cmAuthor id="2" name="Gunda Ševčuka" initials="GŠ" lastIdx="6" clrIdx="1">
    <p:extLst>
      <p:ext uri="{19B8F6BF-5375-455C-9EA6-DF929625EA0E}">
        <p15:presenceInfo xmlns:p15="http://schemas.microsoft.com/office/powerpoint/2012/main" userId="S::gunda.sevcuka@bulduri.lv::48dde075-78cb-48e5-85d3-200b477f3a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1.252\visiem\KONVENTS%202026\konvents_20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Lapa1!$B$16</c:f>
              <c:strCache>
                <c:ptCount val="1"/>
                <c:pt idx="0">
                  <c:v>Absolventu proporcija, kuri nonākuši darba tirgū 1 gada laikā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Lapa1!$C$15:$E$15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Lapa1!$C$16:$E$16</c:f>
              <c:numCache>
                <c:formatCode>0%</c:formatCode>
                <c:ptCount val="3"/>
                <c:pt idx="0">
                  <c:v>0.7</c:v>
                </c:pt>
                <c:pt idx="1">
                  <c:v>0.57999999999999996</c:v>
                </c:pt>
                <c:pt idx="2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FD-49BE-B459-434EC2996E16}"/>
            </c:ext>
          </c:extLst>
        </c:ser>
        <c:ser>
          <c:idx val="1"/>
          <c:order val="1"/>
          <c:tx>
            <c:strRef>
              <c:f>Lapa1!$B$17</c:f>
              <c:strCache>
                <c:ptCount val="1"/>
                <c:pt idx="0">
                  <c:v>Profesionālās izglītības absolventu skaits, kuri strādā nozarē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Lapa1!$C$15:$E$15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Lapa1!$C$17:$E$17</c:f>
              <c:numCache>
                <c:formatCode>0%</c:formatCode>
                <c:ptCount val="3"/>
                <c:pt idx="0">
                  <c:v>0.52</c:v>
                </c:pt>
                <c:pt idx="1">
                  <c:v>0.52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FD-49BE-B459-434EC2996E16}"/>
            </c:ext>
          </c:extLst>
        </c:ser>
        <c:ser>
          <c:idx val="2"/>
          <c:order val="2"/>
          <c:tx>
            <c:strRef>
              <c:f>Lapa1!$B$18</c:f>
              <c:strCache>
                <c:ptCount val="1"/>
                <c:pt idx="0">
                  <c:v>Absolventu skaits, kuri turpina mācīties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Lapa1!$C$15:$E$15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Lapa1!$C$18:$E$18</c:f>
              <c:numCache>
                <c:formatCode>0%</c:formatCode>
                <c:ptCount val="3"/>
                <c:pt idx="0">
                  <c:v>0.14000000000000001</c:v>
                </c:pt>
                <c:pt idx="1">
                  <c:v>0.22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FD-49BE-B459-434EC2996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0524975"/>
        <c:axId val="1460531695"/>
      </c:barChart>
      <c:catAx>
        <c:axId val="1460524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1460531695"/>
        <c:crossesAt val="0"/>
        <c:auto val="1"/>
        <c:lblAlgn val="ctr"/>
        <c:lblOffset val="100"/>
        <c:noMultiLvlLbl val="0"/>
      </c:catAx>
      <c:valAx>
        <c:axId val="1460531695"/>
        <c:scaling>
          <c:orientation val="minMax"/>
          <c:max val="0.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60524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BE989-76B8-4F13-9267-01FDA45C437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5CE3-0FE3-B95A-BC31-E76EC844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F4036511-BC6D-80D1-0E8A-3E534CD66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D93CA548-51AA-9D68-C1A5-3F510CF3C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28DE3958-C1F2-CDD4-341F-4AD70B150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BE989-76B8-4F13-9267-01FDA45C437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387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993A9-C84D-0EF7-6C71-937F19B13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1721A83C-88B6-9AFF-4DFF-5D5E9F145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F449C6C7-39A7-4C15-6CC5-523ED3E0C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19DB1ED1-F886-21AB-D371-9B4F7650D5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BE989-76B8-4F13-9267-01FDA45C437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31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30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7C9A1-1315-BD04-3C1F-33793E26A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EA7947A3-42DD-B6F2-93AD-7A5C15B1A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39CBD822-70D0-C4F3-391F-ADE208A62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E7A8BA10-8358-9C51-80B9-14E8EE223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BE989-76B8-4F13-9267-01FDA45C437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714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CF97F-8D79-EFEF-F226-720B58BF0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59612689-1F95-3289-6028-098832E6D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1505B388-ADDC-05CF-7222-2982FDBF2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0D95B78E-5C29-1E8B-AF50-881CF1CA29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BE989-76B8-4F13-9267-01FDA45C437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9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āk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ttēla vietturis 13">
            <a:extLst>
              <a:ext uri="{FF2B5EF4-FFF2-40B4-BE49-F238E27FC236}">
                <a16:creationId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06522" y="0"/>
            <a:ext cx="18394523" cy="10287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3114303" y="2061415"/>
            <a:ext cx="10986639" cy="5825285"/>
            <a:chOff x="252031" y="-22763"/>
            <a:chExt cx="7324426" cy="7269964"/>
          </a:xfrm>
        </p:grpSpPr>
        <p:sp>
          <p:nvSpPr>
            <p:cNvPr id="16" name="Taisnstūris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sp>
          <p:nvSpPr>
            <p:cNvPr id="15" name="Taisnstūris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  <p:sp>
          <p:nvSpPr>
            <p:cNvPr id="17" name="Taisnstūris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058" y="3357639"/>
            <a:ext cx="9913884" cy="2262189"/>
          </a:xfrm>
        </p:spPr>
        <p:txBody>
          <a:bodyPr rtlCol="0" anchor="b"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</a:t>
            </a:r>
            <a:br>
              <a:rPr lang="lv-LV" noProof="0"/>
            </a:br>
            <a:r>
              <a:rPr lang="lv-LV" noProof="0"/>
              <a:t>Šablona virsraksta stils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058" y="5757941"/>
            <a:ext cx="9913884" cy="675755"/>
          </a:xfrm>
        </p:spPr>
        <p:txBody>
          <a:bodyPr rtlCol="0"/>
          <a:lstStyle>
            <a:lvl1pPr marL="0" indent="0" algn="ctr">
              <a:buNone/>
              <a:defRPr sz="3600" spc="450">
                <a:solidFill>
                  <a:schemeClr val="bg1"/>
                </a:soli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pPr rtl="0"/>
            <a:r>
              <a:rPr lang="lv-LV" noProof="0"/>
              <a:t>Noklikšķiniet, lai rediģētu šablona apakšvirsraksta stilu</a:t>
            </a:r>
          </a:p>
        </p:txBody>
      </p:sp>
    </p:spTree>
    <p:extLst>
      <p:ext uri="{BB962C8B-B14F-4D97-AF65-F5344CB8AC3E}">
        <p14:creationId xmlns:p14="http://schemas.microsoft.com/office/powerpoint/2010/main" val="197462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saturs ar attē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ttēla vietturis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6344" y="0"/>
            <a:ext cx="7378730" cy="10287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B42DCA22-1DF2-42CB-8741-F0CE575EAF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707" y="2514600"/>
            <a:ext cx="7794362" cy="5029200"/>
          </a:xfrm>
        </p:spPr>
        <p:txBody>
          <a:bodyPr rtlCol="0">
            <a:normAutofit/>
          </a:bodyPr>
          <a:lstStyle>
            <a:lvl1pPr>
              <a:defRPr sz="6600" b="1" spc="45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CDD89F3-6B87-4C54-83B9-A6481CB4FC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59092" y="547688"/>
            <a:ext cx="6172202" cy="8717757"/>
          </a:xfrm>
        </p:spPr>
        <p:txBody>
          <a:bodyPr rtlCol="0"/>
          <a:lstStyle/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479D679C-E90D-4916-BCE6-71C32B831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9907" y="1632858"/>
            <a:ext cx="6858000" cy="6858000"/>
          </a:xfrm>
          <a:prstGeom prst="rect">
            <a:avLst/>
          </a:prstGeom>
        </p:spPr>
      </p:pic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39C200B3-102B-4BB6-AEB0-D99EE027F0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8B450C90-6D4A-4D50-B15D-91C587AABC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678620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dalītāj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ttēla vietturis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6344" y="0"/>
            <a:ext cx="14891657" cy="10287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99325050-38BE-4AB2-B450-8DC9C0EDD386}"/>
              </a:ext>
            </a:extLst>
          </p:cNvPr>
          <p:cNvGrpSpPr/>
          <p:nvPr userDrawn="1"/>
        </p:nvGrpSpPr>
        <p:grpSpPr>
          <a:xfrm>
            <a:off x="1325283" y="612491"/>
            <a:ext cx="7914909" cy="8652954"/>
            <a:chOff x="883522" y="408327"/>
            <a:chExt cx="5276606" cy="5768636"/>
          </a:xfrm>
        </p:grpSpPr>
        <p:sp>
          <p:nvSpPr>
            <p:cNvPr id="13" name="Taisnstūris 12">
              <a:extLst>
                <a:ext uri="{FF2B5EF4-FFF2-40B4-BE49-F238E27FC236}">
                  <a16:creationId xmlns:a16="http://schemas.microsoft.com/office/drawing/2014/main" id="{3D68A4CE-A5FD-4656-82E1-43D586CC441E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E66B1E37-8CEC-44ED-A239-C755B72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4" name="Taisnstūris 13">
              <a:extLst>
                <a:ext uri="{FF2B5EF4-FFF2-40B4-BE49-F238E27FC236}">
                  <a16:creationId xmlns:a16="http://schemas.microsoft.com/office/drawing/2014/main" id="{B7E28405-97F5-4E03-86F1-FAE2FEA6CFF8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</p:grpSp>
      <p:sp>
        <p:nvSpPr>
          <p:cNvPr id="16" name="Virsraksts 1">
            <a:extLst>
              <a:ext uri="{FF2B5EF4-FFF2-40B4-BE49-F238E27FC236}">
                <a16:creationId xmlns:a16="http://schemas.microsoft.com/office/drawing/2014/main" id="{719FCC9B-E3B8-49CF-BD22-D553FFAAE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1" y="2252663"/>
            <a:ext cx="6527867" cy="3576699"/>
          </a:xfrm>
        </p:spPr>
        <p:txBody>
          <a:bodyPr rtlCol="0">
            <a:normAutofit/>
          </a:bodyPr>
          <a:lstStyle>
            <a:lvl1pPr algn="ctr">
              <a:defRPr sz="6600" b="1" spc="45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17" name="Teksta vietturis 2">
            <a:extLst>
              <a:ext uri="{FF2B5EF4-FFF2-40B4-BE49-F238E27FC236}">
                <a16:creationId xmlns:a16="http://schemas.microsoft.com/office/drawing/2014/main" id="{4F21EA87-CE67-4A1E-B2E0-513F775C7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57299" y="5829362"/>
            <a:ext cx="6527865" cy="444656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3000" spc="9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-LV" noProof="0"/>
              <a:t>REDIĢĒJIET ŠABLONA STILUS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6AADF661-E593-4423-A8A8-F22C943907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F8BD6A50-BDFC-4B4C-9D3B-53B545F531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80327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dalītāja slai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ttēla vietturis 13">
            <a:extLst>
              <a:ext uri="{FF2B5EF4-FFF2-40B4-BE49-F238E27FC236}">
                <a16:creationId xmlns:a16="http://schemas.microsoft.com/office/drawing/2014/main" id="{B599FEC8-12D0-4EB5-8573-C891D56C8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06522" y="0"/>
            <a:ext cx="18394523" cy="10287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5372100" y="676784"/>
            <a:ext cx="7914909" cy="8652954"/>
            <a:chOff x="883522" y="408327"/>
            <a:chExt cx="5276606" cy="5768636"/>
          </a:xfrm>
        </p:grpSpPr>
        <p:sp>
          <p:nvSpPr>
            <p:cNvPr id="15" name="Taisnstūris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Taisnstūris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</p:grpSp>
      <p:sp>
        <p:nvSpPr>
          <p:cNvPr id="8" name="Virsraksts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9143" y="2614484"/>
            <a:ext cx="6527867" cy="5029200"/>
          </a:xfrm>
        </p:spPr>
        <p:txBody>
          <a:bodyPr rtlCol="0">
            <a:normAutofit/>
          </a:bodyPr>
          <a:lstStyle>
            <a:lvl1pPr algn="ctr">
              <a:defRPr sz="6600" b="1" spc="45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22" name="Teksta vietturis 2">
            <a:extLst>
              <a:ext uri="{FF2B5EF4-FFF2-40B4-BE49-F238E27FC236}">
                <a16:creationId xmlns:a16="http://schemas.microsoft.com/office/drawing/2014/main" id="{74491700-C4EB-4143-ACD3-DE153BF9DD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59141" y="6191183"/>
            <a:ext cx="6527865" cy="444656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3000" spc="9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-LV" noProof="0"/>
              <a:t>REDIĢĒJIET ŠABLONA STILUS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424841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īdzinājums ar attē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isnstūris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7331527" y="2147379"/>
            <a:ext cx="4310750" cy="813962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0824" y="1591698"/>
            <a:ext cx="5197076" cy="1235868"/>
          </a:xfrm>
          <a:ln>
            <a:noFill/>
          </a:ln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lv-LV" noProof="0" dirty="0"/>
              <a:t>Noklikšķiniet, lai rediģētu šablona tekstu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0824" y="3162302"/>
            <a:ext cx="5197076" cy="5526882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21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5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11" name="Teksta vietturis 2">
            <a:extLst>
              <a:ext uri="{FF2B5EF4-FFF2-40B4-BE49-F238E27FC236}">
                <a16:creationId xmlns:a16="http://schemas.microsoft.com/office/drawing/2014/main" id="{367F380C-58A9-4490-AC57-579A90290F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30100" y="1591698"/>
            <a:ext cx="5197076" cy="1235868"/>
          </a:xfrm>
          <a:ln>
            <a:noFill/>
          </a:ln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lv-LV" noProof="0" dirty="0"/>
              <a:t>Noklikšķiniet, lai rediģētu šablona tekstu stilus</a:t>
            </a:r>
          </a:p>
        </p:txBody>
      </p:sp>
      <p:sp>
        <p:nvSpPr>
          <p:cNvPr id="12" name="Satura vietturis 3">
            <a:extLst>
              <a:ext uri="{FF2B5EF4-FFF2-40B4-BE49-F238E27FC236}">
                <a16:creationId xmlns:a16="http://schemas.microsoft.com/office/drawing/2014/main" id="{DA285A94-0E4E-47DC-8E61-41F684F3700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2230100" y="3162302"/>
            <a:ext cx="5197076" cy="5526882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21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5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6645727" y="57150"/>
            <a:ext cx="4310750" cy="8139621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16" name="Attēla vietturis 13">
            <a:extLst>
              <a:ext uri="{FF2B5EF4-FFF2-40B4-BE49-F238E27FC236}">
                <a16:creationId xmlns:a16="http://schemas.microsoft.com/office/drawing/2014/main" id="{354FBDC8-CD65-4972-A821-C25297B1A8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624" y="733937"/>
            <a:ext cx="4310750" cy="888138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826" y="0"/>
            <a:ext cx="5751894" cy="1686606"/>
          </a:xfrm>
        </p:spPr>
        <p:txBody>
          <a:bodyPr rtlCol="0">
            <a:noAutofit/>
          </a:bodyPr>
          <a:lstStyle>
            <a:lvl1pPr>
              <a:defRPr sz="4200"/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70501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isnstūris 9">
            <a:extLst>
              <a:ext uri="{FF2B5EF4-FFF2-40B4-BE49-F238E27FC236}">
                <a16:creationId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914400" y="587831"/>
            <a:ext cx="10613571" cy="8817426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/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C2877C5F-FF39-4400-9C13-0D7F04A0C78F}"/>
              </a:ext>
            </a:extLst>
          </p:cNvPr>
          <p:cNvSpPr/>
          <p:nvPr userDrawn="1"/>
        </p:nvSpPr>
        <p:spPr>
          <a:xfrm>
            <a:off x="10091057" y="81645"/>
            <a:ext cx="1857417" cy="98297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646227" y="0"/>
            <a:ext cx="7641773" cy="10287000"/>
          </a:xfrm>
          <a:solidFill>
            <a:schemeClr val="bg1">
              <a:lumMod val="50000"/>
            </a:schemeClr>
          </a:solidFill>
        </p:spPr>
        <p:txBody>
          <a:bodyPr rtlCol="0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3" name="Taisnstūris 12">
            <a:extLst>
              <a:ext uri="{FF2B5EF4-FFF2-40B4-BE49-F238E27FC236}">
                <a16:creationId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1469570" y="1771821"/>
            <a:ext cx="9176657" cy="813962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1436915" y="983200"/>
            <a:ext cx="8654142" cy="8552685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6915" y="3820277"/>
            <a:ext cx="7707086" cy="5095124"/>
          </a:xfrm>
        </p:spPr>
        <p:txBody>
          <a:bodyPr rtlCol="0"/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6915" y="2220685"/>
            <a:ext cx="7707086" cy="1468962"/>
          </a:xfrm>
        </p:spPr>
        <p:txBody>
          <a:bodyPr rtlCol="0" anchor="b"/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8727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ttēla vietturis 13">
            <a:extLst>
              <a:ext uri="{FF2B5EF4-FFF2-40B4-BE49-F238E27FC236}">
                <a16:creationId xmlns:a16="http://schemas.microsoft.com/office/drawing/2014/main" id="{0CBD5E02-927B-4DF7-8968-617C1C8F0F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0"/>
            <a:ext cx="10874828" cy="10287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 flipH="1">
            <a:off x="6173977" y="378845"/>
            <a:ext cx="11149925" cy="8993757"/>
            <a:chOff x="252031" y="391887"/>
            <a:chExt cx="7433283" cy="6215741"/>
          </a:xfrm>
        </p:grpSpPr>
        <p:sp>
          <p:nvSpPr>
            <p:cNvPr id="24" name="Taisnstūris 23">
              <a:extLst>
                <a:ext uri="{FF2B5EF4-FFF2-40B4-BE49-F238E27FC236}">
                  <a16:creationId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sp>
          <p:nvSpPr>
            <p:cNvPr id="23" name="Taisnstūris 22">
              <a:extLst>
                <a:ext uri="{FF2B5EF4-FFF2-40B4-BE49-F238E27FC236}">
                  <a16:creationId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  <p:sp>
          <p:nvSpPr>
            <p:cNvPr id="25" name="Taisnstūris 24">
              <a:extLst>
                <a:ext uri="{FF2B5EF4-FFF2-40B4-BE49-F238E27FC236}">
                  <a16:creationId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5809" y="1374661"/>
            <a:ext cx="9176657" cy="860984"/>
          </a:xfrm>
        </p:spPr>
        <p:txBody>
          <a:bodyPr lIns="0" rIns="0" rtlCol="0">
            <a:noAutofit/>
          </a:bodyPr>
          <a:lstStyle>
            <a:lvl1pPr>
              <a:defRPr sz="4800" b="1" spc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ŠABLONU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5809" y="2944010"/>
            <a:ext cx="9176657" cy="5514192"/>
          </a:xfrm>
        </p:spPr>
        <p:txBody>
          <a:bodyPr lIns="0" rIns="0" rtlCol="0"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21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8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7" name="Teksta vietturis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3716" y="2332503"/>
            <a:ext cx="9115373" cy="611505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3000" spc="9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7BFE929D-DC77-46CA-82A0-DBC67BEA93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4A17937-35A7-4492-BF9B-0912A22FF3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85748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C42E9CCD-6BB8-4209-A6BA-85186795608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00287" y="705962"/>
            <a:ext cx="7830464" cy="8875077"/>
          </a:xfrm>
        </p:spPr>
        <p:txBody>
          <a:bodyPr rtlCol="0"/>
          <a:lstStyle/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>
            <a:off x="985591" y="652687"/>
            <a:ext cx="7702127" cy="9323612"/>
            <a:chOff x="252031" y="391887"/>
            <a:chExt cx="7433283" cy="6215741"/>
          </a:xfrm>
        </p:grpSpPr>
        <p:sp>
          <p:nvSpPr>
            <p:cNvPr id="24" name="Taisnstūris 23">
              <a:extLst>
                <a:ext uri="{FF2B5EF4-FFF2-40B4-BE49-F238E27FC236}">
                  <a16:creationId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sp>
          <p:nvSpPr>
            <p:cNvPr id="23" name="Taisnstūris 22">
              <a:extLst>
                <a:ext uri="{FF2B5EF4-FFF2-40B4-BE49-F238E27FC236}">
                  <a16:creationId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  <p:sp>
          <p:nvSpPr>
            <p:cNvPr id="25" name="Taisnstūris 24">
              <a:extLst>
                <a:ext uri="{FF2B5EF4-FFF2-40B4-BE49-F238E27FC236}">
                  <a16:creationId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751" y="1648504"/>
            <a:ext cx="6339036" cy="860984"/>
          </a:xfrm>
        </p:spPr>
        <p:txBody>
          <a:bodyPr lIns="0" rIns="0" rtlCol="0">
            <a:noAutofit/>
          </a:bodyPr>
          <a:lstStyle>
            <a:lvl1pPr>
              <a:defRPr sz="4800" b="1" spc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ŠABLONU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8751" y="3217852"/>
            <a:ext cx="6339036" cy="5785994"/>
          </a:xfrm>
        </p:spPr>
        <p:txBody>
          <a:bodyPr lIns="0" rIns="0" rtlCol="0"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21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8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7" name="Teksta vietturis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7706" y="2606346"/>
            <a:ext cx="6296703" cy="611505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3000" spc="9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-LV" noProof="0"/>
              <a:t>REDIĢĒJIET ŠABLONA STILUS</a:t>
            </a:r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5311BA1-4F61-4FA7-9C20-685B3689CA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8" name="Slaida numura vietturis 7">
            <a:extLst>
              <a:ext uri="{FF2B5EF4-FFF2-40B4-BE49-F238E27FC236}">
                <a16:creationId xmlns:a16="http://schemas.microsoft.com/office/drawing/2014/main" id="{8EF357A5-40C6-41A4-B1BE-0AF78D459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561790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3114303" y="2061415"/>
            <a:ext cx="10986639" cy="5825285"/>
            <a:chOff x="252031" y="-22763"/>
            <a:chExt cx="7324426" cy="7269964"/>
          </a:xfrm>
        </p:grpSpPr>
        <p:sp>
          <p:nvSpPr>
            <p:cNvPr id="16" name="Taisnstūris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sp>
          <p:nvSpPr>
            <p:cNvPr id="15" name="Taisnstūris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  <p:sp>
          <p:nvSpPr>
            <p:cNvPr id="17" name="Taisnstūris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058" y="3357639"/>
            <a:ext cx="9913884" cy="2262189"/>
          </a:xfrm>
        </p:spPr>
        <p:txBody>
          <a:bodyPr rtlCol="0" anchor="b"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</a:t>
            </a:r>
            <a:br>
              <a:rPr lang="lv-LV" noProof="0"/>
            </a:br>
            <a:r>
              <a:rPr lang="lv-LV" noProof="0"/>
              <a:t>Šablona virsraksta stils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058" y="5757941"/>
            <a:ext cx="9913884" cy="675755"/>
          </a:xfrm>
        </p:spPr>
        <p:txBody>
          <a:bodyPr rtlCol="0"/>
          <a:lstStyle>
            <a:lvl1pPr marL="0" indent="0" algn="ctr">
              <a:buNone/>
              <a:defRPr sz="3600" spc="450">
                <a:solidFill>
                  <a:schemeClr val="bg1"/>
                </a:soli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pPr rtl="0"/>
            <a:r>
              <a:rPr lang="lv-LV" noProof="0"/>
              <a:t>Noklikšķiniet, lai rediģētu šablona apakšvirsraksta stilu</a:t>
            </a:r>
          </a:p>
        </p:txBody>
      </p:sp>
    </p:spTree>
    <p:extLst>
      <p:ext uri="{BB962C8B-B14F-4D97-AF65-F5344CB8AC3E}">
        <p14:creationId xmlns:p14="http://schemas.microsoft.com/office/powerpoint/2010/main" val="3998032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1779" y="1783558"/>
            <a:ext cx="16504443" cy="748188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7" name="Virsraksts 1">
            <a:extLst>
              <a:ext uri="{FF2B5EF4-FFF2-40B4-BE49-F238E27FC236}">
                <a16:creationId xmlns:a16="http://schemas.microsoft.com/office/drawing/2014/main" id="{B44C8ED9-0534-4EC5-8080-49DFF65B3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779" y="0"/>
            <a:ext cx="16504443" cy="1783557"/>
          </a:xfrm>
        </p:spPr>
        <p:txBody>
          <a:bodyPr rtlCol="0">
            <a:normAutofit/>
          </a:bodyPr>
          <a:lstStyle>
            <a:lvl1pPr algn="ctr">
              <a:defRPr sz="5400" b="1" spc="45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BC6E0AC-4834-46AF-A953-9EE372259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0D4F2F3C-7D16-40A3-A7C1-77AE127D5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034667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5372100" y="676784"/>
            <a:ext cx="7914909" cy="8652954"/>
            <a:chOff x="883522" y="408327"/>
            <a:chExt cx="5276606" cy="5768636"/>
          </a:xfrm>
        </p:grpSpPr>
        <p:sp>
          <p:nvSpPr>
            <p:cNvPr id="15" name="Taisnstūris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Taisnstūris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</p:grpSp>
      <p:sp>
        <p:nvSpPr>
          <p:cNvPr id="8" name="Virsraksts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9143" y="2614484"/>
            <a:ext cx="6527867" cy="5029200"/>
          </a:xfrm>
        </p:spPr>
        <p:txBody>
          <a:bodyPr rtlCol="0">
            <a:normAutofit/>
          </a:bodyPr>
          <a:lstStyle>
            <a:lvl1pPr algn="ctr">
              <a:defRPr sz="6600" b="1" spc="45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1" name="Teksta vietturis 2">
            <a:extLst>
              <a:ext uri="{FF2B5EF4-FFF2-40B4-BE49-F238E27FC236}">
                <a16:creationId xmlns:a16="http://schemas.microsoft.com/office/drawing/2014/main" id="{CEC8E835-7291-427D-948E-B544E36AD1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59142" y="6191183"/>
            <a:ext cx="6527867" cy="44465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000" cap="all" spc="900" baseline="0">
                <a:latin typeface="+mj-lt"/>
              </a:defRPr>
            </a:lvl1pPr>
          </a:lstStyle>
          <a:p>
            <a:pPr marL="342900" lvl="0" indent="-342900" algn="ctr" rtl="0"/>
            <a:r>
              <a:rPr lang="lv-LV" noProof="0"/>
              <a:t>REDIĢĒJIET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2215807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aisnstūris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6645727" y="0"/>
            <a:ext cx="4310750" cy="8139621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826" y="0"/>
            <a:ext cx="5751894" cy="1686606"/>
          </a:xfrm>
        </p:spPr>
        <p:txBody>
          <a:bodyPr rtlCol="0">
            <a:noAutofit/>
          </a:bodyPr>
          <a:lstStyle>
            <a:lvl1pPr>
              <a:defRPr sz="4200"/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17" name="Taisnstūris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7331527" y="2147379"/>
            <a:ext cx="4310750" cy="813962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13" name="Taisnstūris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6988622" y="671684"/>
            <a:ext cx="4310750" cy="8936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6" name="Satura vietturis 2">
            <a:extLst>
              <a:ext uri="{FF2B5EF4-FFF2-40B4-BE49-F238E27FC236}">
                <a16:creationId xmlns:a16="http://schemas.microsoft.com/office/drawing/2014/main" id="{E20B4D13-5F10-4886-AF0F-09B6ABB5C3B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57251" y="2147380"/>
            <a:ext cx="5200649" cy="654180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dirty="0"/>
            </a:lvl1pPr>
            <a:lvl2pPr>
              <a:defRPr lang="en-US" sz="2100" dirty="0"/>
            </a:lvl2pPr>
            <a:lvl3pPr>
              <a:defRPr lang="en-US" sz="1800" dirty="0"/>
            </a:lvl3pPr>
            <a:lvl4pPr>
              <a:defRPr lang="en-US" sz="1650" dirty="0"/>
            </a:lvl4pPr>
            <a:lvl5pPr>
              <a:defRPr lang="en-US" sz="1650" dirty="0"/>
            </a:lvl5pPr>
          </a:lstStyle>
          <a:p>
            <a:pPr lvl="0" rtl="0">
              <a:lnSpc>
                <a:spcPct val="150000"/>
              </a:lnSpc>
            </a:pPr>
            <a:r>
              <a:rPr lang="lv-LV" noProof="0"/>
              <a:t>Noklikšķiniet, lai rediģētu šablona tekstu stilus</a:t>
            </a:r>
          </a:p>
          <a:p>
            <a:pPr lvl="1" rtl="0">
              <a:lnSpc>
                <a:spcPct val="150000"/>
              </a:lnSpc>
            </a:pPr>
            <a:r>
              <a:rPr lang="lv-LV" noProof="0"/>
              <a:t>Otrais līmenis</a:t>
            </a:r>
          </a:p>
          <a:p>
            <a:pPr lvl="2" rtl="0">
              <a:lnSpc>
                <a:spcPct val="150000"/>
              </a:lnSpc>
            </a:pPr>
            <a:r>
              <a:rPr lang="lv-LV" noProof="0"/>
              <a:t>Trešais līmenis</a:t>
            </a:r>
          </a:p>
          <a:p>
            <a:pPr lvl="3" rtl="0">
              <a:lnSpc>
                <a:spcPct val="150000"/>
              </a:lnSpc>
            </a:pPr>
            <a:r>
              <a:rPr lang="lv-LV" noProof="0"/>
              <a:t>Ceturtais līmenis</a:t>
            </a:r>
          </a:p>
          <a:p>
            <a:pPr lvl="4" rtl="0">
              <a:lnSpc>
                <a:spcPct val="150000"/>
              </a:lnSpc>
            </a:pPr>
            <a:r>
              <a:rPr lang="lv-LV" noProof="0"/>
              <a:t>Piektais līmenis</a:t>
            </a:r>
          </a:p>
        </p:txBody>
      </p:sp>
      <p:sp>
        <p:nvSpPr>
          <p:cNvPr id="19" name="Satura vietturis 3">
            <a:extLst>
              <a:ext uri="{FF2B5EF4-FFF2-40B4-BE49-F238E27FC236}">
                <a16:creationId xmlns:a16="http://schemas.microsoft.com/office/drawing/2014/main" id="{EE7BCAD4-8DB6-482F-8DC0-F6D653F9221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230091" y="2147380"/>
            <a:ext cx="5200659" cy="654180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dirty="0"/>
            </a:lvl1pPr>
            <a:lvl2pPr>
              <a:defRPr lang="en-US" sz="2100" dirty="0"/>
            </a:lvl2pPr>
            <a:lvl3pPr>
              <a:defRPr lang="en-US" sz="1800" dirty="0"/>
            </a:lvl3pPr>
            <a:lvl4pPr>
              <a:defRPr lang="en-US" sz="1650" dirty="0"/>
            </a:lvl4pPr>
            <a:lvl5pPr>
              <a:defRPr lang="en-US" sz="1650" dirty="0"/>
            </a:lvl5pPr>
          </a:lstStyle>
          <a:p>
            <a:pPr lvl="0" rtl="0">
              <a:lnSpc>
                <a:spcPct val="150000"/>
              </a:lnSpc>
            </a:pPr>
            <a:r>
              <a:rPr lang="lv-LV" noProof="0"/>
              <a:t>Noklikšķiniet, lai rediģētu šablona tekstu stilus</a:t>
            </a:r>
          </a:p>
          <a:p>
            <a:pPr lvl="1" rtl="0">
              <a:lnSpc>
                <a:spcPct val="150000"/>
              </a:lnSpc>
            </a:pPr>
            <a:r>
              <a:rPr lang="lv-LV" noProof="0"/>
              <a:t>Otrais līmenis</a:t>
            </a:r>
          </a:p>
          <a:p>
            <a:pPr lvl="2" rtl="0">
              <a:lnSpc>
                <a:spcPct val="150000"/>
              </a:lnSpc>
            </a:pPr>
            <a:r>
              <a:rPr lang="lv-LV" noProof="0"/>
              <a:t>Trešais līmenis</a:t>
            </a:r>
          </a:p>
          <a:p>
            <a:pPr lvl="3" rtl="0">
              <a:lnSpc>
                <a:spcPct val="150000"/>
              </a:lnSpc>
            </a:pPr>
            <a:r>
              <a:rPr lang="lv-LV" noProof="0"/>
              <a:t>Ceturtais līmenis</a:t>
            </a:r>
          </a:p>
          <a:p>
            <a:pPr lvl="4" rtl="0">
              <a:lnSpc>
                <a:spcPct val="150000"/>
              </a:lnSpc>
            </a:pPr>
            <a:r>
              <a:rPr lang="lv-LV" noProof="0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3315052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0824" y="1591698"/>
            <a:ext cx="5197076" cy="1235868"/>
          </a:xfrm>
          <a:ln>
            <a:noFill/>
          </a:ln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0824" y="3162302"/>
            <a:ext cx="5197076" cy="5526882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21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5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6645727" y="0"/>
            <a:ext cx="4310750" cy="8139621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826" y="0"/>
            <a:ext cx="5751894" cy="1686606"/>
          </a:xfrm>
        </p:spPr>
        <p:txBody>
          <a:bodyPr rtlCol="0">
            <a:noAutofit/>
          </a:bodyPr>
          <a:lstStyle>
            <a:lvl1pPr>
              <a:defRPr sz="4200"/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17" name="Taisnstūris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7331527" y="2147379"/>
            <a:ext cx="4310750" cy="813962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13" name="Taisnstūris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6988622" y="671684"/>
            <a:ext cx="4310750" cy="8936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4" name="Teksta vietturis 4">
            <a:extLst>
              <a:ext uri="{FF2B5EF4-FFF2-40B4-BE49-F238E27FC236}">
                <a16:creationId xmlns:a16="http://schemas.microsoft.com/office/drawing/2014/main" id="{17A78D63-E00C-4155-A5B2-B3431A09ACB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2230093" y="1591698"/>
            <a:ext cx="5197082" cy="123586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3600" b="1" dirty="0">
                <a:latin typeface="+mj-lt"/>
              </a:defRPr>
            </a:lvl1pPr>
          </a:lstStyle>
          <a:p>
            <a:pPr marL="342900" lvl="0" indent="-342900" algn="ctr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15" name="Satura vietturis 5">
            <a:extLst>
              <a:ext uri="{FF2B5EF4-FFF2-40B4-BE49-F238E27FC236}">
                <a16:creationId xmlns:a16="http://schemas.microsoft.com/office/drawing/2014/main" id="{60C17447-B870-4054-B568-8B6B321EC5B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2230091" y="3162302"/>
            <a:ext cx="5197083" cy="552688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100" dirty="0"/>
            </a:lvl2pPr>
            <a:lvl3pPr>
              <a:defRPr lang="en-US" sz="1800" dirty="0"/>
            </a:lvl3pPr>
            <a:lvl4pPr>
              <a:defRPr lang="en-US" sz="1650" dirty="0"/>
            </a:lvl4pPr>
            <a:lvl5pPr>
              <a:defRPr lang="en-US" sz="1650" dirty="0"/>
            </a:lvl5pPr>
          </a:lstStyle>
          <a:p>
            <a:pPr marL="342900" lvl="0" indent="-342900" algn="l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lv-LV" noProof="0"/>
              <a:t>Noklikšķiniet, lai rediģētu šablona tekstu stilus</a:t>
            </a:r>
          </a:p>
          <a:p>
            <a:pPr marL="342900" lvl="1" indent="-342900" algn="l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lv-LV" noProof="0"/>
              <a:t>Otrais līmenis</a:t>
            </a:r>
          </a:p>
          <a:p>
            <a:pPr marL="342900" lvl="2" indent="-342900" algn="l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lv-LV" noProof="0"/>
              <a:t>Trešais līmenis</a:t>
            </a:r>
          </a:p>
          <a:p>
            <a:pPr marL="342900" lvl="3" indent="-342900" algn="l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lv-LV" noProof="0"/>
              <a:t>Ceturtais līmenis</a:t>
            </a:r>
          </a:p>
          <a:p>
            <a:pPr marL="342900" lvl="4" indent="-342900" algn="l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lv-LV" noProof="0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2937656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9F3E8482-B43D-4B69-8645-6B735F91B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41717" y="881744"/>
            <a:ext cx="7989033" cy="7909832"/>
          </a:xfrm>
        </p:spPr>
        <p:txBody>
          <a:bodyPr rtlCol="0">
            <a:normAutofit/>
          </a:bodyPr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5DDDD410-5ABA-46A5-B282-F37437EFB673}"/>
              </a:ext>
            </a:extLst>
          </p:cNvPr>
          <p:cNvSpPr/>
          <p:nvPr userDrawn="1"/>
        </p:nvSpPr>
        <p:spPr>
          <a:xfrm>
            <a:off x="1739591" y="1836677"/>
            <a:ext cx="6339036" cy="813962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  <a:p>
            <a:pPr algn="ctr" rtl="0"/>
            <a:endParaRPr lang="lv-LV" sz="2700" noProof="0" dirty="0"/>
          </a:p>
        </p:txBody>
      </p:sp>
      <p:sp>
        <p:nvSpPr>
          <p:cNvPr id="15" name="Taisnstūris 14">
            <a:extLst>
              <a:ext uri="{FF2B5EF4-FFF2-40B4-BE49-F238E27FC236}">
                <a16:creationId xmlns:a16="http://schemas.microsoft.com/office/drawing/2014/main" id="{D9BC9CBF-CF7B-4E39-9FD1-961882EC596A}"/>
              </a:ext>
            </a:extLst>
          </p:cNvPr>
          <p:cNvSpPr/>
          <p:nvPr userDrawn="1"/>
        </p:nvSpPr>
        <p:spPr>
          <a:xfrm>
            <a:off x="985591" y="1048056"/>
            <a:ext cx="6709538" cy="8552685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97A3D921-B9D5-42DC-9037-298968D94C95}"/>
              </a:ext>
            </a:extLst>
          </p:cNvPr>
          <p:cNvGrpSpPr/>
          <p:nvPr userDrawn="1"/>
        </p:nvGrpSpPr>
        <p:grpSpPr>
          <a:xfrm>
            <a:off x="985591" y="652687"/>
            <a:ext cx="7702127" cy="9323612"/>
            <a:chOff x="252031" y="391887"/>
            <a:chExt cx="7433283" cy="6215741"/>
          </a:xfrm>
        </p:grpSpPr>
        <p:sp>
          <p:nvSpPr>
            <p:cNvPr id="17" name="Taisnstūris 16">
              <a:extLst>
                <a:ext uri="{FF2B5EF4-FFF2-40B4-BE49-F238E27FC236}">
                  <a16:creationId xmlns:a16="http://schemas.microsoft.com/office/drawing/2014/main" id="{9BDB1890-91F2-49FC-B0F4-3F3FF11B6A1A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  <a:p>
              <a:pPr algn="ctr" rtl="0"/>
              <a:endParaRPr lang="lv-LV" sz="2700" noProof="0" dirty="0"/>
            </a:p>
          </p:txBody>
        </p:sp>
        <p:sp>
          <p:nvSpPr>
            <p:cNvPr id="18" name="Taisnstūris 17">
              <a:extLst>
                <a:ext uri="{FF2B5EF4-FFF2-40B4-BE49-F238E27FC236}">
                  <a16:creationId xmlns:a16="http://schemas.microsoft.com/office/drawing/2014/main" id="{6A62F937-16D4-4A6C-B247-D0A62BC6560D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  <p:sp>
          <p:nvSpPr>
            <p:cNvPr id="19" name="Taisnstūris 18">
              <a:extLst>
                <a:ext uri="{FF2B5EF4-FFF2-40B4-BE49-F238E27FC236}">
                  <a16:creationId xmlns:a16="http://schemas.microsoft.com/office/drawing/2014/main" id="{B9335681-5A6F-48BE-8160-2000D0F242FB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sz="2700" noProof="0"/>
            </a:p>
          </p:txBody>
        </p:sp>
      </p:grp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4401" y="3820277"/>
            <a:ext cx="6151626" cy="5095124"/>
          </a:xfrm>
        </p:spPr>
        <p:txBody>
          <a:bodyPr rtlCol="0"/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2220685"/>
            <a:ext cx="6151626" cy="1468962"/>
          </a:xfrm>
        </p:spPr>
        <p:txBody>
          <a:bodyPr rtlCol="0" anchor="b"/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</p:spTree>
    <p:extLst>
      <p:ext uri="{BB962C8B-B14F-4D97-AF65-F5344CB8AC3E}">
        <p14:creationId xmlns:p14="http://schemas.microsoft.com/office/powerpoint/2010/main" val="2148561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34A85DE8-81C6-4A53-8754-137A795CA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3" name="Virsraksts 2">
            <a:extLst>
              <a:ext uri="{FF2B5EF4-FFF2-40B4-BE49-F238E27FC236}">
                <a16:creationId xmlns:a16="http://schemas.microsoft.com/office/drawing/2014/main" id="{0A66073F-5CD2-4EAC-890A-F6BB43D2B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</p:spTree>
    <p:extLst>
      <p:ext uri="{BB962C8B-B14F-4D97-AF65-F5344CB8AC3E}">
        <p14:creationId xmlns:p14="http://schemas.microsoft.com/office/powerpoint/2010/main" val="555169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34A85DE8-81C6-4A53-8754-137A795CA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3" name="Virsraksts 2">
            <a:extLst>
              <a:ext uri="{FF2B5EF4-FFF2-40B4-BE49-F238E27FC236}">
                <a16:creationId xmlns:a16="http://schemas.microsoft.com/office/drawing/2014/main" id="{0A66073F-5CD2-4EAC-890A-F6BB43D2B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</p:spTree>
    <p:extLst>
      <p:ext uri="{BB962C8B-B14F-4D97-AF65-F5344CB8AC3E}">
        <p14:creationId xmlns:p14="http://schemas.microsoft.com/office/powerpoint/2010/main" val="2019222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478571B4-4133-4DE5-AD8F-A341842CB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lv-LV" noProof="0"/>
              <a:t>KONVENTS 2025</a:t>
            </a: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CB65AC00-5FCA-4A4E-A036-2FCBDEAF1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16714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 1">
            <a:extLst>
              <a:ext uri="{FF2B5EF4-FFF2-40B4-BE49-F238E27FC236}">
                <a16:creationId xmlns:a16="http://schemas.microsoft.com/office/drawing/2014/main" id="{7F27C465-B000-4905-9328-DBAB7930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26" y="0"/>
            <a:ext cx="16500348" cy="1783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FBBF3059-D5B9-418C-A60B-C3C8E261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826" y="1783080"/>
            <a:ext cx="16500348" cy="7482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087F727-48BD-4EB4-B57F-5AC03BEB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3826" y="970245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KONVENTS 2025</a:t>
            </a:r>
          </a:p>
        </p:txBody>
      </p:sp>
      <p:sp>
        <p:nvSpPr>
          <p:cNvPr id="9" name="Taisnstūris: Viens stūris nogriezts 8">
            <a:extLst>
              <a:ext uri="{FF2B5EF4-FFF2-40B4-BE49-F238E27FC236}">
                <a16:creationId xmlns:a16="http://schemas.microsoft.com/office/drawing/2014/main" id="{7166C798-72CE-4F2D-9A04-013F24A2659F}"/>
              </a:ext>
            </a:extLst>
          </p:cNvPr>
          <p:cNvSpPr/>
          <p:nvPr userDrawn="1"/>
        </p:nvSpPr>
        <p:spPr>
          <a:xfrm flipH="1">
            <a:off x="17323904" y="9534525"/>
            <a:ext cx="964097" cy="752475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sz="2700" noProof="0">
              <a:solidFill>
                <a:schemeClr val="bg1"/>
              </a:solidFill>
            </a:endParaRPr>
          </a:p>
        </p:txBody>
      </p:sp>
      <p:sp>
        <p:nvSpPr>
          <p:cNvPr id="10" name="Slaida numura vietturis 5">
            <a:extLst>
              <a:ext uri="{FF2B5EF4-FFF2-40B4-BE49-F238E27FC236}">
                <a16:creationId xmlns:a16="http://schemas.microsoft.com/office/drawing/2014/main" id="{3ACE58C5-CE1C-415B-8591-25A53FF2A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23904" y="9608619"/>
            <a:ext cx="964097" cy="611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9019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hdr="0" dt="0"/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6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bg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sv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23908" y="9534525"/>
            <a:ext cx="964092" cy="752475"/>
            <a:chOff x="0" y="0"/>
            <a:chExt cx="1285456" cy="100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5494" cy="1003300"/>
            </a:xfrm>
            <a:custGeom>
              <a:avLst/>
              <a:gdLst/>
              <a:ahLst/>
              <a:cxnLst/>
              <a:rect l="l" t="t" r="r" b="b"/>
              <a:pathLst>
                <a:path w="1285494" h="1003300">
                  <a:moveTo>
                    <a:pt x="1285494" y="0"/>
                  </a:moveTo>
                  <a:lnTo>
                    <a:pt x="167259" y="0"/>
                  </a:lnTo>
                  <a:lnTo>
                    <a:pt x="0" y="167259"/>
                  </a:lnTo>
                  <a:lnTo>
                    <a:pt x="0" y="1003300"/>
                  </a:lnTo>
                  <a:lnTo>
                    <a:pt x="1285494" y="1003300"/>
                  </a:lnTo>
                  <a:close/>
                </a:path>
              </a:pathLst>
            </a:custGeom>
            <a:gradFill rotWithShape="1">
              <a:gsLst>
                <a:gs pos="0">
                  <a:srgbClr val="038B3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832765" y="3026140"/>
            <a:ext cx="9176661" cy="4860560"/>
            <a:chOff x="0" y="0"/>
            <a:chExt cx="12235548" cy="6480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35561" cy="6480810"/>
            </a:xfrm>
            <a:custGeom>
              <a:avLst/>
              <a:gdLst/>
              <a:ahLst/>
              <a:cxnLst/>
              <a:rect l="l" t="t" r="r" b="b"/>
              <a:pathLst>
                <a:path w="12235561" h="6480810">
                  <a:moveTo>
                    <a:pt x="12235561" y="0"/>
                  </a:moveTo>
                  <a:lnTo>
                    <a:pt x="0" y="0"/>
                  </a:lnTo>
                  <a:lnTo>
                    <a:pt x="0" y="6480810"/>
                  </a:lnTo>
                  <a:lnTo>
                    <a:pt x="12235561" y="6480810"/>
                  </a:lnTo>
                  <a:close/>
                </a:path>
              </a:pathLst>
            </a:custGeom>
            <a:gradFill rotWithShape="1">
              <a:gsLst>
                <a:gs pos="0">
                  <a:srgbClr val="038B30">
                    <a:alpha val="70000"/>
                  </a:srgbClr>
                </a:gs>
                <a:gs pos="50000">
                  <a:srgbClr val="C0F400">
                    <a:alpha val="70000"/>
                  </a:srgbClr>
                </a:gs>
                <a:gs pos="100000">
                  <a:srgbClr val="05EE55">
                    <a:alpha val="7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19054" y="2010537"/>
            <a:ext cx="10804074" cy="4811916"/>
            <a:chOff x="0" y="0"/>
            <a:chExt cx="14405432" cy="64158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05483" cy="6534150"/>
            </a:xfrm>
            <a:custGeom>
              <a:avLst/>
              <a:gdLst/>
              <a:ahLst/>
              <a:cxnLst/>
              <a:rect l="l" t="t" r="r" b="b"/>
              <a:pathLst>
                <a:path w="14405483" h="6534150">
                  <a:moveTo>
                    <a:pt x="14278483" y="254000"/>
                  </a:moveTo>
                  <a:lnTo>
                    <a:pt x="127000" y="254000"/>
                  </a:lnTo>
                  <a:lnTo>
                    <a:pt x="127000" y="127000"/>
                  </a:lnTo>
                  <a:lnTo>
                    <a:pt x="254000" y="127000"/>
                  </a:lnTo>
                  <a:lnTo>
                    <a:pt x="254000" y="6407150"/>
                  </a:lnTo>
                  <a:lnTo>
                    <a:pt x="127000" y="6407150"/>
                  </a:lnTo>
                  <a:lnTo>
                    <a:pt x="127000" y="6280150"/>
                  </a:lnTo>
                  <a:lnTo>
                    <a:pt x="14278483" y="6280150"/>
                  </a:lnTo>
                  <a:lnTo>
                    <a:pt x="14278483" y="6407150"/>
                  </a:lnTo>
                  <a:lnTo>
                    <a:pt x="14151483" y="6407150"/>
                  </a:lnTo>
                  <a:lnTo>
                    <a:pt x="14151483" y="127000"/>
                  </a:lnTo>
                  <a:lnTo>
                    <a:pt x="14278483" y="127000"/>
                  </a:lnTo>
                  <a:lnTo>
                    <a:pt x="14278483" y="254000"/>
                  </a:lnTo>
                  <a:moveTo>
                    <a:pt x="14278483" y="0"/>
                  </a:moveTo>
                  <a:cubicBezTo>
                    <a:pt x="14348588" y="0"/>
                    <a:pt x="14405483" y="56896"/>
                    <a:pt x="14405483" y="127000"/>
                  </a:cubicBezTo>
                  <a:lnTo>
                    <a:pt x="14405483" y="6407150"/>
                  </a:lnTo>
                  <a:cubicBezTo>
                    <a:pt x="14405483" y="6477254"/>
                    <a:pt x="14348588" y="6534150"/>
                    <a:pt x="14278483" y="6534150"/>
                  </a:cubicBezTo>
                  <a:lnTo>
                    <a:pt x="127000" y="6534150"/>
                  </a:lnTo>
                  <a:cubicBezTo>
                    <a:pt x="56896" y="6534150"/>
                    <a:pt x="0" y="6477254"/>
                    <a:pt x="0" y="6407150"/>
                  </a:cubicBezTo>
                  <a:lnTo>
                    <a:pt x="0" y="127000"/>
                  </a:lnTo>
                  <a:cubicBezTo>
                    <a:pt x="0" y="56896"/>
                    <a:pt x="56896" y="0"/>
                    <a:pt x="127000" y="0"/>
                  </a:cubicBezTo>
                  <a:lnTo>
                    <a:pt x="14278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87929" y="2604868"/>
            <a:ext cx="9713014" cy="4568733"/>
            <a:chOff x="0" y="0"/>
            <a:chExt cx="12950685" cy="60916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50698" cy="6091682"/>
            </a:xfrm>
            <a:custGeom>
              <a:avLst/>
              <a:gdLst/>
              <a:ahLst/>
              <a:cxnLst/>
              <a:rect l="l" t="t" r="r" b="b"/>
              <a:pathLst>
                <a:path w="12950698" h="6091682">
                  <a:moveTo>
                    <a:pt x="12950698" y="0"/>
                  </a:moveTo>
                  <a:lnTo>
                    <a:pt x="0" y="0"/>
                  </a:lnTo>
                  <a:lnTo>
                    <a:pt x="0" y="6091682"/>
                  </a:lnTo>
                  <a:lnTo>
                    <a:pt x="12950698" y="6091682"/>
                  </a:lnTo>
                  <a:close/>
                </a:path>
              </a:pathLst>
            </a:custGeom>
            <a:solidFill>
              <a:srgbClr val="2F334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06518" y="0"/>
            <a:ext cx="18394518" cy="10287000"/>
          </a:xfrm>
          <a:custGeom>
            <a:avLst/>
            <a:gdLst/>
            <a:ahLst/>
            <a:cxnLst/>
            <a:rect l="l" t="t" r="r" b="b"/>
            <a:pathLst>
              <a:path w="18394518" h="10287000">
                <a:moveTo>
                  <a:pt x="0" y="0"/>
                </a:moveTo>
                <a:lnTo>
                  <a:pt x="18394518" y="0"/>
                </a:lnTo>
                <a:lnTo>
                  <a:pt x="183945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96" b="-94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883965" y="175320"/>
            <a:ext cx="18394518" cy="10287000"/>
            <a:chOff x="0" y="0"/>
            <a:chExt cx="24526024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525987" cy="13716000"/>
            </a:xfrm>
            <a:custGeom>
              <a:avLst/>
              <a:gdLst/>
              <a:ahLst/>
              <a:cxnLst/>
              <a:rect l="l" t="t" r="r" b="b"/>
              <a:pathLst>
                <a:path w="24525987" h="13716000">
                  <a:moveTo>
                    <a:pt x="0" y="0"/>
                  </a:moveTo>
                  <a:lnTo>
                    <a:pt x="24525987" y="0"/>
                  </a:lnTo>
                  <a:lnTo>
                    <a:pt x="245259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F3342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89795" y="6552974"/>
            <a:ext cx="11360965" cy="3557106"/>
            <a:chOff x="0" y="0"/>
            <a:chExt cx="15834662" cy="49578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813624" cy="5055935"/>
            </a:xfrm>
            <a:custGeom>
              <a:avLst/>
              <a:gdLst/>
              <a:ahLst/>
              <a:cxnLst/>
              <a:rect l="l" t="t" r="r" b="b"/>
              <a:pathLst>
                <a:path w="15813624" h="5055935">
                  <a:moveTo>
                    <a:pt x="15684556" y="170787"/>
                  </a:moveTo>
                  <a:lnTo>
                    <a:pt x="129068" y="170787"/>
                  </a:lnTo>
                  <a:lnTo>
                    <a:pt x="129068" y="85394"/>
                  </a:lnTo>
                  <a:lnTo>
                    <a:pt x="258135" y="85394"/>
                  </a:lnTo>
                  <a:lnTo>
                    <a:pt x="258135" y="4938397"/>
                  </a:lnTo>
                  <a:lnTo>
                    <a:pt x="129068" y="4938397"/>
                  </a:lnTo>
                  <a:lnTo>
                    <a:pt x="129068" y="4853003"/>
                  </a:lnTo>
                  <a:lnTo>
                    <a:pt x="15684556" y="4853003"/>
                  </a:lnTo>
                  <a:lnTo>
                    <a:pt x="15684556" y="4938397"/>
                  </a:lnTo>
                  <a:lnTo>
                    <a:pt x="15555488" y="4938397"/>
                  </a:lnTo>
                  <a:lnTo>
                    <a:pt x="15555488" y="85394"/>
                  </a:lnTo>
                  <a:lnTo>
                    <a:pt x="15684556" y="85394"/>
                  </a:lnTo>
                  <a:lnTo>
                    <a:pt x="15684556" y="170787"/>
                  </a:lnTo>
                  <a:moveTo>
                    <a:pt x="15684556" y="0"/>
                  </a:moveTo>
                  <a:cubicBezTo>
                    <a:pt x="15755801" y="0"/>
                    <a:pt x="15813624" y="38256"/>
                    <a:pt x="15813624" y="85394"/>
                  </a:cubicBezTo>
                  <a:lnTo>
                    <a:pt x="15813624" y="4938397"/>
                  </a:lnTo>
                  <a:cubicBezTo>
                    <a:pt x="15813624" y="4999039"/>
                    <a:pt x="15755801" y="5055935"/>
                    <a:pt x="15684556" y="5055935"/>
                  </a:cubicBezTo>
                  <a:lnTo>
                    <a:pt x="129068" y="5055935"/>
                  </a:lnTo>
                  <a:cubicBezTo>
                    <a:pt x="57822" y="5055935"/>
                    <a:pt x="0" y="4999039"/>
                    <a:pt x="0" y="4938397"/>
                  </a:cubicBezTo>
                  <a:lnTo>
                    <a:pt x="0" y="85394"/>
                  </a:lnTo>
                  <a:cubicBezTo>
                    <a:pt x="0" y="38256"/>
                    <a:pt x="57822" y="0"/>
                    <a:pt x="129068" y="0"/>
                  </a:cubicBezTo>
                  <a:lnTo>
                    <a:pt x="15684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83979" y="6702070"/>
            <a:ext cx="10921989" cy="3427936"/>
            <a:chOff x="0" y="0"/>
            <a:chExt cx="19355829" cy="60749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55815" cy="6074929"/>
            </a:xfrm>
            <a:custGeom>
              <a:avLst/>
              <a:gdLst/>
              <a:ahLst/>
              <a:cxnLst/>
              <a:rect l="l" t="t" r="r" b="b"/>
              <a:pathLst>
                <a:path w="19355815" h="6074929">
                  <a:moveTo>
                    <a:pt x="19355815" y="0"/>
                  </a:moveTo>
                  <a:lnTo>
                    <a:pt x="0" y="0"/>
                  </a:lnTo>
                  <a:lnTo>
                    <a:pt x="0" y="6074929"/>
                  </a:lnTo>
                  <a:lnTo>
                    <a:pt x="19355815" y="6074929"/>
                  </a:lnTo>
                  <a:close/>
                </a:path>
              </a:pathLst>
            </a:custGeom>
            <a:solidFill>
              <a:srgbClr val="2F3342">
                <a:alpha val="65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66240" y="-901530"/>
            <a:ext cx="14469426" cy="5745975"/>
            <a:chOff x="-4783237" y="-2812484"/>
            <a:chExt cx="19292567" cy="7661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253152" cy="4848816"/>
            </a:xfrm>
            <a:custGeom>
              <a:avLst/>
              <a:gdLst/>
              <a:ahLst/>
              <a:cxnLst/>
              <a:rect l="l" t="t" r="r" b="b"/>
              <a:pathLst>
                <a:path w="14253152" h="4848816">
                  <a:moveTo>
                    <a:pt x="0" y="0"/>
                  </a:moveTo>
                  <a:lnTo>
                    <a:pt x="14253152" y="0"/>
                  </a:lnTo>
                  <a:lnTo>
                    <a:pt x="14253152" y="4848816"/>
                  </a:lnTo>
                  <a:lnTo>
                    <a:pt x="0" y="484881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1434" r="-37468" b="-1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4783237" y="-2812484"/>
              <a:ext cx="19292567" cy="488692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864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SIA BULDURU TEHNIKUMS</a:t>
              </a:r>
              <a:br>
                <a:rPr lang="en-US" sz="7200" b="1" dirty="0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</a:br>
              <a:r>
                <a:rPr lang="en-US" sz="7200" b="1" dirty="0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2025-2026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602696" y="7024688"/>
            <a:ext cx="9715982" cy="2326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Bulduru </a:t>
            </a:r>
            <a:r>
              <a:rPr lang="en-US" sz="3799" i="1" dirty="0" err="1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tehnikuma</a:t>
            </a:r>
            <a: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</a:t>
            </a:r>
            <a:b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</a:br>
            <a: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Bulduru </a:t>
            </a:r>
            <a:r>
              <a:rPr lang="en-US" sz="3799" i="1" dirty="0" err="1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Biotehnoloģijas</a:t>
            </a:r>
            <a: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centra </a:t>
            </a:r>
            <a:r>
              <a:rPr lang="en-US" sz="3799" i="1" dirty="0" err="1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vadītāja</a:t>
            </a:r>
            <a:endParaRPr lang="en-US" sz="3799" i="1" dirty="0">
              <a:solidFill>
                <a:srgbClr val="FFFFFF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  <a:p>
            <a:pPr algn="l">
              <a:lnSpc>
                <a:spcPts val="4559"/>
              </a:lnSpc>
            </a:pPr>
            <a: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                                         </a:t>
            </a:r>
          </a:p>
          <a:p>
            <a:pPr algn="l">
              <a:lnSpc>
                <a:spcPts val="4559"/>
              </a:lnSpc>
            </a:pPr>
            <a: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                          </a:t>
            </a:r>
            <a:r>
              <a:rPr lang="en-US" sz="3799" i="1" dirty="0" err="1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Dr.biol</a:t>
            </a:r>
            <a:r>
              <a:rPr lang="en-US" sz="3799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. Anta Sparinska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8331527"/>
            <a:ext cx="3474101" cy="1955473"/>
          </a:xfrm>
          <a:custGeom>
            <a:avLst/>
            <a:gdLst/>
            <a:ahLst/>
            <a:cxnLst/>
            <a:rect l="l" t="t" r="r" b="b"/>
            <a:pathLst>
              <a:path w="3474101" h="1955473">
                <a:moveTo>
                  <a:pt x="0" y="0"/>
                </a:moveTo>
                <a:lnTo>
                  <a:pt x="3474101" y="0"/>
                </a:lnTo>
                <a:lnTo>
                  <a:pt x="3474101" y="1955473"/>
                </a:lnTo>
                <a:lnTo>
                  <a:pt x="0" y="1955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87" r="-108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EF461F5-0A0C-6265-3267-7467B7595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a 30">
            <a:extLst>
              <a:ext uri="{FF2B5EF4-FFF2-40B4-BE49-F238E27FC236}">
                <a16:creationId xmlns:a16="http://schemas.microsoft.com/office/drawing/2014/main" id="{56F15ED9-EC8F-23BA-B6DD-190511EE7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3810000" y="342900"/>
            <a:ext cx="13713279" cy="9021540"/>
            <a:chOff x="252031" y="391887"/>
            <a:chExt cx="7433283" cy="6215741"/>
          </a:xfrm>
        </p:grpSpPr>
        <p:sp>
          <p:nvSpPr>
            <p:cNvPr id="33" name="Taisnstūris 32">
              <a:extLst>
                <a:ext uri="{FF2B5EF4-FFF2-40B4-BE49-F238E27FC236}">
                  <a16:creationId xmlns:a16="http://schemas.microsoft.com/office/drawing/2014/main" id="{26E9E444-68FE-CDC2-B055-284A9E923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aisnstūris 31">
              <a:extLst>
                <a:ext uri="{FF2B5EF4-FFF2-40B4-BE49-F238E27FC236}">
                  <a16:creationId xmlns:a16="http://schemas.microsoft.com/office/drawing/2014/main" id="{4B2A8BFC-2242-0969-D989-6FBDEC873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aisnstūris 33">
              <a:extLst>
                <a:ext uri="{FF2B5EF4-FFF2-40B4-BE49-F238E27FC236}">
                  <a16:creationId xmlns:a16="http://schemas.microsoft.com/office/drawing/2014/main" id="{C9119C63-6868-C7C0-6634-070BC6164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52031" y="480134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lv-LV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Virsraksts 6">
            <a:extLst>
              <a:ext uri="{FF2B5EF4-FFF2-40B4-BE49-F238E27FC236}">
                <a16:creationId xmlns:a16="http://schemas.microsoft.com/office/drawing/2014/main" id="{84A92D27-05DE-0322-37E1-197F701E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484" y="601216"/>
            <a:ext cx="8512234" cy="1040492"/>
          </a:xfrm>
        </p:spPr>
        <p:txBody>
          <a:bodyPr rtlCol="0"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Bulduru koka darbnīcā </a:t>
            </a: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starpvalstu</a:t>
            </a:r>
            <a:r>
              <a:rPr lang="en-GB" sz="3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sadarbība</a:t>
            </a:r>
            <a:endParaRPr lang="lv-LV" sz="2700" dirty="0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CB09431-CF2A-0EBD-5489-376B19E95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1995589"/>
            <a:ext cx="9519280" cy="6269288"/>
          </a:xfrm>
        </p:spPr>
        <p:txBody>
          <a:bodyPr rtlCol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2026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ir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uzsākta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komunikācija</a:t>
            </a:r>
            <a:endParaRPr lang="en-GB" sz="32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par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sadarbību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>
                <a:solidFill>
                  <a:srgbClr val="05EE5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 ĀRVALSTU UNIVERSITĀTĒM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200" b="1" kern="100" dirty="0">
                <a:solidFill>
                  <a:srgbClr val="05EE5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 PROFESIONĀLĀM SKOLĀM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par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praktisku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apmācību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darba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vidē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balstītu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mācību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mobilitātes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prakšu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organizēšanu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05EE5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Bulduru</a:t>
            </a:r>
            <a:r>
              <a:rPr lang="en-GB" sz="3200" b="1" kern="100" dirty="0">
                <a:solidFill>
                  <a:srgbClr val="05EE5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05EE55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Tehnikumā</a:t>
            </a:r>
            <a:endParaRPr lang="en-GB" sz="3200" b="1" kern="100" dirty="0">
              <a:solidFill>
                <a:srgbClr val="05EE55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32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Iecere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veidot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sadarbību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Latvijas</a:t>
            </a:r>
            <a:r>
              <a:rPr lang="en-GB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Arhitektu</a:t>
            </a:r>
            <a:r>
              <a:rPr lang="en-GB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Savienību</a:t>
            </a:r>
            <a:r>
              <a:rPr lang="en-GB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vadošiem</a:t>
            </a:r>
            <a:r>
              <a:rPr lang="en-GB" sz="3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arhitektiem</a:t>
            </a:r>
            <a:endParaRPr lang="en-GB" sz="32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RTU </a:t>
            </a:r>
            <a:r>
              <a:rPr lang="en-GB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arhitektūras</a:t>
            </a:r>
            <a:r>
              <a:rPr lang="en-GB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en-GB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būvniecības</a:t>
            </a:r>
            <a:r>
              <a:rPr lang="en-GB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programmām</a:t>
            </a:r>
            <a:endParaRPr lang="en-GB" sz="3200" b="1" kern="100" dirty="0">
              <a:solidFill>
                <a:srgbClr val="FFC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5022932-0437-0ADD-AB66-94E2BF3FDC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082123" y="9783572"/>
            <a:ext cx="1961595" cy="328158"/>
          </a:xfrm>
        </p:spPr>
        <p:txBody>
          <a:bodyPr rtlCol="0"/>
          <a:lstStyle/>
          <a:p>
            <a:pPr defTabSz="1371600"/>
            <a:r>
              <a:rPr lang="lv-LV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KONVENTS 2026</a:t>
            </a:r>
          </a:p>
        </p:txBody>
      </p:sp>
      <p:pic>
        <p:nvPicPr>
          <p:cNvPr id="12" name="Picture Placeholder 11" descr="A group of people standing on top of a roof&#10;&#10;Description automatically generated">
            <a:extLst>
              <a:ext uri="{FF2B5EF4-FFF2-40B4-BE49-F238E27FC236}">
                <a16:creationId xmlns:a16="http://schemas.microsoft.com/office/drawing/2014/main" id="{473DE2CA-5B61-E4A5-F616-A1188BC4B5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2240" r="12240"/>
          <a:stretch>
            <a:fillRect/>
          </a:stretch>
        </p:blipFill>
        <p:spPr>
          <a:xfrm>
            <a:off x="-1143000" y="73716"/>
            <a:ext cx="9401258" cy="1021328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9567A2-545D-F38E-C809-29D6B8D37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9006690"/>
            <a:ext cx="2895600" cy="110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686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66728" y="9608620"/>
            <a:ext cx="1785144" cy="547688"/>
            <a:chOff x="0" y="0"/>
            <a:chExt cx="2380192" cy="730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0192" cy="730250"/>
            </a:xfrm>
            <a:custGeom>
              <a:avLst/>
              <a:gdLst/>
              <a:ahLst/>
              <a:cxnLst/>
              <a:rect l="l" t="t" r="r" b="b"/>
              <a:pathLst>
                <a:path w="2380192" h="730250">
                  <a:moveTo>
                    <a:pt x="0" y="0"/>
                  </a:moveTo>
                  <a:lnTo>
                    <a:pt x="2380192" y="0"/>
                  </a:lnTo>
                  <a:lnTo>
                    <a:pt x="2380192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9587" r="-245753" b="-16958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380192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KONVENTS 2026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3756" y="130537"/>
            <a:ext cx="16484548" cy="2739095"/>
            <a:chOff x="0" y="-407775"/>
            <a:chExt cx="9584057" cy="40764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4922" cy="3668632"/>
            </a:xfrm>
            <a:custGeom>
              <a:avLst/>
              <a:gdLst/>
              <a:ahLst/>
              <a:cxnLst/>
              <a:rect l="l" t="t" r="r" b="b"/>
              <a:pathLst>
                <a:path w="8874922" h="3668632">
                  <a:moveTo>
                    <a:pt x="0" y="0"/>
                  </a:moveTo>
                  <a:lnTo>
                    <a:pt x="8874922" y="0"/>
                  </a:lnTo>
                  <a:lnTo>
                    <a:pt x="8874922" y="3668632"/>
                  </a:lnTo>
                  <a:lnTo>
                    <a:pt x="0" y="36686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820" b="95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69854" y="-407775"/>
              <a:ext cx="8114203" cy="235955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752"/>
                </a:lnSpc>
              </a:pPr>
              <a:r>
                <a:rPr lang="en-US" sz="4400" b="1" dirty="0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BULDURU TEHNIKUMA MŪŽIZGLĪTĪBAS CENTRS </a:t>
              </a:r>
            </a:p>
            <a:p>
              <a:pPr algn="ctr">
                <a:lnSpc>
                  <a:spcPts val="5184"/>
                </a:lnSpc>
              </a:pPr>
              <a:endParaRPr lang="en-US" sz="44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6128" y="1274165"/>
            <a:ext cx="5791635" cy="7001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7502" lvl="1" algn="l">
              <a:lnSpc>
                <a:spcPts val="3945"/>
              </a:lnSpc>
            </a:pPr>
            <a:r>
              <a:rPr lang="en-US" sz="3287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Profesionālās</a:t>
            </a:r>
            <a:r>
              <a:rPr lang="en-US" sz="3287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287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pilnveides</a:t>
            </a:r>
            <a:r>
              <a:rPr lang="en-US" sz="3287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287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programmas</a:t>
            </a:r>
            <a:r>
              <a:rPr lang="en-US" sz="3287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un </a:t>
            </a:r>
            <a:r>
              <a:rPr lang="en-US" sz="3287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kursi</a:t>
            </a:r>
            <a:r>
              <a:rPr lang="en-US" sz="3287" b="1" dirty="0">
                <a:solidFill>
                  <a:srgbClr val="FFFFFF"/>
                </a:solidFill>
                <a:latin typeface="Times New Roman"/>
                <a:ea typeface="Times New Roman Bold"/>
                <a:cs typeface="Times New Roman"/>
                <a:sym typeface="Times New Roman"/>
              </a:rPr>
              <a:t>:</a:t>
            </a:r>
          </a:p>
          <a:p>
            <a:pPr marL="297502" lvl="1" algn="l">
              <a:lnSpc>
                <a:spcPts val="3945"/>
              </a:lnSpc>
            </a:pPr>
            <a:endParaRPr lang="en-US" sz="3287" b="1" dirty="0">
              <a:solidFill>
                <a:srgbClr val="FFFFFF"/>
              </a:solidFill>
              <a:latin typeface="Times New Roman"/>
              <a:ea typeface="Times New Roman Bold"/>
              <a:cs typeface="Times New Roman"/>
              <a:sym typeface="Times New Roman"/>
            </a:endParaRPr>
          </a:p>
          <a:p>
            <a:pPr marL="297502" lvl="1" algn="l">
              <a:lnSpc>
                <a:spcPts val="3945"/>
              </a:lnSpc>
            </a:pP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dārzkopībā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</a:p>
          <a:p>
            <a:pPr marL="297502" lvl="1" algn="l">
              <a:lnSpc>
                <a:spcPts val="3945"/>
              </a:lnSpc>
            </a:pP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augļkopībā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  </a:t>
            </a:r>
          </a:p>
          <a:p>
            <a:pPr marL="297502" lvl="1" algn="l">
              <a:lnSpc>
                <a:spcPts val="3945"/>
              </a:lnSpc>
            </a:pP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floristikā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</a:p>
          <a:p>
            <a:pPr marL="297502" lvl="1" algn="l">
              <a:lnSpc>
                <a:spcPts val="3945"/>
              </a:lnSpc>
            </a:pP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kokkopībā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</a:p>
          <a:p>
            <a:pPr marL="297502" lvl="1" algn="l">
              <a:lnSpc>
                <a:spcPts val="3945"/>
              </a:lnSpc>
            </a:pP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tradicionālo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koka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ēku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būvniecībā</a:t>
            </a:r>
            <a:endParaRPr lang="en-US" sz="3287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7502" lvl="1" algn="l">
              <a:lnSpc>
                <a:spcPts val="3945"/>
              </a:lnSpc>
            </a:pP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 </a:t>
            </a:r>
            <a:r>
              <a:rPr lang="en-US" sz="3287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lauksaimniecībā</a:t>
            </a:r>
            <a:r>
              <a:rPr lang="en-US" sz="3287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595004" lvl="1" indent="-297502" algn="l">
              <a:lnSpc>
                <a:spcPts val="3945"/>
              </a:lnSpc>
              <a:buFont typeface="Arial"/>
              <a:buChar char="•"/>
            </a:pPr>
            <a:endParaRPr lang="en-US" sz="3287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7502" lvl="1" algn="l">
              <a:lnSpc>
                <a:spcPts val="3945"/>
              </a:lnSpc>
            </a:pPr>
            <a:r>
              <a:rPr lang="en-US" sz="3287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Meistarklases</a:t>
            </a:r>
            <a:r>
              <a:rPr lang="en-US" sz="3287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un </a:t>
            </a:r>
            <a:r>
              <a:rPr lang="en-US" sz="3287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hobiju</a:t>
            </a:r>
            <a:r>
              <a:rPr lang="en-US" sz="3287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287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nodarbības</a:t>
            </a:r>
            <a:r>
              <a:rPr lang="en-US" sz="3287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  <a:endParaRPr lang="en-US" sz="3287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7502" lvl="1" algn="l">
              <a:lnSpc>
                <a:spcPts val="3945"/>
              </a:lnSpc>
            </a:pPr>
            <a:endParaRPr lang="en-US" sz="3287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53801" y="1274165"/>
            <a:ext cx="6798072" cy="369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9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Projekti</a:t>
            </a:r>
            <a:r>
              <a:rPr lang="en-US" sz="29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2025: </a:t>
            </a:r>
            <a:endParaRPr lang="lv-LV" sz="29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ts val="4002"/>
              </a:lnSpc>
            </a:pPr>
            <a:endParaRPr lang="en-US" sz="29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4984" lvl="1" indent="-237492" algn="l">
              <a:lnSpc>
                <a:spcPts val="3036"/>
              </a:lnSpc>
              <a:buFont typeface="Arial"/>
              <a:buChar char="•"/>
            </a:pPr>
            <a:r>
              <a:rPr lang="en-US" sz="2200" dirty="0">
                <a:solidFill>
                  <a:srgbClr val="FEFFF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VECKOKU NOVĒRTĒŠANA UN APSAIMNIEKOŠANA. </a:t>
            </a:r>
          </a:p>
          <a:p>
            <a:pPr marL="474984" lvl="1" indent="-237492" algn="l">
              <a:lnSpc>
                <a:spcPts val="3036"/>
              </a:lnSpc>
              <a:buFont typeface="Arial"/>
              <a:buChar char="•"/>
            </a:pPr>
            <a:endParaRPr lang="en-US" sz="2200" dirty="0">
              <a:solidFill>
                <a:srgbClr val="FEFFF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4984" lvl="1" indent="-237492" algn="l">
              <a:lnSpc>
                <a:spcPts val="3036"/>
              </a:lnSpc>
              <a:buFont typeface="Arial"/>
              <a:buChar char="•"/>
            </a:pPr>
            <a:r>
              <a:rPr lang="en-US" sz="2200" dirty="0">
                <a:solidFill>
                  <a:srgbClr val="FEFFF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TRADICIONĀLO KOKA ĒKU BŪVNIECĪBA UN RESTAURĀCIJA.</a:t>
            </a:r>
            <a:endParaRPr lang="en-US" sz="2400" dirty="0">
              <a:solidFill>
                <a:srgbClr val="FEFFF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036"/>
              </a:lnSpc>
            </a:pPr>
            <a:endParaRPr lang="en-US" sz="2400" dirty="0">
              <a:solidFill>
                <a:srgbClr val="FEFFF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036"/>
              </a:lnSpc>
            </a:pPr>
            <a:endParaRPr lang="en-US" sz="2400" dirty="0">
              <a:solidFill>
                <a:srgbClr val="FEFFF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566164" y="1274165"/>
            <a:ext cx="5581081" cy="9160021"/>
            <a:chOff x="0" y="0"/>
            <a:chExt cx="777752" cy="1478962"/>
          </a:xfrm>
        </p:grpSpPr>
        <p:sp>
          <p:nvSpPr>
            <p:cNvPr id="11" name="Freeform 11"/>
            <p:cNvSpPr/>
            <p:nvPr/>
          </p:nvSpPr>
          <p:spPr>
            <a:xfrm>
              <a:off x="8920" y="27108"/>
              <a:ext cx="759930" cy="1424800"/>
            </a:xfrm>
            <a:custGeom>
              <a:avLst/>
              <a:gdLst/>
              <a:ahLst/>
              <a:cxnLst/>
              <a:rect l="l" t="t" r="r" b="b"/>
              <a:pathLst>
                <a:path w="759930" h="1424800">
                  <a:moveTo>
                    <a:pt x="0" y="0"/>
                  </a:moveTo>
                  <a:lnTo>
                    <a:pt x="759930" y="0"/>
                  </a:lnTo>
                  <a:lnTo>
                    <a:pt x="759930" y="1424800"/>
                  </a:lnTo>
                  <a:lnTo>
                    <a:pt x="0" y="1424800"/>
                  </a:lnTo>
                  <a:close/>
                </a:path>
              </a:pathLst>
            </a:custGeom>
            <a:blipFill>
              <a:blip r:embed="rId4"/>
              <a:stretch>
                <a:fillRect l="-12803" t="-1902" r="-13419" b="-167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777778" cy="1478988"/>
            </a:xfrm>
            <a:custGeom>
              <a:avLst/>
              <a:gdLst/>
              <a:ahLst/>
              <a:cxnLst/>
              <a:rect l="l" t="t" r="r" b="b"/>
              <a:pathLst>
                <a:path w="777778" h="1478988">
                  <a:moveTo>
                    <a:pt x="8920" y="0"/>
                  </a:moveTo>
                  <a:lnTo>
                    <a:pt x="768850" y="0"/>
                  </a:lnTo>
                  <a:cubicBezTo>
                    <a:pt x="773756" y="0"/>
                    <a:pt x="777778" y="12199"/>
                    <a:pt x="777778" y="27108"/>
                  </a:cubicBezTo>
                  <a:lnTo>
                    <a:pt x="777778" y="1451908"/>
                  </a:lnTo>
                  <a:cubicBezTo>
                    <a:pt x="777778" y="1466818"/>
                    <a:pt x="773756" y="1478988"/>
                    <a:pt x="768850" y="1478988"/>
                  </a:cubicBezTo>
                  <a:lnTo>
                    <a:pt x="8920" y="1478988"/>
                  </a:lnTo>
                  <a:cubicBezTo>
                    <a:pt x="4014" y="1478988"/>
                    <a:pt x="0" y="1466818"/>
                    <a:pt x="0" y="1451908"/>
                  </a:cubicBezTo>
                  <a:lnTo>
                    <a:pt x="0" y="27108"/>
                  </a:lnTo>
                  <a:cubicBezTo>
                    <a:pt x="0" y="12199"/>
                    <a:pt x="4014" y="0"/>
                    <a:pt x="8920" y="0"/>
                  </a:cubicBezTo>
                  <a:moveTo>
                    <a:pt x="8920" y="54216"/>
                  </a:moveTo>
                  <a:lnTo>
                    <a:pt x="8920" y="27108"/>
                  </a:lnTo>
                  <a:lnTo>
                    <a:pt x="17841" y="27108"/>
                  </a:lnTo>
                  <a:lnTo>
                    <a:pt x="17841" y="1451908"/>
                  </a:lnTo>
                  <a:lnTo>
                    <a:pt x="8920" y="1451908"/>
                  </a:lnTo>
                  <a:lnTo>
                    <a:pt x="8920" y="1424800"/>
                  </a:lnTo>
                  <a:lnTo>
                    <a:pt x="768850" y="1424800"/>
                  </a:lnTo>
                  <a:lnTo>
                    <a:pt x="768850" y="1451908"/>
                  </a:lnTo>
                  <a:lnTo>
                    <a:pt x="759930" y="1451908"/>
                  </a:lnTo>
                  <a:lnTo>
                    <a:pt x="759930" y="27108"/>
                  </a:lnTo>
                  <a:lnTo>
                    <a:pt x="768850" y="27108"/>
                  </a:lnTo>
                  <a:lnTo>
                    <a:pt x="768850" y="54216"/>
                  </a:lnTo>
                  <a:lnTo>
                    <a:pt x="8920" y="54216"/>
                  </a:lnTo>
                  <a:close/>
                </a:path>
              </a:pathLst>
            </a:custGeom>
            <a:gradFill rotWithShape="1">
              <a:gsLst>
                <a:gs pos="0">
                  <a:srgbClr val="038B3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15378" y="1649943"/>
            <a:ext cx="5366521" cy="8254754"/>
            <a:chOff x="0" y="0"/>
            <a:chExt cx="7155361" cy="11006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55374" cy="11006326"/>
            </a:xfrm>
            <a:custGeom>
              <a:avLst/>
              <a:gdLst/>
              <a:ahLst/>
              <a:cxnLst/>
              <a:rect l="l" t="t" r="r" b="b"/>
              <a:pathLst>
                <a:path w="7155374" h="11006326">
                  <a:moveTo>
                    <a:pt x="7155374" y="0"/>
                  </a:moveTo>
                  <a:lnTo>
                    <a:pt x="0" y="0"/>
                  </a:lnTo>
                  <a:lnTo>
                    <a:pt x="0" y="11006326"/>
                  </a:lnTo>
                  <a:lnTo>
                    <a:pt x="7155374" y="11006326"/>
                  </a:lnTo>
                  <a:close/>
                </a:path>
              </a:pathLst>
            </a:custGeom>
            <a:blipFill>
              <a:blip r:embed="rId3"/>
              <a:stretch>
                <a:fillRect t="-17022" b="-17022"/>
              </a:stretch>
            </a:blipFill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08638" y="1426059"/>
            <a:ext cx="5692806" cy="8689238"/>
            <a:chOff x="0" y="0"/>
            <a:chExt cx="7590408" cy="115856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90459" cy="11594592"/>
            </a:xfrm>
            <a:custGeom>
              <a:avLst/>
              <a:gdLst/>
              <a:ahLst/>
              <a:cxnLst/>
              <a:rect l="l" t="t" r="r" b="b"/>
              <a:pathLst>
                <a:path w="7590459" h="11594592">
                  <a:moveTo>
                    <a:pt x="7523518" y="254000"/>
                  </a:moveTo>
                  <a:lnTo>
                    <a:pt x="66918" y="254000"/>
                  </a:lnTo>
                  <a:lnTo>
                    <a:pt x="66918" y="127000"/>
                  </a:lnTo>
                  <a:lnTo>
                    <a:pt x="133836" y="127000"/>
                  </a:lnTo>
                  <a:lnTo>
                    <a:pt x="133836" y="11467592"/>
                  </a:lnTo>
                  <a:lnTo>
                    <a:pt x="66918" y="11467592"/>
                  </a:lnTo>
                  <a:lnTo>
                    <a:pt x="66918" y="11340592"/>
                  </a:lnTo>
                  <a:lnTo>
                    <a:pt x="7523518" y="11340592"/>
                  </a:lnTo>
                  <a:lnTo>
                    <a:pt x="7523518" y="11467592"/>
                  </a:lnTo>
                  <a:lnTo>
                    <a:pt x="7456599" y="11467592"/>
                  </a:lnTo>
                  <a:lnTo>
                    <a:pt x="7456599" y="127000"/>
                  </a:lnTo>
                  <a:lnTo>
                    <a:pt x="7523518" y="127000"/>
                  </a:lnTo>
                  <a:lnTo>
                    <a:pt x="7523518" y="254000"/>
                  </a:lnTo>
                  <a:moveTo>
                    <a:pt x="7523518" y="0"/>
                  </a:moveTo>
                  <a:cubicBezTo>
                    <a:pt x="7560456" y="0"/>
                    <a:pt x="7590459" y="56896"/>
                    <a:pt x="7590459" y="127000"/>
                  </a:cubicBezTo>
                  <a:lnTo>
                    <a:pt x="7590459" y="11467592"/>
                  </a:lnTo>
                  <a:cubicBezTo>
                    <a:pt x="7590459" y="11537697"/>
                    <a:pt x="7560456" y="11594592"/>
                    <a:pt x="7523518" y="11594592"/>
                  </a:cubicBezTo>
                  <a:lnTo>
                    <a:pt x="66918" y="11594592"/>
                  </a:lnTo>
                  <a:cubicBezTo>
                    <a:pt x="29979" y="11594592"/>
                    <a:pt x="0" y="11537697"/>
                    <a:pt x="0" y="11467592"/>
                  </a:cubicBezTo>
                  <a:lnTo>
                    <a:pt x="0" y="127000"/>
                  </a:lnTo>
                  <a:cubicBezTo>
                    <a:pt x="0" y="56896"/>
                    <a:pt x="29979" y="0"/>
                    <a:pt x="66918" y="0"/>
                  </a:cubicBezTo>
                  <a:lnTo>
                    <a:pt x="7523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0885" y="-39772"/>
            <a:ext cx="6231409" cy="2116437"/>
            <a:chOff x="0" y="0"/>
            <a:chExt cx="8308545" cy="2821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08541" cy="2821920"/>
            </a:xfrm>
            <a:custGeom>
              <a:avLst/>
              <a:gdLst/>
              <a:ahLst/>
              <a:cxnLst/>
              <a:rect l="l" t="t" r="r" b="b"/>
              <a:pathLst>
                <a:path w="8308541" h="2821920">
                  <a:moveTo>
                    <a:pt x="0" y="0"/>
                  </a:moveTo>
                  <a:lnTo>
                    <a:pt x="8308541" y="0"/>
                  </a:lnTo>
                  <a:lnTo>
                    <a:pt x="8308541" y="2821920"/>
                  </a:lnTo>
                  <a:lnTo>
                    <a:pt x="0" y="28219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54095" r="-47264" b="-14874"/>
              </a:stretch>
            </a:blipFill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8308545" cy="27933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/>
              <a:r>
                <a:rPr lang="en-US" sz="4500" b="1" dirty="0">
                  <a:solidFill>
                    <a:srgbClr val="FFFFFF"/>
                  </a:solidFill>
                  <a:latin typeface="+mj-lt"/>
                  <a:ea typeface="Times New Roman Bold"/>
                  <a:cs typeface="Times New Roman Bold"/>
                  <a:sym typeface="Times New Roman Bold"/>
                </a:rPr>
                <a:t>BULDURU BIOTEHNOLOĢIJU CENTRS (BBC)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37218" y="9739312"/>
            <a:ext cx="1844164" cy="547688"/>
            <a:chOff x="0" y="0"/>
            <a:chExt cx="2458885" cy="7302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58885" cy="730250"/>
            </a:xfrm>
            <a:custGeom>
              <a:avLst/>
              <a:gdLst/>
              <a:ahLst/>
              <a:cxnLst/>
              <a:rect l="l" t="t" r="r" b="b"/>
              <a:pathLst>
                <a:path w="2458885" h="730250">
                  <a:moveTo>
                    <a:pt x="0" y="0"/>
                  </a:moveTo>
                  <a:lnTo>
                    <a:pt x="2458885" y="0"/>
                  </a:lnTo>
                  <a:lnTo>
                    <a:pt x="2458885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9587" r="-234688" b="-169587"/>
              </a:stretch>
            </a:blipFill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458885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/>
              <a:r>
                <a:rPr lang="en-US" sz="180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KONVENTS 2026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433876" y="8961300"/>
            <a:ext cx="948022" cy="943398"/>
          </a:xfrm>
          <a:custGeom>
            <a:avLst/>
            <a:gdLst/>
            <a:ahLst/>
            <a:cxnLst/>
            <a:rect l="l" t="t" r="r" b="b"/>
            <a:pathLst>
              <a:path w="948022" h="943398">
                <a:moveTo>
                  <a:pt x="0" y="0"/>
                </a:moveTo>
                <a:lnTo>
                  <a:pt x="948023" y="0"/>
                </a:lnTo>
                <a:lnTo>
                  <a:pt x="948023" y="943397"/>
                </a:lnTo>
                <a:lnTo>
                  <a:pt x="0" y="943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1407" y="3239132"/>
            <a:ext cx="5551070" cy="664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3135" lvl="1" indent="-266567" algn="l"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2025.gadā BBC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ir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kļuvis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par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zinātnisku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institūciju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l"/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533135" lvl="1" indent="-266567" algn="l"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Darbojas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zinātņu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padome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ar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5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vadošajiem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pētniekiem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un 4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pētniekiem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l"/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533135" lvl="1" indent="-266567" algn="l"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Īstenoti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6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projekti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, t.sk. Horizon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projekts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l"/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algn="l">
              <a:spcBef>
                <a:spcPct val="0"/>
              </a:spcBef>
            </a:pPr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5014ED-B154-39C0-829A-181F70F2C50A}"/>
              </a:ext>
            </a:extLst>
          </p:cNvPr>
          <p:cNvSpPr txBox="1"/>
          <p:nvPr/>
        </p:nvSpPr>
        <p:spPr>
          <a:xfrm>
            <a:off x="12496799" y="723900"/>
            <a:ext cx="5210315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135" lvl="1" indent="-266567" algn="l"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Noorganizētas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3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starptautiskas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konferences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semināri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l"/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533135" lvl="1" indent="-266567" algn="l"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In vitro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ievadīti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un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aug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~ 80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kultūraugi</a:t>
            </a:r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algn="l"/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533135" lvl="1" indent="-266567" algn="l">
              <a:buFont typeface="Arial"/>
              <a:buChar char="•"/>
            </a:pPr>
            <a:r>
              <a:rPr lang="en-US" sz="3600" b="1" dirty="0" err="1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Publicētas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 3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zinātniskas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, t.sk. Q2, 2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populārzinātniskas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publikācijas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Times New Roman Bold"/>
                <a:cs typeface="Times New Roman Bold"/>
                <a:sym typeface="Times New Roman Bold"/>
              </a:rPr>
              <a:t>.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l"/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533135" lvl="1" indent="-266567" algn="l"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Izstrādāti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1 ZPD un 3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Bakalaura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darbi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l"/>
            <a:endParaRPr lang="en-US" sz="3600" dirty="0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51EACA9A-D777-8449-50C7-B190F4DC6E20}"/>
              </a:ext>
            </a:extLst>
          </p:cNvPr>
          <p:cNvSpPr/>
          <p:nvPr/>
        </p:nvSpPr>
        <p:spPr>
          <a:xfrm>
            <a:off x="6457952" y="116620"/>
            <a:ext cx="4495799" cy="7851648"/>
          </a:xfrm>
          <a:custGeom>
            <a:avLst/>
            <a:gdLst/>
            <a:ahLst/>
            <a:cxnLst/>
            <a:rect l="l" t="t" r="r" b="b"/>
            <a:pathLst>
              <a:path w="12235561" h="10468864">
                <a:moveTo>
                  <a:pt x="12235561" y="0"/>
                </a:moveTo>
                <a:lnTo>
                  <a:pt x="0" y="0"/>
                </a:lnTo>
                <a:lnTo>
                  <a:pt x="0" y="10468864"/>
                </a:lnTo>
                <a:lnTo>
                  <a:pt x="12235561" y="10468864"/>
                </a:lnTo>
                <a:close/>
              </a:path>
            </a:pathLst>
          </a:custGeom>
          <a:gradFill rotWithShape="1">
            <a:gsLst>
              <a:gs pos="0">
                <a:srgbClr val="038B30">
                  <a:alpha val="70000"/>
                </a:srgbClr>
              </a:gs>
              <a:gs pos="50000">
                <a:srgbClr val="C0F400">
                  <a:alpha val="70000"/>
                </a:srgbClr>
              </a:gs>
              <a:gs pos="100000">
                <a:srgbClr val="05EE55">
                  <a:alpha val="70000"/>
                </a:srgbClr>
              </a:gs>
            </a:gsLst>
            <a:lin ang="16200000"/>
          </a:gradFill>
        </p:spPr>
        <p:txBody>
          <a:bodyPr/>
          <a:lstStyle/>
          <a:p>
            <a:endParaRPr lang="en-US"/>
          </a:p>
        </p:txBody>
      </p:sp>
      <p:sp>
        <p:nvSpPr>
          <p:cNvPr id="5" name="Satura vietturis 4">
            <a:extLst>
              <a:ext uri="{FF2B5EF4-FFF2-40B4-BE49-F238E27FC236}">
                <a16:creationId xmlns:a16="http://schemas.microsoft.com/office/drawing/2014/main" id="{FDF153A6-0E4B-417F-85BB-FD8402B1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1" y="1647072"/>
            <a:ext cx="6524745" cy="9545148"/>
          </a:xfrm>
        </p:spPr>
        <p:txBody>
          <a:bodyPr rtlCol="0">
            <a:normAutofit fontScale="40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kumimoji="0" lang="lv-LV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Dārzkopības izglītojamie apgūst profesijai nepieciešamās prasmes BT siltumnīcās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defRPr/>
            </a:pPr>
            <a:endParaRPr lang="en-GB" sz="8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kumimoji="0" lang="lv-LV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 siltumnīcās 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audzē</a:t>
            </a:r>
            <a:r>
              <a:rPr kumimoji="0" lang="lv-LV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 200 dažādu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lv-LV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kultūraugus</a:t>
            </a:r>
            <a:r>
              <a:rPr kumimoji="0" lang="lv-LV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endParaRPr lang="en-GB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endParaRPr lang="en-GB" sz="8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endParaRPr lang="lv-LV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8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Mērķis - </a:t>
            </a:r>
            <a:r>
              <a:rPr lang="lv-LV" sz="8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Izaudzēt un realizēt dārzkopības produkciju, lai nodrošinātu rentablu struktūrvienības darbību</a:t>
            </a:r>
            <a:r>
              <a:rPr lang="en-GB" sz="8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GB" sz="8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attīstību</a:t>
            </a:r>
            <a:r>
              <a:rPr lang="en-GB" sz="8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  <a:p>
            <a:pPr rtl="0"/>
            <a:endParaRPr lang="lv-LV" dirty="0"/>
          </a:p>
          <a:p>
            <a:pPr rtl="0"/>
            <a:endParaRPr lang="lv-LV" dirty="0"/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5483E2DD-4F96-4CE8-A9FE-FD5DF44C4C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361403" y="9791700"/>
            <a:ext cx="2895600" cy="344694"/>
          </a:xfrm>
        </p:spPr>
        <p:txBody>
          <a:bodyPr rtlCol="0"/>
          <a:lstStyle/>
          <a:p>
            <a:pPr defTabSz="1371600"/>
            <a:r>
              <a:rPr lang="lv-LV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KONVENTS 2026</a:t>
            </a:r>
          </a:p>
        </p:txBody>
      </p:sp>
      <p:sp>
        <p:nvSpPr>
          <p:cNvPr id="15" name="Virsraksts 14">
            <a:extLst>
              <a:ext uri="{FF2B5EF4-FFF2-40B4-BE49-F238E27FC236}">
                <a16:creationId xmlns:a16="http://schemas.microsoft.com/office/drawing/2014/main" id="{A9B3BD41-12E6-4E88-8CE4-3A496CEA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23" y="86421"/>
            <a:ext cx="5366849" cy="845931"/>
          </a:xfrm>
        </p:spPr>
        <p:txBody>
          <a:bodyPr rtlCol="0"/>
          <a:lstStyle/>
          <a:p>
            <a:r>
              <a:rPr lang="lv-LV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SILTUMNĪCAS</a:t>
            </a:r>
          </a:p>
        </p:txBody>
      </p:sp>
      <p:pic>
        <p:nvPicPr>
          <p:cNvPr id="14" name="Attēla vietturis 13">
            <a:extLst>
              <a:ext uri="{FF2B5EF4-FFF2-40B4-BE49-F238E27FC236}">
                <a16:creationId xmlns:a16="http://schemas.microsoft.com/office/drawing/2014/main" id="{5C8450AD-57B5-456B-B308-1236044432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1" r="33811"/>
          <a:stretch>
            <a:fillRect/>
          </a:stretch>
        </p:blipFill>
        <p:spPr>
          <a:xfrm>
            <a:off x="6598521" y="266700"/>
            <a:ext cx="4552950" cy="888206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F823A2-A71D-D3F2-5416-4DFB67D9D93D}"/>
              </a:ext>
            </a:extLst>
          </p:cNvPr>
          <p:cNvSpPr txBox="1"/>
          <p:nvPr/>
        </p:nvSpPr>
        <p:spPr>
          <a:xfrm>
            <a:off x="12115800" y="1418277"/>
            <a:ext cx="3943349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2025.gadā siltumnīcās: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v-LV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plēves seguma siltumnīcas- </a:t>
            </a:r>
            <a:r>
              <a:rPr lang="en-GB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stādu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zemeņu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aveņu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audzēšanai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palielinā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griezto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ziedu</a:t>
            </a:r>
            <a:r>
              <a:rPr lang="lv-LV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konteineraugu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sortiment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s;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v-LV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tulpju </a:t>
            </a:r>
            <a:r>
              <a:rPr lang="lv-LV" sz="29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audzēšan</a:t>
            </a:r>
            <a:r>
              <a:rPr lang="en-GB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v-LV" sz="2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hidroponikā.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E2672-6CAE-DDC9-CE4D-EA30CF87E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6" r="3581"/>
          <a:stretch>
            <a:fillRect/>
          </a:stretch>
        </p:blipFill>
        <p:spPr>
          <a:xfrm>
            <a:off x="6605345" y="266699"/>
            <a:ext cx="4868686" cy="8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9275" y="3355555"/>
            <a:ext cx="10099644" cy="5752167"/>
          </a:xfrm>
          <a:custGeom>
            <a:avLst/>
            <a:gdLst/>
            <a:ahLst/>
            <a:cxnLst/>
            <a:rect l="l" t="t" r="r" b="b"/>
            <a:pathLst>
              <a:path w="10099644" h="5752167">
                <a:moveTo>
                  <a:pt x="0" y="0"/>
                </a:moveTo>
                <a:lnTo>
                  <a:pt x="10099644" y="0"/>
                </a:lnTo>
                <a:lnTo>
                  <a:pt x="10099644" y="5752167"/>
                </a:lnTo>
                <a:lnTo>
                  <a:pt x="0" y="5752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92" b="-88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462804" y="3355555"/>
            <a:ext cx="5796496" cy="5752167"/>
          </a:xfrm>
          <a:custGeom>
            <a:avLst/>
            <a:gdLst/>
            <a:ahLst/>
            <a:cxnLst/>
            <a:rect l="l" t="t" r="r" b="b"/>
            <a:pathLst>
              <a:path w="5796496" h="5752167">
                <a:moveTo>
                  <a:pt x="0" y="0"/>
                </a:moveTo>
                <a:lnTo>
                  <a:pt x="5796496" y="0"/>
                </a:lnTo>
                <a:lnTo>
                  <a:pt x="5796496" y="5752167"/>
                </a:lnTo>
                <a:lnTo>
                  <a:pt x="0" y="5752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" t="-2384" r="-8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647857" y="952500"/>
            <a:ext cx="13887543" cy="695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Pavasara</a:t>
            </a:r>
            <a:r>
              <a:rPr lang="en-US" sz="40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dārza</a:t>
            </a:r>
            <a:r>
              <a:rPr lang="en-US" sz="40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un </a:t>
            </a:r>
            <a:r>
              <a:rPr lang="en-US" sz="4099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stādu</a:t>
            </a:r>
            <a:r>
              <a:rPr lang="en-US" sz="40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svētki</a:t>
            </a:r>
            <a:r>
              <a:rPr lang="en-US" sz="40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Bulduru tehnikuma </a:t>
            </a:r>
            <a:r>
              <a:rPr lang="en-US" sz="4099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parkā</a:t>
            </a:r>
            <a:endParaRPr lang="en-US" sz="4099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28585" y="1574167"/>
            <a:ext cx="2830830" cy="10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25.aprīlī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43800" y="2620009"/>
            <a:ext cx="3015615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Tirdziņš</a:t>
            </a:r>
            <a:endParaRPr lang="en-US" sz="35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504315" y="9021997"/>
            <a:ext cx="5604193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Tirgotāju pieteikuma anketa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3161" y="9021997"/>
            <a:ext cx="845693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Stādu audzētāji     Amatnieki     Mājražotāji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8164" y="1989868"/>
            <a:ext cx="5372721" cy="7576105"/>
          </a:xfrm>
          <a:custGeom>
            <a:avLst/>
            <a:gdLst/>
            <a:ahLst/>
            <a:cxnLst/>
            <a:rect l="l" t="t" r="r" b="b"/>
            <a:pathLst>
              <a:path w="5372721" h="7576105">
                <a:moveTo>
                  <a:pt x="0" y="0"/>
                </a:moveTo>
                <a:lnTo>
                  <a:pt x="5372721" y="0"/>
                </a:lnTo>
                <a:lnTo>
                  <a:pt x="5372721" y="7576104"/>
                </a:lnTo>
                <a:lnTo>
                  <a:pt x="0" y="7576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362200" y="952500"/>
            <a:ext cx="14357467" cy="67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1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Pavasara</a:t>
            </a:r>
            <a:r>
              <a:rPr lang="en-US" sz="39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dārza</a:t>
            </a:r>
            <a:r>
              <a:rPr lang="en-US" sz="39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un </a:t>
            </a:r>
            <a:r>
              <a:rPr lang="en-US" sz="3999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stādu</a:t>
            </a:r>
            <a:r>
              <a:rPr lang="en-US" sz="39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svētki</a:t>
            </a:r>
            <a:r>
              <a:rPr lang="en-US" sz="39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Bulduru tehnikuma </a:t>
            </a:r>
            <a:r>
              <a:rPr lang="en-US" sz="3999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parkā</a:t>
            </a:r>
            <a:endParaRPr lang="en-US" sz="3999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28585" y="1574167"/>
            <a:ext cx="2830830" cy="10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25.aprīlī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3021" y="2517145"/>
            <a:ext cx="7571075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Atvērtās durvis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9694" y="8910129"/>
            <a:ext cx="10035117" cy="15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5.martā</a:t>
            </a:r>
            <a:r>
              <a:rPr lang="en-US" sz="4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399" i="1">
                <a:solidFill>
                  <a:srgbClr val="FFFFFF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(tiešsaistē ) </a:t>
            </a:r>
            <a:r>
              <a:rPr lang="en-US" sz="43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25.aprīlī</a:t>
            </a:r>
            <a:r>
              <a:rPr lang="en-US" sz="4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4399" i="1">
                <a:solidFill>
                  <a:srgbClr val="FFFFFF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klātienē )</a:t>
            </a:r>
          </a:p>
          <a:p>
            <a:pPr algn="just">
              <a:lnSpc>
                <a:spcPts val="6159"/>
              </a:lnSpc>
            </a:pPr>
            <a:endParaRPr lang="en-US" sz="4399" i="1">
              <a:solidFill>
                <a:srgbClr val="FFFFFF"/>
              </a:solidFill>
              <a:latin typeface="Roboto Italics"/>
              <a:ea typeface="Roboto Italics"/>
              <a:cs typeface="Roboto Italics"/>
              <a:sym typeface="Roboto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33334" y="3036684"/>
            <a:ext cx="8986333" cy="5477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27"/>
              </a:lnSpc>
            </a:pPr>
            <a:endParaRPr/>
          </a:p>
          <a:p>
            <a:pPr algn="just">
              <a:lnSpc>
                <a:spcPts val="3627"/>
              </a:lnSpc>
            </a:pPr>
            <a:r>
              <a:rPr lang="en-US" sz="259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Pēc 9.klases</a:t>
            </a:r>
          </a:p>
          <a:p>
            <a:pPr marL="559456" lvl="1" indent="-279728" algn="just">
              <a:lnSpc>
                <a:spcPts val="3627"/>
              </a:lnSpc>
              <a:buFont typeface="Arial"/>
              <a:buChar char="•"/>
            </a:pPr>
            <a:r>
              <a:rPr lang="en-US" sz="2591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DĀRZKOPĪBAS TEHNIĶIS</a:t>
            </a:r>
          </a:p>
          <a:p>
            <a:pPr marL="559456" lvl="1" indent="-279728" algn="just">
              <a:lnSpc>
                <a:spcPts val="3627"/>
              </a:lnSpc>
              <a:buFont typeface="Arial"/>
              <a:buChar char="•"/>
            </a:pPr>
            <a:r>
              <a:rPr lang="en-US" sz="2591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AINAVU BŪVTEHNIĶIS</a:t>
            </a:r>
          </a:p>
          <a:p>
            <a:pPr marL="559456" lvl="1" indent="-279728" algn="just">
              <a:lnSpc>
                <a:spcPts val="3627"/>
              </a:lnSpc>
              <a:buFont typeface="Arial"/>
              <a:buChar char="•"/>
            </a:pPr>
            <a:r>
              <a:rPr lang="en-US" sz="2591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PAVĀRS</a:t>
            </a:r>
          </a:p>
          <a:p>
            <a:pPr marL="559456" lvl="1" indent="-279728" algn="just">
              <a:lnSpc>
                <a:spcPts val="3627"/>
              </a:lnSpc>
              <a:buFont typeface="Arial"/>
              <a:buChar char="•"/>
            </a:pPr>
            <a:r>
              <a:rPr lang="en-US" sz="2591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VIESMĪLĪBAS SERVISA SPECIĀLISTS</a:t>
            </a:r>
          </a:p>
          <a:p>
            <a:pPr algn="just">
              <a:lnSpc>
                <a:spcPts val="3627"/>
              </a:lnSpc>
            </a:pPr>
            <a:endParaRPr lang="en-US" sz="2591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just">
              <a:lnSpc>
                <a:spcPts val="3627"/>
              </a:lnSpc>
            </a:pPr>
            <a:r>
              <a:rPr lang="en-US" sz="259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Pēc 12.klases</a:t>
            </a:r>
          </a:p>
          <a:p>
            <a:pPr marL="559456" lvl="1" indent="-279728" algn="just">
              <a:lnSpc>
                <a:spcPts val="3627"/>
              </a:lnSpc>
              <a:buFont typeface="Arial"/>
              <a:buChar char="•"/>
            </a:pPr>
            <a:r>
              <a:rPr lang="en-US" sz="2591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AINAVU DĀRZNIEKS</a:t>
            </a:r>
          </a:p>
          <a:p>
            <a:pPr marL="559456" lvl="1" indent="-279728" algn="just">
              <a:lnSpc>
                <a:spcPts val="3627"/>
              </a:lnSpc>
              <a:buFont typeface="Arial"/>
              <a:buChar char="•"/>
            </a:pPr>
            <a:r>
              <a:rPr lang="en-US" sz="2591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FLORISTIKAS SPECIĀLISTS</a:t>
            </a:r>
          </a:p>
          <a:p>
            <a:pPr marL="559456" lvl="1" indent="-279728" algn="just">
              <a:lnSpc>
                <a:spcPts val="3627"/>
              </a:lnSpc>
              <a:buFont typeface="Arial"/>
              <a:buChar char="•"/>
            </a:pPr>
            <a:r>
              <a:rPr lang="en-US" sz="2591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KOKKOPIS (ARBORISTS)</a:t>
            </a:r>
          </a:p>
          <a:p>
            <a:pPr algn="just">
              <a:lnSpc>
                <a:spcPts val="3627"/>
              </a:lnSpc>
            </a:pPr>
            <a:endParaRPr lang="en-US" sz="2591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5590" y="1081004"/>
            <a:ext cx="16136821" cy="8124991"/>
          </a:xfrm>
          <a:custGeom>
            <a:avLst/>
            <a:gdLst/>
            <a:ahLst/>
            <a:cxnLst/>
            <a:rect l="l" t="t" r="r" b="b"/>
            <a:pathLst>
              <a:path w="16136821" h="8124991">
                <a:moveTo>
                  <a:pt x="0" y="0"/>
                </a:moveTo>
                <a:lnTo>
                  <a:pt x="16136820" y="0"/>
                </a:lnTo>
                <a:lnTo>
                  <a:pt x="16136820" y="8124992"/>
                </a:lnTo>
                <a:lnTo>
                  <a:pt x="0" y="8124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96059" y="2129840"/>
            <a:ext cx="13551152" cy="656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60"/>
              </a:lnSpc>
            </a:pPr>
            <a:r>
              <a:rPr lang="en-US" sz="12905" b="1" spc="-374" dirty="0">
                <a:solidFill>
                  <a:srgbClr val="FEFFFB"/>
                </a:solidFill>
                <a:latin typeface="Aptos Bold"/>
                <a:ea typeface="Aptos Bold"/>
                <a:cs typeface="Aptos Bold"/>
                <a:sym typeface="Aptos Bold"/>
              </a:rPr>
              <a:t>PALDIES PAR UZMANĪBU</a:t>
            </a:r>
          </a:p>
          <a:p>
            <a:pPr algn="ctr">
              <a:lnSpc>
                <a:spcPts val="12260"/>
              </a:lnSpc>
            </a:pPr>
            <a:r>
              <a:rPr lang="en-US" sz="12905" b="1" spc="-374" dirty="0">
                <a:solidFill>
                  <a:srgbClr val="FEFFFB"/>
                </a:solidFill>
                <a:latin typeface="Aptos Bold"/>
                <a:ea typeface="Aptos Bold"/>
                <a:cs typeface="Aptos Bold"/>
                <a:sym typeface="Aptos Bold"/>
              </a:rPr>
              <a:t>BULDUROS!</a:t>
            </a:r>
          </a:p>
          <a:p>
            <a:pPr algn="ctr">
              <a:lnSpc>
                <a:spcPts val="14254"/>
              </a:lnSpc>
            </a:pPr>
            <a:endParaRPr lang="en-US" sz="12905" b="1" spc="-374" dirty="0">
              <a:solidFill>
                <a:srgbClr val="FEFFF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0754" y="181016"/>
            <a:ext cx="3582582" cy="2115963"/>
          </a:xfrm>
          <a:custGeom>
            <a:avLst/>
            <a:gdLst/>
            <a:ahLst/>
            <a:cxnLst/>
            <a:rect l="l" t="t" r="r" b="b"/>
            <a:pathLst>
              <a:path w="3582582" h="2115963">
                <a:moveTo>
                  <a:pt x="0" y="0"/>
                </a:moveTo>
                <a:lnTo>
                  <a:pt x="3582582" y="0"/>
                </a:lnTo>
                <a:lnTo>
                  <a:pt x="3582582" y="2115963"/>
                </a:lnTo>
                <a:lnTo>
                  <a:pt x="0" y="2115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01333" y="9491308"/>
            <a:ext cx="3717849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EFFFB"/>
                </a:solidFill>
                <a:latin typeface="Garet Light"/>
                <a:ea typeface="Garet Light"/>
                <a:cs typeface="Garet Light"/>
                <a:sym typeface="Garet Light"/>
              </a:rPr>
              <a:t>Interneta adrese: http://www.bulduri.lv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EFFFB"/>
              </a:solidFill>
              <a:latin typeface="Garet Light"/>
              <a:ea typeface="Garet Light"/>
              <a:cs typeface="Garet Light"/>
              <a:sym typeface="Garet Ligh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589888-C07D-4095-AA55-24483609A2FB}"/>
              </a:ext>
            </a:extLst>
          </p:cNvPr>
          <p:cNvSpPr txBox="1"/>
          <p:nvPr/>
        </p:nvSpPr>
        <p:spPr>
          <a:xfrm>
            <a:off x="16309079" y="9696977"/>
            <a:ext cx="1900443" cy="59002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KONVENTS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58840" y="1108553"/>
            <a:ext cx="11859377" cy="8069894"/>
          </a:xfrm>
          <a:prstGeom prst="rect">
            <a:avLst/>
          </a:prstGeom>
          <a:solidFill>
            <a:srgbClr val="03903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84892" y="1028700"/>
            <a:ext cx="11362320" cy="7555943"/>
            <a:chOff x="0" y="0"/>
            <a:chExt cx="122225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2256" cy="812800"/>
            </a:xfrm>
            <a:custGeom>
              <a:avLst/>
              <a:gdLst/>
              <a:ahLst/>
              <a:cxnLst/>
              <a:rect l="l" t="t" r="r" b="b"/>
              <a:pathLst>
                <a:path w="1222256" h="812800">
                  <a:moveTo>
                    <a:pt x="0" y="0"/>
                  </a:moveTo>
                  <a:lnTo>
                    <a:pt x="1222256" y="0"/>
                  </a:lnTo>
                  <a:lnTo>
                    <a:pt x="122225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6322" b="-63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59171" y="3255093"/>
            <a:ext cx="6982269" cy="6648003"/>
            <a:chOff x="0" y="0"/>
            <a:chExt cx="9309692" cy="886400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309692" cy="8864004"/>
            </a:xfrm>
            <a:prstGeom prst="rect">
              <a:avLst/>
            </a:prstGeom>
            <a:solidFill>
              <a:srgbClr val="0390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4778" y="466341"/>
              <a:ext cx="8260135" cy="5467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874"/>
                </a:lnSpc>
              </a:pPr>
              <a:r>
                <a:rPr lang="en-US" sz="7093" spc="-205">
                  <a:solidFill>
                    <a:srgbClr val="FEFFFB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“Jūrmalas valstspilsētas </a:t>
              </a:r>
              <a:r>
                <a:rPr lang="en-US" sz="7093" i="1" spc="-205">
                  <a:solidFill>
                    <a:srgbClr val="FEFFFB"/>
                  </a:solidFill>
                  <a:latin typeface="Times New Roman MT Italics"/>
                  <a:ea typeface="Times New Roman MT Italics"/>
                  <a:cs typeface="Times New Roman MT Italics"/>
                  <a:sym typeface="Times New Roman MT Italics"/>
                </a:rPr>
                <a:t>skaistākais </a:t>
              </a:r>
              <a:r>
                <a:rPr lang="en-US" sz="7093" spc="-205">
                  <a:solidFill>
                    <a:srgbClr val="FEFFFB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īpašums 2025”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24778" y="6212150"/>
              <a:ext cx="8260135" cy="2109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54"/>
                </a:lnSpc>
              </a:pPr>
              <a:r>
                <a:rPr lang="en-US" sz="2967">
                  <a:solidFill>
                    <a:srgbClr val="FEFFFB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Publiski pieejama telpa, kas pilsētvidē ir ļoti būtiska, jo veido pilsētvides koptēlu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8472530"/>
            <a:ext cx="2792005" cy="1571541"/>
          </a:xfrm>
          <a:custGeom>
            <a:avLst/>
            <a:gdLst/>
            <a:ahLst/>
            <a:cxnLst/>
            <a:rect l="l" t="t" r="r" b="b"/>
            <a:pathLst>
              <a:path w="2792005" h="1571541">
                <a:moveTo>
                  <a:pt x="0" y="0"/>
                </a:moveTo>
                <a:lnTo>
                  <a:pt x="2792005" y="0"/>
                </a:lnTo>
                <a:lnTo>
                  <a:pt x="2792005" y="1571540"/>
                </a:lnTo>
                <a:lnTo>
                  <a:pt x="0" y="1571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7" r="-10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6142708" y="9715984"/>
            <a:ext cx="6172200" cy="656172"/>
            <a:chOff x="0" y="0"/>
            <a:chExt cx="8229600" cy="8748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29600" cy="874897"/>
            </a:xfrm>
            <a:custGeom>
              <a:avLst/>
              <a:gdLst/>
              <a:ahLst/>
              <a:cxnLst/>
              <a:rect l="l" t="t" r="r" b="b"/>
              <a:pathLst>
                <a:path w="8229600" h="874897">
                  <a:moveTo>
                    <a:pt x="0" y="0"/>
                  </a:moveTo>
                  <a:lnTo>
                    <a:pt x="8229600" y="0"/>
                  </a:lnTo>
                  <a:lnTo>
                    <a:pt x="8229600" y="874897"/>
                  </a:lnTo>
                  <a:lnTo>
                    <a:pt x="0" y="874897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41549" b="-1250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229600" cy="89394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KONVENTS 2026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-106504"/>
            <a:ext cx="6527864" cy="7159914"/>
            <a:chOff x="0" y="0"/>
            <a:chExt cx="8703818" cy="95465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03818" cy="9546590"/>
            </a:xfrm>
            <a:custGeom>
              <a:avLst/>
              <a:gdLst/>
              <a:ahLst/>
              <a:cxnLst/>
              <a:rect l="l" t="t" r="r" b="b"/>
              <a:pathLst>
                <a:path w="8703818" h="9546590">
                  <a:moveTo>
                    <a:pt x="0" y="0"/>
                  </a:moveTo>
                  <a:lnTo>
                    <a:pt x="8703818" y="0"/>
                  </a:lnTo>
                  <a:lnTo>
                    <a:pt x="8703818" y="9546590"/>
                  </a:lnTo>
                  <a:lnTo>
                    <a:pt x="0" y="9546590"/>
                  </a:lnTo>
                  <a:close/>
                </a:path>
              </a:pathLst>
            </a:custGeom>
            <a:gradFill rotWithShape="1">
              <a:gsLst>
                <a:gs pos="0">
                  <a:srgbClr val="038B30">
                    <a:alpha val="70000"/>
                  </a:srgbClr>
                </a:gs>
                <a:gs pos="50000">
                  <a:srgbClr val="C0F400">
                    <a:alpha val="70000"/>
                  </a:srgbClr>
                </a:gs>
                <a:gs pos="100000">
                  <a:srgbClr val="05EE55">
                    <a:alpha val="7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272555" y="9914472"/>
            <a:ext cx="4409285" cy="391256"/>
            <a:chOff x="0" y="0"/>
            <a:chExt cx="8229600" cy="730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29600" cy="730250"/>
            </a:xfrm>
            <a:custGeom>
              <a:avLst/>
              <a:gdLst/>
              <a:ahLst/>
              <a:cxnLst/>
              <a:rect l="l" t="t" r="r" b="b"/>
              <a:pathLst>
                <a:path w="8229600" h="730250">
                  <a:moveTo>
                    <a:pt x="0" y="0"/>
                  </a:moveTo>
                  <a:lnTo>
                    <a:pt x="8229600" y="0"/>
                  </a:lnTo>
                  <a:lnTo>
                    <a:pt x="8229600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9587" b="-16958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229600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KONVENTS 2026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570050" y="1333500"/>
            <a:ext cx="8661954" cy="719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6"/>
              </a:lnSpc>
            </a:pPr>
            <a:r>
              <a:rPr lang="en-US" sz="5063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Izglītības</a:t>
            </a:r>
            <a:r>
              <a:rPr lang="en-US" sz="5063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5063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iestādes</a:t>
            </a:r>
            <a:r>
              <a:rPr lang="en-US" sz="5063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5063" b="1" i="1" dirty="0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MISIJA</a:t>
            </a:r>
          </a:p>
          <a:p>
            <a:pPr algn="ctr">
              <a:lnSpc>
                <a:spcPts val="5010"/>
              </a:lnSpc>
            </a:pP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Bulduru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tehnikums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(BT),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kā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kompetences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centrs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nodrošina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zināšanu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inovāciju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un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jaunāko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tehnoloģiju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175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pārnesi</a:t>
            </a:r>
            <a:r>
              <a:rPr lang="en-US" sz="4175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dārzniekiem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stādu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audzētājiem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ainavu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veidotājiem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kokkopjiem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Latvijas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dabas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bagātību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apsaimniekotajiem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viesmīlības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tūrisma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objektu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apkalpojošajam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7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personālam</a:t>
            </a:r>
            <a:r>
              <a:rPr lang="en-US" sz="417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ctr">
              <a:lnSpc>
                <a:spcPts val="5010"/>
              </a:lnSpc>
            </a:pPr>
            <a:endParaRPr lang="en-US" sz="417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9486" y="80283"/>
            <a:ext cx="7160879" cy="10029817"/>
            <a:chOff x="0" y="0"/>
            <a:chExt cx="812800" cy="11384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38441"/>
            </a:xfrm>
            <a:custGeom>
              <a:avLst/>
              <a:gdLst/>
              <a:ahLst/>
              <a:cxnLst/>
              <a:rect l="l" t="t" r="r" b="b"/>
              <a:pathLst>
                <a:path w="812800" h="1138441">
                  <a:moveTo>
                    <a:pt x="0" y="0"/>
                  </a:moveTo>
                  <a:lnTo>
                    <a:pt x="812800" y="0"/>
                  </a:lnTo>
                  <a:lnTo>
                    <a:pt x="812800" y="1138441"/>
                  </a:lnTo>
                  <a:lnTo>
                    <a:pt x="0" y="1138441"/>
                  </a:lnTo>
                  <a:close/>
                </a:path>
              </a:pathLst>
            </a:custGeom>
            <a:blipFill>
              <a:blip r:embed="rId4"/>
              <a:stretch>
                <a:fillRect t="-2983" b="-29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CFBD-9F77-28A7-1C4A-26D7A0495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>
            <a:extLst>
              <a:ext uri="{FF2B5EF4-FFF2-40B4-BE49-F238E27FC236}">
                <a16:creationId xmlns:a16="http://schemas.microsoft.com/office/drawing/2014/main" id="{C11AA253-30FA-E2BE-40FE-1E4D37D0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97" y="-178788"/>
            <a:ext cx="16504443" cy="1783557"/>
          </a:xfrm>
        </p:spPr>
        <p:txBody>
          <a:bodyPr rtlCol="0"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VBF UZŅEMŠANAS PLĀNS 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GADĀ</a:t>
            </a:r>
            <a:endParaRPr lang="lv-LV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B93051-386E-76B2-EC87-12A135DD07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991901"/>
              </p:ext>
            </p:extLst>
          </p:nvPr>
        </p:nvGraphicFramePr>
        <p:xfrm>
          <a:off x="892175" y="1784350"/>
          <a:ext cx="16503650" cy="6179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6225">
                  <a:extLst>
                    <a:ext uri="{9D8B030D-6E8A-4147-A177-3AD203B41FA5}">
                      <a16:colId xmlns:a16="http://schemas.microsoft.com/office/drawing/2014/main" val="1412104461"/>
                    </a:ext>
                  </a:extLst>
                </a:gridCol>
                <a:gridCol w="7337425">
                  <a:extLst>
                    <a:ext uri="{9D8B030D-6E8A-4147-A177-3AD203B41FA5}">
                      <a16:colId xmlns:a16="http://schemas.microsoft.com/office/drawing/2014/main" val="2067021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33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Programmas nosaukums</a:t>
                      </a:r>
                      <a:endParaRPr lang="lv-LV" sz="3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Izglītojamo skaits 1.kursā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361132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algn="l" fontAlgn="t"/>
                      <a:r>
                        <a:rPr lang="lv-LV" sz="3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Dārzkopība </a:t>
                      </a:r>
                    </a:p>
                    <a:p>
                      <a:pPr marL="91440" algn="l" fontAlgn="t"/>
                      <a:r>
                        <a:rPr lang="lv-LV" sz="3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(dārzkopības tehniķis) 4 PKL</a:t>
                      </a:r>
                      <a:br>
                        <a:rPr lang="en-GB" sz="3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GB" sz="33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0" lvl="0" indent="0" algn="l" defTabSz="13716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papildināt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specializāciju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"Dārzkopības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tehniķis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ar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specializāciju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stādu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audzēšanā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 Bold"/>
                          <a:ea typeface="Times New Roman Bold"/>
                          <a:cs typeface="Times New Roman Bold"/>
                          <a:sym typeface="Times New Roman Bold"/>
                        </a:rPr>
                        <a:t>“ 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33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3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3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4506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Dārzkopība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ainavu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dārznieks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lv-LV" sz="3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PKL</a:t>
                      </a:r>
                      <a:endParaRPr lang="en-US" sz="33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lv-LV" sz="3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0591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lv-LV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Dārzu un parku kopšana  (ainavu </a:t>
                      </a:r>
                      <a:r>
                        <a:rPr lang="lv-LV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būvtehniķis</a:t>
                      </a:r>
                      <a:r>
                        <a:rPr lang="lv-LV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3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PKL</a:t>
                      </a:r>
                      <a:endParaRPr lang="lv-LV" sz="33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33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lv-LV" sz="3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3116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Ēdināšanas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pakalpojumi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pavārs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lv-LV" sz="3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PKL</a:t>
                      </a:r>
                      <a:endParaRPr lang="en-US" sz="33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33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3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3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6363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Floristikas </a:t>
                      </a: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pakalpojumi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floristikas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speciālists</a:t>
                      </a:r>
                      <a:r>
                        <a:rPr lang="en-US" sz="3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lv-LV" sz="33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PKL</a:t>
                      </a:r>
                      <a:endParaRPr lang="en-US" sz="33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33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lv-LV" sz="3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2158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589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747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63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81768EC-14FE-A743-C3D4-386BF222F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>
            <a:extLst>
              <a:ext uri="{FF2B5EF4-FFF2-40B4-BE49-F238E27FC236}">
                <a16:creationId xmlns:a16="http://schemas.microsoft.com/office/drawing/2014/main" id="{F1345717-57A1-BD54-EC99-868F9E3A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28" y="462277"/>
            <a:ext cx="16504443" cy="1460828"/>
          </a:xfrm>
        </p:spPr>
        <p:txBody>
          <a:bodyPr rtlCol="0">
            <a:no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 IZGLĪTĪBU IEGUVUŠO NODARBINĀTĪBA 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GADĀ</a:t>
            </a:r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AAE60713-FB57-74C7-B7F8-C080198BC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264515" y="2251423"/>
            <a:ext cx="13758971" cy="7265711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F7987D8C-5E97-53A7-DB96-8B20E59B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02313" y="2090562"/>
            <a:ext cx="16539545" cy="7053438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lv-LV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0343CA1-7762-2099-C4E9-AF5BB7A1BC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126797" y="9715067"/>
            <a:ext cx="2306574" cy="547688"/>
          </a:xfrm>
        </p:spPr>
        <p:txBody>
          <a:bodyPr rtlCol="0"/>
          <a:lstStyle/>
          <a:p>
            <a:pPr defTabSz="1371600"/>
            <a:r>
              <a:rPr lang="lv-LV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KONVENTS 202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lv-LV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2201CE42-03BE-4E29-073C-0F7D98EBA7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903141"/>
              </p:ext>
            </p:extLst>
          </p:nvPr>
        </p:nvGraphicFramePr>
        <p:xfrm>
          <a:off x="2618510" y="3086100"/>
          <a:ext cx="13009418" cy="568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reeform 8">
            <a:extLst>
              <a:ext uri="{FF2B5EF4-FFF2-40B4-BE49-F238E27FC236}">
                <a16:creationId xmlns:a16="http://schemas.microsoft.com/office/drawing/2014/main" id="{44EBA946-783B-E262-0B7C-58D08D1D6901}"/>
              </a:ext>
            </a:extLst>
          </p:cNvPr>
          <p:cNvSpPr/>
          <p:nvPr/>
        </p:nvSpPr>
        <p:spPr>
          <a:xfrm>
            <a:off x="187549" y="183744"/>
            <a:ext cx="1682302" cy="946920"/>
          </a:xfrm>
          <a:custGeom>
            <a:avLst/>
            <a:gdLst/>
            <a:ahLst/>
            <a:cxnLst/>
            <a:rect l="l" t="t" r="r" b="b"/>
            <a:pathLst>
              <a:path w="1682302" h="946920">
                <a:moveTo>
                  <a:pt x="0" y="0"/>
                </a:moveTo>
                <a:lnTo>
                  <a:pt x="1682302" y="0"/>
                </a:lnTo>
                <a:lnTo>
                  <a:pt x="1682302" y="946920"/>
                </a:lnTo>
                <a:lnTo>
                  <a:pt x="0" y="946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7" r="-1087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23908" y="9534525"/>
            <a:ext cx="964092" cy="752475"/>
            <a:chOff x="0" y="0"/>
            <a:chExt cx="1285456" cy="100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5494" cy="1003300"/>
            </a:xfrm>
            <a:custGeom>
              <a:avLst/>
              <a:gdLst/>
              <a:ahLst/>
              <a:cxnLst/>
              <a:rect l="l" t="t" r="r" b="b"/>
              <a:pathLst>
                <a:path w="1285494" h="1003300">
                  <a:moveTo>
                    <a:pt x="1285494" y="0"/>
                  </a:moveTo>
                  <a:lnTo>
                    <a:pt x="167259" y="0"/>
                  </a:lnTo>
                  <a:lnTo>
                    <a:pt x="0" y="167259"/>
                  </a:lnTo>
                  <a:lnTo>
                    <a:pt x="0" y="1003300"/>
                  </a:lnTo>
                  <a:lnTo>
                    <a:pt x="1285494" y="1003300"/>
                  </a:lnTo>
                  <a:close/>
                </a:path>
              </a:pathLst>
            </a:custGeom>
            <a:gradFill rotWithShape="1">
              <a:gsLst>
                <a:gs pos="0">
                  <a:srgbClr val="038B3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72100" y="676780"/>
            <a:ext cx="6527864" cy="7159914"/>
            <a:chOff x="0" y="0"/>
            <a:chExt cx="8703818" cy="95465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03818" cy="9546590"/>
            </a:xfrm>
            <a:custGeom>
              <a:avLst/>
              <a:gdLst/>
              <a:ahLst/>
              <a:cxnLst/>
              <a:rect l="l" t="t" r="r" b="b"/>
              <a:pathLst>
                <a:path w="8703818" h="9546590">
                  <a:moveTo>
                    <a:pt x="8703818" y="9546590"/>
                  </a:moveTo>
                  <a:lnTo>
                    <a:pt x="0" y="9546590"/>
                  </a:lnTo>
                  <a:lnTo>
                    <a:pt x="0" y="0"/>
                  </a:lnTo>
                  <a:lnTo>
                    <a:pt x="8703818" y="0"/>
                  </a:lnTo>
                  <a:close/>
                </a:path>
              </a:pathLst>
            </a:custGeom>
            <a:gradFill rotWithShape="1">
              <a:gsLst>
                <a:gs pos="0">
                  <a:srgbClr val="038B30">
                    <a:alpha val="70000"/>
                  </a:srgbClr>
                </a:gs>
                <a:gs pos="50000">
                  <a:srgbClr val="C0F400">
                    <a:alpha val="70000"/>
                  </a:srgbClr>
                </a:gs>
                <a:gs pos="100000">
                  <a:srgbClr val="05EE55">
                    <a:alpha val="7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6044384" y="1451372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6858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6858000" y="0"/>
                </a:lnTo>
                <a:lnTo>
                  <a:pt x="6858000" y="6858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759140" y="2169824"/>
            <a:ext cx="6527864" cy="7159914"/>
            <a:chOff x="0" y="0"/>
            <a:chExt cx="8703818" cy="95465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03818" cy="9546590"/>
            </a:xfrm>
            <a:custGeom>
              <a:avLst/>
              <a:gdLst/>
              <a:ahLst/>
              <a:cxnLst/>
              <a:rect l="l" t="t" r="r" b="b"/>
              <a:pathLst>
                <a:path w="8703818" h="9546590">
                  <a:moveTo>
                    <a:pt x="8703818" y="9546590"/>
                  </a:moveTo>
                  <a:lnTo>
                    <a:pt x="0" y="9546590"/>
                  </a:lnTo>
                  <a:lnTo>
                    <a:pt x="0" y="0"/>
                  </a:lnTo>
                  <a:lnTo>
                    <a:pt x="8703818" y="0"/>
                  </a:lnTo>
                  <a:close/>
                </a:path>
              </a:pathLst>
            </a:custGeom>
            <a:solidFill>
              <a:srgbClr val="2F334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106518" y="0"/>
            <a:ext cx="18394518" cy="10287000"/>
          </a:xfrm>
          <a:custGeom>
            <a:avLst/>
            <a:gdLst/>
            <a:ahLst/>
            <a:cxnLst/>
            <a:rect l="l" t="t" r="r" b="b"/>
            <a:pathLst>
              <a:path w="18394518" h="10287000">
                <a:moveTo>
                  <a:pt x="0" y="0"/>
                </a:moveTo>
                <a:lnTo>
                  <a:pt x="18394518" y="0"/>
                </a:lnTo>
                <a:lnTo>
                  <a:pt x="183945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2" r="-2" b="-2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106528" y="20384"/>
            <a:ext cx="18394518" cy="10287000"/>
            <a:chOff x="0" y="0"/>
            <a:chExt cx="24526024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525987" cy="13716000"/>
            </a:xfrm>
            <a:custGeom>
              <a:avLst/>
              <a:gdLst/>
              <a:ahLst/>
              <a:cxnLst/>
              <a:rect l="l" t="t" r="r" b="b"/>
              <a:pathLst>
                <a:path w="24525987" h="13716000">
                  <a:moveTo>
                    <a:pt x="0" y="0"/>
                  </a:moveTo>
                  <a:lnTo>
                    <a:pt x="24525987" y="0"/>
                  </a:lnTo>
                  <a:lnTo>
                    <a:pt x="245259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F3342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61966" y="274309"/>
            <a:ext cx="6681378" cy="4210641"/>
            <a:chOff x="0" y="0"/>
            <a:chExt cx="8908504" cy="56141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908542" cy="5614162"/>
            </a:xfrm>
            <a:custGeom>
              <a:avLst/>
              <a:gdLst/>
              <a:ahLst/>
              <a:cxnLst/>
              <a:rect l="l" t="t" r="r" b="b"/>
              <a:pathLst>
                <a:path w="8908542" h="5614162">
                  <a:moveTo>
                    <a:pt x="8908542" y="5614162"/>
                  </a:moveTo>
                  <a:lnTo>
                    <a:pt x="0" y="5614162"/>
                  </a:lnTo>
                  <a:lnTo>
                    <a:pt x="0" y="0"/>
                  </a:lnTo>
                  <a:lnTo>
                    <a:pt x="8908542" y="0"/>
                  </a:lnTo>
                  <a:close/>
                </a:path>
              </a:pathLst>
            </a:custGeom>
            <a:gradFill rotWithShape="1">
              <a:gsLst>
                <a:gs pos="0">
                  <a:srgbClr val="038B30">
                    <a:alpha val="70000"/>
                  </a:srgbClr>
                </a:gs>
                <a:gs pos="50000">
                  <a:srgbClr val="C0F400">
                    <a:alpha val="70000"/>
                  </a:srgbClr>
                </a:gs>
                <a:gs pos="100000">
                  <a:srgbClr val="05EE55">
                    <a:alpha val="7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78157" y="425201"/>
            <a:ext cx="6202509" cy="3908855"/>
            <a:chOff x="0" y="0"/>
            <a:chExt cx="8908504" cy="56141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908542" cy="5614162"/>
            </a:xfrm>
            <a:custGeom>
              <a:avLst/>
              <a:gdLst/>
              <a:ahLst/>
              <a:cxnLst/>
              <a:rect l="l" t="t" r="r" b="b"/>
              <a:pathLst>
                <a:path w="8908542" h="5614162">
                  <a:moveTo>
                    <a:pt x="8908542" y="5614162"/>
                  </a:moveTo>
                  <a:lnTo>
                    <a:pt x="0" y="5614162"/>
                  </a:lnTo>
                  <a:lnTo>
                    <a:pt x="0" y="0"/>
                  </a:lnTo>
                  <a:lnTo>
                    <a:pt x="8908542" y="0"/>
                  </a:lnTo>
                  <a:close/>
                </a:path>
              </a:pathLst>
            </a:custGeom>
            <a:solidFill>
              <a:srgbClr val="2F334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15480" y="274309"/>
            <a:ext cx="6527864" cy="2654408"/>
            <a:chOff x="0" y="0"/>
            <a:chExt cx="8703818" cy="35392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03822" cy="3539216"/>
            </a:xfrm>
            <a:custGeom>
              <a:avLst/>
              <a:gdLst/>
              <a:ahLst/>
              <a:cxnLst/>
              <a:rect l="l" t="t" r="r" b="b"/>
              <a:pathLst>
                <a:path w="8703822" h="3539216">
                  <a:moveTo>
                    <a:pt x="0" y="0"/>
                  </a:moveTo>
                  <a:lnTo>
                    <a:pt x="8703822" y="0"/>
                  </a:lnTo>
                  <a:lnTo>
                    <a:pt x="8703822" y="3539216"/>
                  </a:lnTo>
                  <a:lnTo>
                    <a:pt x="0" y="3539216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2171" r="-21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8703818" cy="35106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32"/>
                </a:lnSpc>
              </a:pPr>
              <a:r>
                <a:rPr lang="en-US" sz="5400" b="1" spc="450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PROJEKTI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366728" y="9759696"/>
            <a:ext cx="1785144" cy="547688"/>
            <a:chOff x="0" y="0"/>
            <a:chExt cx="2380192" cy="7302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80192" cy="730250"/>
            </a:xfrm>
            <a:custGeom>
              <a:avLst/>
              <a:gdLst/>
              <a:ahLst/>
              <a:cxnLst/>
              <a:rect l="l" t="t" r="r" b="b"/>
              <a:pathLst>
                <a:path w="2380192" h="730250">
                  <a:moveTo>
                    <a:pt x="0" y="0"/>
                  </a:moveTo>
                  <a:lnTo>
                    <a:pt x="2380192" y="0"/>
                  </a:lnTo>
                  <a:lnTo>
                    <a:pt x="2380192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169587" r="-245753" b="-16958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2380192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KONVENTS 2026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85834" y="181275"/>
            <a:ext cx="17666038" cy="9578421"/>
            <a:chOff x="0" y="0"/>
            <a:chExt cx="22050095" cy="119554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050121" cy="11955494"/>
            </a:xfrm>
            <a:custGeom>
              <a:avLst/>
              <a:gdLst/>
              <a:ahLst/>
              <a:cxnLst/>
              <a:rect l="l" t="t" r="r" b="b"/>
              <a:pathLst>
                <a:path w="22050121" h="11955494">
                  <a:moveTo>
                    <a:pt x="21958756" y="183407"/>
                  </a:moveTo>
                  <a:lnTo>
                    <a:pt x="91366" y="183407"/>
                  </a:lnTo>
                  <a:lnTo>
                    <a:pt x="91366" y="91703"/>
                  </a:lnTo>
                  <a:lnTo>
                    <a:pt x="182732" y="91703"/>
                  </a:lnTo>
                  <a:lnTo>
                    <a:pt x="182732" y="11863793"/>
                  </a:lnTo>
                  <a:lnTo>
                    <a:pt x="91366" y="11863793"/>
                  </a:lnTo>
                  <a:lnTo>
                    <a:pt x="91366" y="11772089"/>
                  </a:lnTo>
                  <a:lnTo>
                    <a:pt x="21958756" y="11772089"/>
                  </a:lnTo>
                  <a:lnTo>
                    <a:pt x="21958756" y="11863793"/>
                  </a:lnTo>
                  <a:lnTo>
                    <a:pt x="21867389" y="11863793"/>
                  </a:lnTo>
                  <a:lnTo>
                    <a:pt x="21867389" y="91703"/>
                  </a:lnTo>
                  <a:lnTo>
                    <a:pt x="21958756" y="91703"/>
                  </a:lnTo>
                  <a:lnTo>
                    <a:pt x="21958756" y="183407"/>
                  </a:lnTo>
                  <a:moveTo>
                    <a:pt x="21958756" y="0"/>
                  </a:moveTo>
                  <a:cubicBezTo>
                    <a:pt x="22009267" y="0"/>
                    <a:pt x="22050121" y="41004"/>
                    <a:pt x="22050121" y="91703"/>
                  </a:cubicBezTo>
                  <a:lnTo>
                    <a:pt x="22050121" y="11863793"/>
                  </a:lnTo>
                  <a:cubicBezTo>
                    <a:pt x="22050121" y="11914491"/>
                    <a:pt x="22009267" y="11955494"/>
                    <a:pt x="21958756" y="11955494"/>
                  </a:cubicBezTo>
                  <a:lnTo>
                    <a:pt x="91366" y="11955494"/>
                  </a:lnTo>
                  <a:cubicBezTo>
                    <a:pt x="40854" y="11955494"/>
                    <a:pt x="0" y="11914491"/>
                    <a:pt x="0" y="11863793"/>
                  </a:cubicBezTo>
                  <a:lnTo>
                    <a:pt x="0" y="91703"/>
                  </a:lnTo>
                  <a:cubicBezTo>
                    <a:pt x="0" y="41004"/>
                    <a:pt x="40854" y="0"/>
                    <a:pt x="91366" y="0"/>
                  </a:cubicBezTo>
                  <a:lnTo>
                    <a:pt x="21958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28700" y="3765466"/>
            <a:ext cx="5420430" cy="1137180"/>
          </a:xfrm>
          <a:custGeom>
            <a:avLst/>
            <a:gdLst/>
            <a:ahLst/>
            <a:cxnLst/>
            <a:rect l="l" t="t" r="r" b="b"/>
            <a:pathLst>
              <a:path w="5420430" h="1137180">
                <a:moveTo>
                  <a:pt x="0" y="0"/>
                </a:moveTo>
                <a:lnTo>
                  <a:pt x="5420430" y="0"/>
                </a:lnTo>
                <a:lnTo>
                  <a:pt x="5420430" y="1137180"/>
                </a:lnTo>
                <a:lnTo>
                  <a:pt x="0" y="11371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28700" y="676780"/>
            <a:ext cx="4231281" cy="1149239"/>
          </a:xfrm>
          <a:custGeom>
            <a:avLst/>
            <a:gdLst/>
            <a:ahLst/>
            <a:cxnLst/>
            <a:rect l="l" t="t" r="r" b="b"/>
            <a:pathLst>
              <a:path w="4231281" h="1149239">
                <a:moveTo>
                  <a:pt x="0" y="0"/>
                </a:moveTo>
                <a:lnTo>
                  <a:pt x="4231281" y="0"/>
                </a:lnTo>
                <a:lnTo>
                  <a:pt x="4231281" y="1149239"/>
                </a:lnTo>
                <a:lnTo>
                  <a:pt x="0" y="11492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 descr="https://ml7erdxzi4kj.i.optimole.com/vmcA92k-BTeNoZpL/w:312/h:89/q:90/https:/bulduri.lv/wp-content/uploads/2020/10/eu_flag_erasmus_vect_pos.jpg"/>
          <p:cNvSpPr/>
          <p:nvPr/>
        </p:nvSpPr>
        <p:spPr>
          <a:xfrm>
            <a:off x="1028700" y="2169824"/>
            <a:ext cx="4231281" cy="1208627"/>
          </a:xfrm>
          <a:custGeom>
            <a:avLst/>
            <a:gdLst/>
            <a:ahLst/>
            <a:cxnLst/>
            <a:rect l="l" t="t" r="r" b="b"/>
            <a:pathLst>
              <a:path w="4231281" h="1208627">
                <a:moveTo>
                  <a:pt x="0" y="0"/>
                </a:moveTo>
                <a:lnTo>
                  <a:pt x="4231281" y="0"/>
                </a:lnTo>
                <a:lnTo>
                  <a:pt x="4231281" y="1208627"/>
                </a:lnTo>
                <a:lnTo>
                  <a:pt x="0" y="12086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0023072" y="8309372"/>
            <a:ext cx="3921509" cy="814959"/>
          </a:xfrm>
          <a:custGeom>
            <a:avLst/>
            <a:gdLst/>
            <a:ahLst/>
            <a:cxnLst/>
            <a:rect l="l" t="t" r="r" b="b"/>
            <a:pathLst>
              <a:path w="3921509" h="814959">
                <a:moveTo>
                  <a:pt x="0" y="0"/>
                </a:moveTo>
                <a:lnTo>
                  <a:pt x="3921509" y="0"/>
                </a:lnTo>
                <a:lnTo>
                  <a:pt x="3921509" y="814959"/>
                </a:lnTo>
                <a:lnTo>
                  <a:pt x="0" y="814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7738862" y="7300060"/>
            <a:ext cx="1794339" cy="2018624"/>
          </a:xfrm>
          <a:custGeom>
            <a:avLst/>
            <a:gdLst/>
            <a:ahLst/>
            <a:cxnLst/>
            <a:rect l="l" t="t" r="r" b="b"/>
            <a:pathLst>
              <a:path w="1794339" h="2018624">
                <a:moveTo>
                  <a:pt x="0" y="0"/>
                </a:moveTo>
                <a:lnTo>
                  <a:pt x="1794339" y="0"/>
                </a:lnTo>
                <a:lnTo>
                  <a:pt x="1794339" y="2018624"/>
                </a:lnTo>
                <a:lnTo>
                  <a:pt x="0" y="2018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50963" y="5293171"/>
            <a:ext cx="4792685" cy="1517371"/>
          </a:xfrm>
          <a:custGeom>
            <a:avLst/>
            <a:gdLst/>
            <a:ahLst/>
            <a:cxnLst/>
            <a:rect l="l" t="t" r="r" b="b"/>
            <a:pathLst>
              <a:path w="4792685" h="1517371">
                <a:moveTo>
                  <a:pt x="0" y="0"/>
                </a:moveTo>
                <a:lnTo>
                  <a:pt x="4792685" y="0"/>
                </a:lnTo>
                <a:lnTo>
                  <a:pt x="4792685" y="1517371"/>
                </a:lnTo>
                <a:lnTo>
                  <a:pt x="0" y="1517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108110" y="7540638"/>
            <a:ext cx="5693597" cy="1789100"/>
          </a:xfrm>
          <a:custGeom>
            <a:avLst/>
            <a:gdLst/>
            <a:ahLst/>
            <a:cxnLst/>
            <a:rect l="l" t="t" r="r" b="b"/>
            <a:pathLst>
              <a:path w="5693597" h="1789100">
                <a:moveTo>
                  <a:pt x="0" y="0"/>
                </a:moveTo>
                <a:lnTo>
                  <a:pt x="5693597" y="0"/>
                </a:lnTo>
                <a:lnTo>
                  <a:pt x="5693597" y="1789100"/>
                </a:lnTo>
                <a:lnTo>
                  <a:pt x="0" y="1789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5700" t="-12829" r="-23263" b="-568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824" y="-105329"/>
            <a:ext cx="9857356" cy="1286364"/>
            <a:chOff x="0" y="0"/>
            <a:chExt cx="13143141" cy="17151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43142" cy="1715156"/>
            </a:xfrm>
            <a:custGeom>
              <a:avLst/>
              <a:gdLst/>
              <a:ahLst/>
              <a:cxnLst/>
              <a:rect l="l" t="t" r="r" b="b"/>
              <a:pathLst>
                <a:path w="13143142" h="1715156">
                  <a:moveTo>
                    <a:pt x="0" y="0"/>
                  </a:moveTo>
                  <a:lnTo>
                    <a:pt x="13143142" y="0"/>
                  </a:lnTo>
                  <a:lnTo>
                    <a:pt x="13143142" y="1715156"/>
                  </a:lnTo>
                  <a:lnTo>
                    <a:pt x="0" y="171515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9312" b="-993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3143141" cy="1686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860"/>
                </a:lnSpc>
              </a:pPr>
              <a:r>
                <a:rPr lang="en-US" sz="4500" b="1" dirty="0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AUDZĒKŅU MOBILITĀTE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88325" y="9608620"/>
            <a:ext cx="1941949" cy="547688"/>
            <a:chOff x="0" y="0"/>
            <a:chExt cx="2589266" cy="7302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9266" cy="730250"/>
            </a:xfrm>
            <a:custGeom>
              <a:avLst/>
              <a:gdLst/>
              <a:ahLst/>
              <a:cxnLst/>
              <a:rect l="l" t="t" r="r" b="b"/>
              <a:pathLst>
                <a:path w="2589266" h="730250">
                  <a:moveTo>
                    <a:pt x="0" y="0"/>
                  </a:moveTo>
                  <a:lnTo>
                    <a:pt x="2589266" y="0"/>
                  </a:lnTo>
                  <a:lnTo>
                    <a:pt x="2589266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9587" r="-217835" b="-16958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589266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KONVENTS 2026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867140" y="7074158"/>
            <a:ext cx="4856507" cy="3019751"/>
          </a:xfrm>
          <a:custGeom>
            <a:avLst/>
            <a:gdLst/>
            <a:ahLst/>
            <a:cxnLst/>
            <a:rect l="l" t="t" r="r" b="b"/>
            <a:pathLst>
              <a:path w="4856507" h="3019751">
                <a:moveTo>
                  <a:pt x="0" y="0"/>
                </a:moveTo>
                <a:lnTo>
                  <a:pt x="4856507" y="0"/>
                </a:lnTo>
                <a:lnTo>
                  <a:pt x="4856507" y="3019751"/>
                </a:lnTo>
                <a:lnTo>
                  <a:pt x="0" y="3019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208212" y="4152293"/>
            <a:ext cx="3836074" cy="5106007"/>
          </a:xfrm>
          <a:custGeom>
            <a:avLst/>
            <a:gdLst/>
            <a:ahLst/>
            <a:cxnLst/>
            <a:rect l="l" t="t" r="r" b="b"/>
            <a:pathLst>
              <a:path w="3836074" h="5106007">
                <a:moveTo>
                  <a:pt x="0" y="0"/>
                </a:moveTo>
                <a:lnTo>
                  <a:pt x="3836074" y="0"/>
                </a:lnTo>
                <a:lnTo>
                  <a:pt x="3836074" y="5106007"/>
                </a:lnTo>
                <a:lnTo>
                  <a:pt x="0" y="5106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331485" y="137709"/>
            <a:ext cx="6712800" cy="3771625"/>
          </a:xfrm>
          <a:custGeom>
            <a:avLst/>
            <a:gdLst/>
            <a:ahLst/>
            <a:cxnLst/>
            <a:rect l="l" t="t" r="r" b="b"/>
            <a:pathLst>
              <a:path w="6712800" h="3771625">
                <a:moveTo>
                  <a:pt x="0" y="0"/>
                </a:moveTo>
                <a:lnTo>
                  <a:pt x="6712801" y="0"/>
                </a:lnTo>
                <a:lnTo>
                  <a:pt x="6712801" y="3771625"/>
                </a:lnTo>
                <a:lnTo>
                  <a:pt x="0" y="3771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83145" y="4037745"/>
            <a:ext cx="6183781" cy="2785487"/>
          </a:xfrm>
          <a:custGeom>
            <a:avLst/>
            <a:gdLst/>
            <a:ahLst/>
            <a:cxnLst/>
            <a:rect l="l" t="t" r="r" b="b"/>
            <a:pathLst>
              <a:path w="6183781" h="2785487">
                <a:moveTo>
                  <a:pt x="0" y="0"/>
                </a:moveTo>
                <a:lnTo>
                  <a:pt x="6183781" y="0"/>
                </a:lnTo>
                <a:lnTo>
                  <a:pt x="6183781" y="2785487"/>
                </a:lnTo>
                <a:lnTo>
                  <a:pt x="0" y="2785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33360" y="950173"/>
            <a:ext cx="3496562" cy="2620847"/>
          </a:xfrm>
          <a:custGeom>
            <a:avLst/>
            <a:gdLst/>
            <a:ahLst/>
            <a:cxnLst/>
            <a:rect l="l" t="t" r="r" b="b"/>
            <a:pathLst>
              <a:path w="3496562" h="2620847">
                <a:moveTo>
                  <a:pt x="0" y="0"/>
                </a:moveTo>
                <a:lnTo>
                  <a:pt x="3496562" y="0"/>
                </a:lnTo>
                <a:lnTo>
                  <a:pt x="3496562" y="2620847"/>
                </a:lnTo>
                <a:lnTo>
                  <a:pt x="0" y="2620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11779" y="9608620"/>
            <a:ext cx="2309121" cy="485289"/>
          </a:xfrm>
          <a:custGeom>
            <a:avLst/>
            <a:gdLst/>
            <a:ahLst/>
            <a:cxnLst/>
            <a:rect l="l" t="t" r="r" b="b"/>
            <a:pathLst>
              <a:path w="2309121" h="485289">
                <a:moveTo>
                  <a:pt x="0" y="0"/>
                </a:moveTo>
                <a:lnTo>
                  <a:pt x="2309121" y="0"/>
                </a:lnTo>
                <a:lnTo>
                  <a:pt x="2309121" y="485289"/>
                </a:lnTo>
                <a:lnTo>
                  <a:pt x="0" y="485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1779" y="1028700"/>
            <a:ext cx="7078706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367" lvl="1" indent="-273184" algn="l">
              <a:lnSpc>
                <a:spcPts val="3036"/>
              </a:lnSpc>
              <a:buFont typeface="Arial"/>
              <a:buChar char="•"/>
            </a:pPr>
            <a:r>
              <a:rPr lang="en-US" sz="2530" b="1" i="1" dirty="0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Erasmus+ VET </a:t>
            </a:r>
            <a:r>
              <a:rPr lang="en-US" sz="2530" b="1" i="1" dirty="0" err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akreditācijas</a:t>
            </a:r>
            <a:r>
              <a:rPr lang="en-US" sz="2530" b="1" i="1" dirty="0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 projekts2024-1-LV01-KA121-VET-000222834</a:t>
            </a:r>
          </a:p>
          <a:p>
            <a:pPr algn="l">
              <a:lnSpc>
                <a:spcPts val="3036"/>
              </a:lnSpc>
            </a:pPr>
            <a:r>
              <a:rPr lang="en-US" sz="253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         (01.06.2024 – 31.08.2025) – </a:t>
            </a:r>
            <a:r>
              <a:rPr lang="en-US" sz="2530" b="1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16 </a:t>
            </a:r>
            <a:r>
              <a:rPr lang="en-US" sz="2530" b="1" i="1" dirty="0" err="1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audzēkņi</a:t>
            </a:r>
            <a:endParaRPr lang="en-US" sz="2530" b="1" i="1" dirty="0">
              <a:solidFill>
                <a:srgbClr val="FFFFFF"/>
              </a:solidFill>
              <a:latin typeface="Aptos Italics"/>
              <a:ea typeface="Aptos Italics"/>
              <a:cs typeface="Aptos Italics"/>
              <a:sym typeface="Aptos Italics"/>
            </a:endParaRPr>
          </a:p>
          <a:p>
            <a:pPr algn="l">
              <a:lnSpc>
                <a:spcPts val="3036"/>
              </a:lnSpc>
            </a:pP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Audzēkņu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mobilitātes</a:t>
            </a:r>
            <a:endParaRPr lang="en-US" sz="253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46367" lvl="1" indent="-273184" algn="l">
              <a:lnSpc>
                <a:spcPts val="3036"/>
              </a:lnSpc>
              <a:buFont typeface="Arial"/>
              <a:buChar char="•"/>
            </a:pP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Ilgtermiņu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prakse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Nīderlande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Hengelo (4.audz.)</a:t>
            </a:r>
          </a:p>
          <a:p>
            <a:pPr marL="546367" lvl="1" indent="-273184">
              <a:lnSpc>
                <a:spcPts val="3036"/>
              </a:lnSpc>
              <a:buFont typeface="Arial"/>
              <a:buChar char="•"/>
            </a:pP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Īstermiņu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prakse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Spānija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Kordoba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(4.audz.)</a:t>
            </a:r>
          </a:p>
          <a:p>
            <a:pPr marL="546367" lvl="1" indent="-273184" algn="l">
              <a:lnSpc>
                <a:spcPts val="3036"/>
              </a:lnSpc>
              <a:buFont typeface="Arial"/>
              <a:buChar char="•"/>
            </a:pP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Īstermiņu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prakse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Beļģija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Eupen (5.audz.)</a:t>
            </a:r>
          </a:p>
          <a:p>
            <a:pPr marL="546367" lvl="1" indent="-273184" algn="l">
              <a:lnSpc>
                <a:spcPts val="3036"/>
              </a:lnSpc>
              <a:buFont typeface="Arial"/>
              <a:buChar char="•"/>
            </a:pP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Īstermiņu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prakse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Somija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Tampere (3.audz.)</a:t>
            </a:r>
          </a:p>
          <a:p>
            <a:pPr algn="l">
              <a:lnSpc>
                <a:spcPts val="3036"/>
              </a:lnSpc>
            </a:pPr>
            <a:endParaRPr lang="en-US" sz="253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3036"/>
              </a:lnSpc>
            </a:pPr>
            <a:endParaRPr lang="en-US" sz="253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46367" lvl="1" indent="-273184" algn="l">
              <a:lnSpc>
                <a:spcPts val="3036"/>
              </a:lnSpc>
              <a:buFont typeface="Arial"/>
              <a:buChar char="•"/>
            </a:pPr>
            <a:r>
              <a:rPr lang="en-US" sz="253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“Increase the skills in green environment” /</a:t>
            </a:r>
          </a:p>
          <a:p>
            <a:pPr algn="l">
              <a:lnSpc>
                <a:spcPts val="3036"/>
              </a:lnSpc>
            </a:pPr>
            <a:r>
              <a:rPr lang="en-US" sz="253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 </a:t>
            </a:r>
            <a:r>
              <a:rPr lang="en-US" sz="2530" b="1" i="1" dirty="0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“Green skills”</a:t>
            </a:r>
            <a:r>
              <a:rPr lang="en-US" sz="253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  2023-1-LV01-KA220-VET-000159616 </a:t>
            </a:r>
          </a:p>
          <a:p>
            <a:pPr algn="l">
              <a:lnSpc>
                <a:spcPts val="3036"/>
              </a:lnSpc>
            </a:pPr>
            <a:r>
              <a:rPr lang="en-US" sz="253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(01.09.2023 – 31.08.2025 )- </a:t>
            </a:r>
            <a:r>
              <a:rPr lang="en-US" sz="2530" b="1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8 audz.+4 </a:t>
            </a:r>
            <a:r>
              <a:rPr lang="en-US" sz="2530" b="1" i="1" dirty="0" err="1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pedag</a:t>
            </a:r>
            <a:r>
              <a:rPr lang="en-US" sz="2530" b="1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.</a:t>
            </a:r>
          </a:p>
          <a:p>
            <a:pPr algn="l">
              <a:lnSpc>
                <a:spcPts val="3036"/>
              </a:lnSpc>
            </a:pP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Audzēkņu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un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pedagogu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aktivitātes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marL="546367" lvl="1" indent="-273184" algn="l">
              <a:lnSpc>
                <a:spcPts val="3036"/>
              </a:lnSpc>
              <a:buFont typeface="Arial"/>
              <a:buChar char="•"/>
            </a:pPr>
            <a:r>
              <a:rPr lang="en-US" sz="253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C-5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Zālienu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ierīkošana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un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kopšana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/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Mehāniskie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instrumenti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dažādi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zāles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pļāvēji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(4.audz.+2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pedg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.).</a:t>
            </a:r>
          </a:p>
          <a:p>
            <a:pPr marL="546367" lvl="1" indent="-273184" algn="l">
              <a:lnSpc>
                <a:spcPts val="3036"/>
              </a:lnSpc>
              <a:buFont typeface="Arial"/>
              <a:buChar char="•"/>
            </a:pPr>
            <a:r>
              <a:rPr lang="en-US" sz="253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C-6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Jumta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dārza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ierīkošana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un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nektāraugu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dobes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izveide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(4.audz.+2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pedg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.).</a:t>
            </a:r>
          </a:p>
          <a:p>
            <a:pPr algn="l">
              <a:lnSpc>
                <a:spcPts val="3036"/>
              </a:lnSpc>
            </a:pPr>
            <a:endParaRPr lang="en-US" sz="253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1061" y="0"/>
            <a:ext cx="7374279" cy="1621262"/>
            <a:chOff x="0" y="0"/>
            <a:chExt cx="9832372" cy="2161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32373" cy="2161687"/>
            </a:xfrm>
            <a:custGeom>
              <a:avLst/>
              <a:gdLst/>
              <a:ahLst/>
              <a:cxnLst/>
              <a:rect l="l" t="t" r="r" b="b"/>
              <a:pathLst>
                <a:path w="9832373" h="2161687">
                  <a:moveTo>
                    <a:pt x="0" y="0"/>
                  </a:moveTo>
                  <a:lnTo>
                    <a:pt x="9832373" y="0"/>
                  </a:lnTo>
                  <a:lnTo>
                    <a:pt x="9832373" y="2161687"/>
                  </a:lnTo>
                  <a:lnTo>
                    <a:pt x="0" y="216168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8798" r="-33672" b="-581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9832372" cy="21331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184"/>
                </a:lnSpc>
              </a:pPr>
              <a:r>
                <a:rPr lang="en-US" sz="4800" b="1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UZŅEMAM BULDUROS</a:t>
              </a:r>
            </a:p>
            <a:p>
              <a:pPr algn="ctr">
                <a:lnSpc>
                  <a:spcPts val="5184"/>
                </a:lnSpc>
              </a:pPr>
              <a:endParaRPr lang="en-US" sz="4800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74584" y="9739312"/>
            <a:ext cx="1898649" cy="547688"/>
            <a:chOff x="0" y="0"/>
            <a:chExt cx="2531532" cy="7302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31532" cy="730250"/>
            </a:xfrm>
            <a:custGeom>
              <a:avLst/>
              <a:gdLst/>
              <a:ahLst/>
              <a:cxnLst/>
              <a:rect l="l" t="t" r="r" b="b"/>
              <a:pathLst>
                <a:path w="2531532" h="730250">
                  <a:moveTo>
                    <a:pt x="0" y="0"/>
                  </a:moveTo>
                  <a:lnTo>
                    <a:pt x="2531532" y="0"/>
                  </a:lnTo>
                  <a:lnTo>
                    <a:pt x="2531532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9587" r="-225083" b="-16958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531532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KONVENTS 2026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11779" y="9608620"/>
            <a:ext cx="2309121" cy="485289"/>
          </a:xfrm>
          <a:custGeom>
            <a:avLst/>
            <a:gdLst/>
            <a:ahLst/>
            <a:cxnLst/>
            <a:rect l="l" t="t" r="r" b="b"/>
            <a:pathLst>
              <a:path w="2309121" h="485289">
                <a:moveTo>
                  <a:pt x="0" y="0"/>
                </a:moveTo>
                <a:lnTo>
                  <a:pt x="2309121" y="0"/>
                </a:lnTo>
                <a:lnTo>
                  <a:pt x="2309121" y="485289"/>
                </a:lnTo>
                <a:lnTo>
                  <a:pt x="0" y="485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2652" y="2909948"/>
            <a:ext cx="4420679" cy="2976247"/>
          </a:xfrm>
          <a:custGeom>
            <a:avLst/>
            <a:gdLst/>
            <a:ahLst/>
            <a:cxnLst/>
            <a:rect l="l" t="t" r="r" b="b"/>
            <a:pathLst>
              <a:path w="4420679" h="2976247">
                <a:moveTo>
                  <a:pt x="0" y="0"/>
                </a:moveTo>
                <a:lnTo>
                  <a:pt x="4420679" y="0"/>
                </a:lnTo>
                <a:lnTo>
                  <a:pt x="4420679" y="2976247"/>
                </a:lnTo>
                <a:lnTo>
                  <a:pt x="0" y="2976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3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86867" y="2840931"/>
            <a:ext cx="4751855" cy="3119538"/>
          </a:xfrm>
          <a:custGeom>
            <a:avLst/>
            <a:gdLst/>
            <a:ahLst/>
            <a:cxnLst/>
            <a:rect l="l" t="t" r="r" b="b"/>
            <a:pathLst>
              <a:path w="4751855" h="3119538">
                <a:moveTo>
                  <a:pt x="0" y="0"/>
                </a:moveTo>
                <a:lnTo>
                  <a:pt x="4751855" y="0"/>
                </a:lnTo>
                <a:lnTo>
                  <a:pt x="4751855" y="3119538"/>
                </a:lnTo>
                <a:lnTo>
                  <a:pt x="0" y="3119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2652" y="6181208"/>
            <a:ext cx="4420679" cy="3132399"/>
          </a:xfrm>
          <a:custGeom>
            <a:avLst/>
            <a:gdLst/>
            <a:ahLst/>
            <a:cxnLst/>
            <a:rect l="l" t="t" r="r" b="b"/>
            <a:pathLst>
              <a:path w="4420679" h="3132399">
                <a:moveTo>
                  <a:pt x="0" y="0"/>
                </a:moveTo>
                <a:lnTo>
                  <a:pt x="4420679" y="0"/>
                </a:lnTo>
                <a:lnTo>
                  <a:pt x="4420679" y="3132399"/>
                </a:lnTo>
                <a:lnTo>
                  <a:pt x="0" y="3132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06" b="-1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16423" y="2840931"/>
            <a:ext cx="3286900" cy="6093691"/>
          </a:xfrm>
          <a:custGeom>
            <a:avLst/>
            <a:gdLst/>
            <a:ahLst/>
            <a:cxnLst/>
            <a:rect l="l" t="t" r="r" b="b"/>
            <a:pathLst>
              <a:path w="3286900" h="6093691">
                <a:moveTo>
                  <a:pt x="0" y="0"/>
                </a:moveTo>
                <a:lnTo>
                  <a:pt x="3286900" y="0"/>
                </a:lnTo>
                <a:lnTo>
                  <a:pt x="3286900" y="6093691"/>
                </a:lnTo>
                <a:lnTo>
                  <a:pt x="0" y="6093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013166" y="6130326"/>
            <a:ext cx="3499256" cy="3912700"/>
          </a:xfrm>
          <a:custGeom>
            <a:avLst/>
            <a:gdLst/>
            <a:ahLst/>
            <a:cxnLst/>
            <a:rect l="l" t="t" r="r" b="b"/>
            <a:pathLst>
              <a:path w="2731436" h="3648151">
                <a:moveTo>
                  <a:pt x="0" y="0"/>
                </a:moveTo>
                <a:lnTo>
                  <a:pt x="2731436" y="0"/>
                </a:lnTo>
                <a:lnTo>
                  <a:pt x="2731436" y="3648151"/>
                </a:lnTo>
                <a:lnTo>
                  <a:pt x="0" y="36481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805472" y="2839350"/>
            <a:ext cx="3499256" cy="6093691"/>
          </a:xfrm>
          <a:custGeom>
            <a:avLst/>
            <a:gdLst/>
            <a:ahLst/>
            <a:cxnLst/>
            <a:rect l="l" t="t" r="r" b="b"/>
            <a:pathLst>
              <a:path w="3499256" h="6093691">
                <a:moveTo>
                  <a:pt x="0" y="0"/>
                </a:moveTo>
                <a:lnTo>
                  <a:pt x="3499256" y="0"/>
                </a:lnTo>
                <a:lnTo>
                  <a:pt x="3499256" y="6093690"/>
                </a:lnTo>
                <a:lnTo>
                  <a:pt x="0" y="6093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0" y="1046781"/>
            <a:ext cx="17323908" cy="118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367" lvl="1" indent="-273184" algn="l">
              <a:lnSpc>
                <a:spcPts val="1822"/>
              </a:lnSpc>
              <a:buFont typeface="Arial"/>
              <a:buChar char="•"/>
            </a:pP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KA1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mobilitāšu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prakse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no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Francijas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skolas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-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Guerande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10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audzēkņi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+ 2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pedagogi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un 1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administrācijas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pārstāvis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1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nedēļu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algn="l">
              <a:lnSpc>
                <a:spcPts val="1822"/>
              </a:lnSpc>
            </a:pPr>
            <a:endParaRPr lang="en-US" sz="253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46367" lvl="1" indent="-273184" algn="l">
              <a:lnSpc>
                <a:spcPts val="1822"/>
              </a:lnSpc>
              <a:buFont typeface="Arial"/>
              <a:buChar char="•"/>
            </a:pP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KA1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mobilitāšu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prakse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4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franču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studenti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pavadošo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pedagogu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, no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Lionas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skolas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3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nedēļas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algn="l">
              <a:lnSpc>
                <a:spcPts val="1822"/>
              </a:lnSpc>
            </a:pPr>
            <a:endParaRPr lang="en-US" sz="253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46367" lvl="1" indent="-273184" algn="l">
              <a:lnSpc>
                <a:spcPts val="1822"/>
              </a:lnSpc>
              <a:buFont typeface="Arial"/>
              <a:buChar char="•"/>
            </a:pP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KA1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mobilitāšu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prakse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2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vācu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studenti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Bulduru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Tehnikumāuz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3 </a:t>
            </a:r>
            <a:r>
              <a:rPr lang="en-US" sz="253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mēnešiem</a:t>
            </a:r>
            <a:r>
              <a:rPr lang="en-US" sz="253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F33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5C365C-98FE-68C4-2730-ED1572268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log cabin with windows&#10;&#10;AI-generated content may be incorrect.">
            <a:extLst>
              <a:ext uri="{FF2B5EF4-FFF2-40B4-BE49-F238E27FC236}">
                <a16:creationId xmlns:a16="http://schemas.microsoft.com/office/drawing/2014/main" id="{8F26D779-0E7E-2138-023E-A3B9EF0DDA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1724" r="21724"/>
          <a:stretch>
            <a:fillRect/>
          </a:stretch>
        </p:blipFill>
        <p:spPr>
          <a:xfrm>
            <a:off x="0" y="1"/>
            <a:ext cx="8839199" cy="10213282"/>
          </a:xfrm>
        </p:spPr>
      </p:pic>
      <p:sp>
        <p:nvSpPr>
          <p:cNvPr id="7" name="Virsraksts 6">
            <a:extLst>
              <a:ext uri="{FF2B5EF4-FFF2-40B4-BE49-F238E27FC236}">
                <a16:creationId xmlns:a16="http://schemas.microsoft.com/office/drawing/2014/main" id="{8DF8B0CE-AA93-5A94-0096-C1D3BE4DA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8023" y="864501"/>
            <a:ext cx="7696200" cy="1286364"/>
          </a:xfrm>
        </p:spPr>
        <p:txBody>
          <a:bodyPr rtlCol="0"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Bulduru koka darbnīcā </a:t>
            </a: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Neformālās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izglītības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programmas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pieaugušajiem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lv-LV" sz="2800" dirty="0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A44CD96C-D1E3-D1DD-52C5-FBC13005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6523" y="2933700"/>
            <a:ext cx="8839199" cy="4898990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Unikālas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praktiskas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apmācības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Namdaru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meistaru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vadībā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800" kern="100" dirty="0">
              <a:solidFill>
                <a:srgbClr val="FFC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GB" sz="28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Tradicionālas</a:t>
            </a:r>
            <a:r>
              <a:rPr lang="en-GB" sz="28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STĀVBŪVES BŪVNIECĪBA” “GUĻBŪVES ATJAUNOŠANA” </a:t>
            </a:r>
            <a:r>
              <a:rPr lang="en-GB" sz="2800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 </a:t>
            </a:r>
            <a:r>
              <a:rPr lang="en-GB" sz="2800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nedēļas</a:t>
            </a:r>
            <a:r>
              <a:rPr lang="en-GB" sz="2800" kern="100" dirty="0">
                <a:solidFill>
                  <a:srgbClr val="FFC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/200 h(!)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Mērķis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spēt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atjaunot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īpašumā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esošās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vēsturiskās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guļbūves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Nepieciešamība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interese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liela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bet nav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maksātspējas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dalībai</a:t>
            </a:r>
            <a:r>
              <a:rPr lang="en-GB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!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28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VALSTS FINANSIĀLS ATBALSTS 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sekmētu</a:t>
            </a:r>
            <a:endParaRPr lang="en-GB" sz="2800" b="1" kern="100" dirty="0">
              <a:solidFill>
                <a:srgbClr val="04C043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izzūdošo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(!) 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tradicionālo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namdaru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prasmju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pārnesi</a:t>
            </a:r>
            <a:endParaRPr lang="en-GB" sz="2800" b="1" kern="100" dirty="0">
              <a:solidFill>
                <a:srgbClr val="04C043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guļbūves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kā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nacionālas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būves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saglabāšanu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Latvijas</a:t>
            </a:r>
            <a:r>
              <a:rPr lang="en-GB" sz="2800" b="1" kern="100" dirty="0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4C043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ainavā</a:t>
            </a:r>
            <a:endParaRPr lang="en-GB" sz="2800" b="1" kern="100" dirty="0">
              <a:solidFill>
                <a:srgbClr val="04C043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28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8690B5F3-22FD-94B7-6751-537CDD43FD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3352" y="9842824"/>
            <a:ext cx="6172200" cy="547688"/>
          </a:xfrm>
        </p:spPr>
        <p:txBody>
          <a:bodyPr rtlCol="0"/>
          <a:lstStyle/>
          <a:p>
            <a:pPr defTabSz="1371600"/>
            <a:r>
              <a:rPr lang="lv-LV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KONVENTS 2026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A942F2-4598-BAF7-E1EB-CE2528351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2" y="100681"/>
            <a:ext cx="2667000" cy="101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8A67E-06BE-C365-0D88-B8FAB703E4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6908" t="-2521" r="16908" b="1681"/>
          <a:stretch>
            <a:fillRect/>
          </a:stretch>
        </p:blipFill>
        <p:spPr>
          <a:xfrm>
            <a:off x="492472" y="7265726"/>
            <a:ext cx="4155155" cy="241894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52223-5974-AFCA-326C-6D7C0FBB9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2" y="4340792"/>
            <a:ext cx="2343317" cy="3123054"/>
          </a:xfrm>
          <a:prstGeom prst="rect">
            <a:avLst/>
          </a:prstGeom>
          <a:noFill/>
          <a:ln w="603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7959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F400"/>
      </a:accent1>
      <a:accent2>
        <a:srgbClr val="05D74D"/>
      </a:accent2>
      <a:accent3>
        <a:srgbClr val="2F3342"/>
      </a:accent3>
      <a:accent4>
        <a:srgbClr val="038B30"/>
      </a:accent4>
      <a:accent5>
        <a:srgbClr val="05EE55"/>
      </a:accent5>
      <a:accent6>
        <a:srgbClr val="70AD47"/>
      </a:accent6>
      <a:hlink>
        <a:srgbClr val="05D74D"/>
      </a:hlink>
      <a:folHlink>
        <a:srgbClr val="C0F400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54076_TF34357351.potx" id="{E7CFE08C-9599-4099-B4C9-C893C923D487}" vid="{0B5ABDBE-B28B-473A-9740-A26BACFD57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771</Words>
  <Application>Microsoft Office PowerPoint</Application>
  <PresentationFormat>Custom</PresentationFormat>
  <Paragraphs>302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</vt:lpstr>
      <vt:lpstr>Roboto</vt:lpstr>
      <vt:lpstr>Times New Roman Bold</vt:lpstr>
      <vt:lpstr>Times New Roman MT</vt:lpstr>
      <vt:lpstr>Times New Roman Italics</vt:lpstr>
      <vt:lpstr>Garet Light</vt:lpstr>
      <vt:lpstr>Roboto Bold</vt:lpstr>
      <vt:lpstr>Times New Roman Bold Italics</vt:lpstr>
      <vt:lpstr>Times New Roman</vt:lpstr>
      <vt:lpstr>Times New Roman MT Italics</vt:lpstr>
      <vt:lpstr>Aptos Italics</vt:lpstr>
      <vt:lpstr>Roboto Italics</vt:lpstr>
      <vt:lpstr>Wingdings</vt:lpstr>
      <vt:lpstr>Aptos</vt:lpstr>
      <vt:lpstr>Aptos Bold Italics</vt:lpstr>
      <vt:lpstr>Calibri</vt:lpstr>
      <vt:lpstr>Aptos Bold</vt:lpstr>
      <vt:lpstr>Office Theme</vt:lpstr>
      <vt:lpstr>Office dizains</vt:lpstr>
      <vt:lpstr>PowerPoint Presentation</vt:lpstr>
      <vt:lpstr>PowerPoint Presentation</vt:lpstr>
      <vt:lpstr>PowerPoint Presentation</vt:lpstr>
      <vt:lpstr>VBF UZŅEMŠANAS PLĀNS 2026. GADĀ</vt:lpstr>
      <vt:lpstr>BT IZGLĪTĪBU IEGUVUŠO NODARBINĀTĪBA 2024.-2025. GADĀ</vt:lpstr>
      <vt:lpstr>PowerPoint Presentation</vt:lpstr>
      <vt:lpstr>PowerPoint Presentation</vt:lpstr>
      <vt:lpstr>PowerPoint Presentation</vt:lpstr>
      <vt:lpstr>Bulduru koka darbnīcā  Neformālās izglītības programmas pieaugušajiem </vt:lpstr>
      <vt:lpstr>Bulduru koka darbnīcā  starpvalstu sadarbība</vt:lpstr>
      <vt:lpstr>PowerPoint Presentation</vt:lpstr>
      <vt:lpstr>PowerPoint Presentation</vt:lpstr>
      <vt:lpstr> SILTUMNĪCAS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Konvents_2025_gala.pptx</dc:title>
  <dc:creator>Anta Sparinska</dc:creator>
  <cp:lastModifiedBy>Anta Sparinska</cp:lastModifiedBy>
  <cp:revision>41</cp:revision>
  <dcterms:created xsi:type="dcterms:W3CDTF">2006-08-16T00:00:00Z</dcterms:created>
  <dcterms:modified xsi:type="dcterms:W3CDTF">2026-02-26T17:57:01Z</dcterms:modified>
  <dc:identifier>DAG_PqMur0M</dc:identifier>
</cp:coreProperties>
</file>