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10" r:id="rId2"/>
    <p:sldId id="317" r:id="rId3"/>
    <p:sldId id="319" r:id="rId4"/>
    <p:sldId id="421" r:id="rId5"/>
    <p:sldId id="308" r:id="rId6"/>
    <p:sldId id="2551" r:id="rId7"/>
    <p:sldId id="276" r:id="rId8"/>
    <p:sldId id="430" r:id="rId9"/>
    <p:sldId id="275" r:id="rId10"/>
    <p:sldId id="295" r:id="rId11"/>
    <p:sldId id="291" r:id="rId12"/>
    <p:sldId id="2532" r:id="rId13"/>
    <p:sldId id="2533" r:id="rId14"/>
    <p:sldId id="263" r:id="rId15"/>
    <p:sldId id="446" r:id="rId16"/>
    <p:sldId id="267" r:id="rId17"/>
    <p:sldId id="2549" r:id="rId18"/>
    <p:sldId id="2517" r:id="rId19"/>
    <p:sldId id="261" r:id="rId20"/>
    <p:sldId id="260" r:id="rId21"/>
    <p:sldId id="262" r:id="rId22"/>
    <p:sldId id="312" r:id="rId23"/>
  </p:sldIdLst>
  <p:sldSz cx="18288000" cy="10287000"/>
  <p:notesSz cx="6858000" cy="9144000"/>
  <p:embeddedFontLst>
    <p:embeddedFont>
      <p:font typeface="Aptos Bold" panose="020B0004020202020204" pitchFamily="34" charset="0"/>
      <p:regular r:id="rId25"/>
      <p:bold r:id="rId26"/>
    </p:embeddedFont>
    <p:embeddedFont>
      <p:font typeface="DM Sans" pitchFamily="2" charset="0"/>
      <p:regular r:id="rId27"/>
      <p:bold r:id="rId28"/>
      <p:italic r:id="rId29"/>
      <p:boldItalic r:id="rId30"/>
    </p:embeddedFont>
    <p:embeddedFont>
      <p:font typeface="Garet Light" panose="020B0604020202020204" charset="0"/>
      <p:regular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Times New Roman Bold" panose="02020803070505020304" pitchFamily="18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nda" initials="G" lastIdx="6" clrIdx="0">
    <p:extLst>
      <p:ext uri="{19B8F6BF-5375-455C-9EA6-DF929625EA0E}">
        <p15:presenceInfo xmlns:p15="http://schemas.microsoft.com/office/powerpoint/2012/main" userId="Gunda" providerId="None"/>
      </p:ext>
    </p:extLst>
  </p:cmAuthor>
  <p:cmAuthor id="2" name="Gunda Ševčuka" initials="GŠ" lastIdx="6" clrIdx="1">
    <p:extLst>
      <p:ext uri="{19B8F6BF-5375-455C-9EA6-DF929625EA0E}">
        <p15:presenceInfo xmlns:p15="http://schemas.microsoft.com/office/powerpoint/2012/main" userId="S::gunda.sevcuka@bulduri.lv::48dde075-78cb-48e5-85d3-200b477f3a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B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6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1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69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tačiakampis 25"/>
          <p:cNvSpPr/>
          <p:nvPr userDrawn="1"/>
        </p:nvSpPr>
        <p:spPr>
          <a:xfrm>
            <a:off x="70992" y="8904100"/>
            <a:ext cx="18002000" cy="1332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3600"/>
          </a:p>
        </p:txBody>
      </p:sp>
      <p:sp>
        <p:nvSpPr>
          <p:cNvPr id="27" name="Datos vietos rezervavimo ženklas 30"/>
          <p:cNvSpPr txBox="1">
            <a:spLocks/>
          </p:cNvSpPr>
          <p:nvPr userDrawn="1"/>
        </p:nvSpPr>
        <p:spPr>
          <a:xfrm>
            <a:off x="7141536" y="9319965"/>
            <a:ext cx="4004928" cy="340354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lt-LT"/>
            </a:defPPr>
            <a:lvl1pPr marL="0" algn="ctr" defTabSz="914400" rtl="0" eaLnBrk="1" latinLnBrk="0" hangingPunct="1">
              <a:defRPr lang="en-US" sz="1200" b="1" kern="120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t-LT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Antraštė 11"/>
          <p:cNvSpPr>
            <a:spLocks noGrp="1"/>
          </p:cNvSpPr>
          <p:nvPr userDrawn="1">
            <p:ph type="ctrTitle"/>
          </p:nvPr>
        </p:nvSpPr>
        <p:spPr>
          <a:xfrm>
            <a:off x="6695728" y="2263180"/>
            <a:ext cx="11089232" cy="1687044"/>
          </a:xfrm>
        </p:spPr>
        <p:txBody>
          <a:bodyPr lIns="45720" tIns="0" rIns="45720" anchor="ctr">
            <a:noAutofit/>
          </a:bodyPr>
          <a:lstStyle>
            <a:lvl1pPr algn="r">
              <a:defRPr sz="8400" b="0" cap="none" spc="0" baseline="0">
                <a:ln>
                  <a:noFill/>
                </a:ln>
                <a:solidFill>
                  <a:srgbClr val="105C60"/>
                </a:solidFill>
                <a:effectLst/>
                <a:latin typeface="+mj-lt"/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25" name="Paantraštė 2"/>
          <p:cNvSpPr>
            <a:spLocks noGrp="1"/>
          </p:cNvSpPr>
          <p:nvPr userDrawn="1">
            <p:ph type="subTitle" idx="1"/>
          </p:nvPr>
        </p:nvSpPr>
        <p:spPr>
          <a:xfrm>
            <a:off x="6695728" y="4567436"/>
            <a:ext cx="11073408" cy="1620180"/>
          </a:xfrm>
        </p:spPr>
        <p:txBody>
          <a:bodyPr>
            <a:normAutofit/>
          </a:bodyPr>
          <a:lstStyle>
            <a:lvl1pPr marL="0" indent="0" algn="r">
              <a:buNone/>
              <a:defRPr sz="5600">
                <a:solidFill>
                  <a:srgbClr val="105C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lt-LT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862A0E8-477C-49DE-8B76-9DCE49384F38}"/>
              </a:ext>
            </a:extLst>
          </p:cNvPr>
          <p:cNvGrpSpPr/>
          <p:nvPr userDrawn="1"/>
        </p:nvGrpSpPr>
        <p:grpSpPr>
          <a:xfrm>
            <a:off x="215008" y="7735788"/>
            <a:ext cx="17569952" cy="144016"/>
            <a:chOff x="251520" y="3939902"/>
            <a:chExt cx="8640960" cy="144016"/>
          </a:xfrm>
        </p:grpSpPr>
        <p:cxnSp>
          <p:nvCxnSpPr>
            <p:cNvPr id="11" name="16 tiesioji jungtis"/>
            <p:cNvCxnSpPr/>
            <p:nvPr/>
          </p:nvCxnSpPr>
          <p:spPr>
            <a:xfrm rot="10800000">
              <a:off x="251520" y="3939902"/>
              <a:ext cx="8640960" cy="0"/>
            </a:xfrm>
            <a:prstGeom prst="line">
              <a:avLst/>
            </a:prstGeom>
            <a:ln w="6350" cap="rnd">
              <a:solidFill>
                <a:srgbClr val="20BEC7"/>
              </a:solidFill>
            </a:ln>
            <a:effectLst>
              <a:outerShdw blurRad="40000" dist="20000" dir="5400000" rotWithShape="0">
                <a:srgbClr val="20BEC7">
                  <a:alpha val="38000"/>
                </a:srgb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17 tiesioji jungtis"/>
            <p:cNvCxnSpPr/>
            <p:nvPr/>
          </p:nvCxnSpPr>
          <p:spPr>
            <a:xfrm rot="10800000">
              <a:off x="251520" y="4011910"/>
              <a:ext cx="8640960" cy="0"/>
            </a:xfrm>
            <a:prstGeom prst="line">
              <a:avLst/>
            </a:prstGeom>
            <a:ln w="12700" cap="rnd">
              <a:solidFill>
                <a:srgbClr val="20BEC7"/>
              </a:solidFill>
            </a:ln>
            <a:effectLst>
              <a:outerShdw blurRad="40000" dist="20000" dir="5400000" rotWithShape="0">
                <a:srgbClr val="20BEC7">
                  <a:alpha val="38000"/>
                </a:srgb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17 tiesioji jungtis">
              <a:extLst>
                <a:ext uri="{FF2B5EF4-FFF2-40B4-BE49-F238E27FC236}">
                  <a16:creationId xmlns:a16="http://schemas.microsoft.com/office/drawing/2014/main" id="{8D86D707-07EE-4D91-8F50-3CF40C109E8C}"/>
                </a:ext>
              </a:extLst>
            </p:cNvPr>
            <p:cNvCxnSpPr/>
            <p:nvPr userDrawn="1"/>
          </p:nvCxnSpPr>
          <p:spPr>
            <a:xfrm rot="10800000">
              <a:off x="251520" y="4083918"/>
              <a:ext cx="8640960" cy="0"/>
            </a:xfrm>
            <a:prstGeom prst="line">
              <a:avLst/>
            </a:prstGeom>
            <a:ln w="19050" cap="rnd">
              <a:solidFill>
                <a:srgbClr val="17878D"/>
              </a:solidFill>
            </a:ln>
            <a:effectLst>
              <a:outerShdw blurRad="50800" dist="38100" dir="5400000" algn="t" rotWithShape="0">
                <a:srgbClr val="20BEC7">
                  <a:alpha val="40000"/>
                </a:srgb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0746F3-CB0A-45E6-BA8F-B75FC21890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8" y="4135388"/>
            <a:ext cx="460851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02506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14281" tIns="57125" rIns="114281" bIns="5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684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14281" tIns="57125" rIns="114281" bIns="5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40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1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14281" tIns="57125" rIns="114281" bIns="5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389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7948" y="2498280"/>
            <a:ext cx="6400440" cy="6400452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2002536"/>
            <a:ext cx="9285732" cy="1769364"/>
          </a:xfrm>
        </p:spPr>
        <p:txBody>
          <a:bodyPr lIns="91440" tIns="45720" rIns="91440" bIns="45720" rtlCol="0" anchor="b"/>
          <a:lstStyle>
            <a:lvl1pPr>
              <a:defRPr sz="81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588" y="4238244"/>
            <a:ext cx="9285732" cy="5020056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3000"/>
            </a:lvl1pPr>
            <a:lvl2pPr marL="342900">
              <a:defRPr sz="2700"/>
            </a:lvl2pPr>
            <a:lvl3pPr marL="685800">
              <a:defRPr sz="2400"/>
            </a:lvl3pPr>
            <a:lvl4pPr marL="1028700">
              <a:defRPr sz="2100"/>
            </a:lvl4pPr>
            <a:lvl5pPr>
              <a:defRPr sz="21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46636" y="932689"/>
            <a:ext cx="6172200" cy="547688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1" y="1209705"/>
            <a:ext cx="11855585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6922385" y="3105984"/>
            <a:ext cx="136707" cy="136707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sz="2700" noProof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6453921" y="2670019"/>
            <a:ext cx="208559" cy="20855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sz="2700" noProof="0"/>
          </a:p>
        </p:txBody>
      </p:sp>
    </p:spTree>
    <p:extLst>
      <p:ext uri="{BB962C8B-B14F-4D97-AF65-F5344CB8AC3E}">
        <p14:creationId xmlns:p14="http://schemas.microsoft.com/office/powerpoint/2010/main" val="181202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9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CF25C-1F13-96AC-2A96-D9CD75AC4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96E29A8-E214-173F-D7A6-15881DA7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638300"/>
            <a:ext cx="15803760" cy="4191000"/>
          </a:xfrm>
        </p:spPr>
        <p:txBody>
          <a:bodyPr/>
          <a:lstStyle/>
          <a:p>
            <a:r>
              <a:rPr lang="en-GB" sz="6600" b="1" dirty="0" err="1"/>
              <a:t>Kontrolētas</a:t>
            </a:r>
            <a:r>
              <a:rPr lang="en-GB" sz="6600" b="1" dirty="0"/>
              <a:t> </a:t>
            </a:r>
            <a:r>
              <a:rPr lang="en-GB" sz="6600" b="1" dirty="0" err="1"/>
              <a:t>vides</a:t>
            </a:r>
            <a:r>
              <a:rPr lang="en-GB" sz="6600" b="1" dirty="0"/>
              <a:t> </a:t>
            </a:r>
            <a:r>
              <a:rPr lang="en-GB" sz="6600" b="1" dirty="0" err="1"/>
              <a:t>priekšrocību</a:t>
            </a:r>
            <a:br>
              <a:rPr lang="en-GB" sz="6600" b="1" dirty="0"/>
            </a:br>
            <a:r>
              <a:rPr lang="en-GB" sz="6600" b="1" dirty="0"/>
              <a:t> </a:t>
            </a:r>
            <a:r>
              <a:rPr lang="en-GB" sz="6600" b="1" dirty="0" err="1"/>
              <a:t>izmantošana</a:t>
            </a:r>
            <a:r>
              <a:rPr lang="en-GB" sz="6600" b="1" dirty="0"/>
              <a:t> </a:t>
            </a:r>
            <a:r>
              <a:rPr lang="en-GB" sz="6600" b="1" dirty="0" err="1"/>
              <a:t>dārzkopībā</a:t>
            </a:r>
            <a:br>
              <a:rPr lang="en-GB" sz="6600" b="1" dirty="0"/>
            </a:br>
            <a:br>
              <a:rPr lang="en-GB" sz="6600" b="1" dirty="0"/>
            </a:br>
            <a:br>
              <a:rPr lang="en-GB" sz="6600" b="1" dirty="0"/>
            </a:br>
            <a:r>
              <a:rPr lang="lv-LV" sz="4800" b="1" dirty="0"/>
              <a:t>Bulduru biotehnoloģiju centra vadītāja </a:t>
            </a:r>
            <a:br>
              <a:rPr lang="en-GB" sz="4800" b="1" dirty="0"/>
            </a:br>
            <a:r>
              <a:rPr lang="lv-LV" sz="4800" b="1" dirty="0"/>
              <a:t>Dr. biol. Anta Sparinska</a:t>
            </a:r>
            <a:r>
              <a:rPr lang="en-GB" sz="4800" b="1" dirty="0"/>
              <a:t> </a:t>
            </a:r>
            <a:endParaRPr lang="lt-LT" sz="6600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5399D3BD-20F4-AFBB-63DF-D2C5839A1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0" y="8219610"/>
            <a:ext cx="11073408" cy="162018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Dārzkopības </a:t>
            </a:r>
            <a:r>
              <a:rPr lang="en-GB" dirty="0" err="1"/>
              <a:t>konferene</a:t>
            </a:r>
            <a:endParaRPr lang="en-GB" dirty="0"/>
          </a:p>
          <a:p>
            <a:r>
              <a:rPr lang="en-GB" dirty="0"/>
              <a:t>27.02.2026</a:t>
            </a:r>
            <a:endParaRPr lang="lt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59D78-7EC4-0F46-69EF-A2D36AF5EB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"/>
            <a:ext cx="6113474" cy="407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18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lastic containers with plants in them&#10;&#10;Description automatically generated">
            <a:extLst>
              <a:ext uri="{FF2B5EF4-FFF2-40B4-BE49-F238E27FC236}">
                <a16:creationId xmlns:a16="http://schemas.microsoft.com/office/drawing/2014/main" id="{CAF090A9-DBDC-1184-DD1F-2FE0EDF74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22" y="2102489"/>
            <a:ext cx="12791661" cy="85277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908638" y="1426059"/>
            <a:ext cx="5692806" cy="8689238"/>
            <a:chOff x="0" y="0"/>
            <a:chExt cx="7590408" cy="115856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90459" cy="11594592"/>
            </a:xfrm>
            <a:custGeom>
              <a:avLst/>
              <a:gdLst/>
              <a:ahLst/>
              <a:cxnLst/>
              <a:rect l="l" t="t" r="r" b="b"/>
              <a:pathLst>
                <a:path w="7590459" h="11594592">
                  <a:moveTo>
                    <a:pt x="7523518" y="254000"/>
                  </a:moveTo>
                  <a:lnTo>
                    <a:pt x="66918" y="254000"/>
                  </a:lnTo>
                  <a:lnTo>
                    <a:pt x="66918" y="127000"/>
                  </a:lnTo>
                  <a:lnTo>
                    <a:pt x="133836" y="127000"/>
                  </a:lnTo>
                  <a:lnTo>
                    <a:pt x="133836" y="11467592"/>
                  </a:lnTo>
                  <a:lnTo>
                    <a:pt x="66918" y="11467592"/>
                  </a:lnTo>
                  <a:lnTo>
                    <a:pt x="66918" y="11340592"/>
                  </a:lnTo>
                  <a:lnTo>
                    <a:pt x="7523518" y="11340592"/>
                  </a:lnTo>
                  <a:lnTo>
                    <a:pt x="7523518" y="11467592"/>
                  </a:lnTo>
                  <a:lnTo>
                    <a:pt x="7456599" y="11467592"/>
                  </a:lnTo>
                  <a:lnTo>
                    <a:pt x="7456599" y="127000"/>
                  </a:lnTo>
                  <a:lnTo>
                    <a:pt x="7523518" y="127000"/>
                  </a:lnTo>
                  <a:lnTo>
                    <a:pt x="7523518" y="254000"/>
                  </a:lnTo>
                  <a:moveTo>
                    <a:pt x="7523518" y="0"/>
                  </a:moveTo>
                  <a:cubicBezTo>
                    <a:pt x="7560456" y="0"/>
                    <a:pt x="7590459" y="56896"/>
                    <a:pt x="7590459" y="127000"/>
                  </a:cubicBezTo>
                  <a:lnTo>
                    <a:pt x="7590459" y="11467592"/>
                  </a:lnTo>
                  <a:cubicBezTo>
                    <a:pt x="7590459" y="11537697"/>
                    <a:pt x="7560456" y="11594592"/>
                    <a:pt x="7523518" y="11594592"/>
                  </a:cubicBezTo>
                  <a:lnTo>
                    <a:pt x="66918" y="11594592"/>
                  </a:lnTo>
                  <a:cubicBezTo>
                    <a:pt x="29979" y="11594592"/>
                    <a:pt x="0" y="11537697"/>
                    <a:pt x="0" y="11467592"/>
                  </a:cubicBezTo>
                  <a:lnTo>
                    <a:pt x="0" y="127000"/>
                  </a:lnTo>
                  <a:cubicBezTo>
                    <a:pt x="0" y="56896"/>
                    <a:pt x="29979" y="0"/>
                    <a:pt x="66918" y="0"/>
                  </a:cubicBezTo>
                  <a:lnTo>
                    <a:pt x="7523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0885" y="-39772"/>
            <a:ext cx="15116315" cy="2116437"/>
            <a:chOff x="0" y="0"/>
            <a:chExt cx="8308545" cy="28219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08541" cy="2821920"/>
            </a:xfrm>
            <a:custGeom>
              <a:avLst/>
              <a:gdLst/>
              <a:ahLst/>
              <a:cxnLst/>
              <a:rect l="l" t="t" r="r" b="b"/>
              <a:pathLst>
                <a:path w="8308541" h="2821920">
                  <a:moveTo>
                    <a:pt x="0" y="0"/>
                  </a:moveTo>
                  <a:lnTo>
                    <a:pt x="8308541" y="0"/>
                  </a:lnTo>
                  <a:lnTo>
                    <a:pt x="8308541" y="2821920"/>
                  </a:lnTo>
                  <a:lnTo>
                    <a:pt x="0" y="282192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54095" r="-47264" b="-14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8308545" cy="27933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860"/>
                </a:lnSpc>
              </a:pPr>
              <a:r>
                <a:rPr lang="en-US" sz="4500" b="1" dirty="0"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BULDURI BIOTECHNOLOGY CENTER (BBC)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727255" y="9848159"/>
            <a:ext cx="1844164" cy="547688"/>
          </a:xfrm>
          <a:custGeom>
            <a:avLst/>
            <a:gdLst/>
            <a:ahLst/>
            <a:cxnLst/>
            <a:rect l="l" t="t" r="r" b="b"/>
            <a:pathLst>
              <a:path w="2458885" h="730250">
                <a:moveTo>
                  <a:pt x="0" y="0"/>
                </a:moveTo>
                <a:lnTo>
                  <a:pt x="2458885" y="0"/>
                </a:lnTo>
                <a:lnTo>
                  <a:pt x="2458885" y="730250"/>
                </a:lnTo>
                <a:lnTo>
                  <a:pt x="0" y="730250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169587" r="-234688" b="-1695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433876" y="8961300"/>
            <a:ext cx="948022" cy="943398"/>
          </a:xfrm>
          <a:custGeom>
            <a:avLst/>
            <a:gdLst/>
            <a:ahLst/>
            <a:cxnLst/>
            <a:rect l="l" t="t" r="r" b="b"/>
            <a:pathLst>
              <a:path w="948022" h="943398">
                <a:moveTo>
                  <a:pt x="0" y="0"/>
                </a:moveTo>
                <a:lnTo>
                  <a:pt x="948023" y="0"/>
                </a:lnTo>
                <a:lnTo>
                  <a:pt x="948023" y="943397"/>
                </a:lnTo>
                <a:lnTo>
                  <a:pt x="0" y="9433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25704" y="2975774"/>
            <a:ext cx="6579896" cy="4124206"/>
          </a:xfrm>
          <a:prstGeom prst="rect">
            <a:avLst/>
          </a:prstGeom>
          <a:solidFill>
            <a:srgbClr val="20BEC7"/>
          </a:solidFill>
        </p:spPr>
        <p:txBody>
          <a:bodyPr wrap="square" lIns="0" tIns="0" rIns="0" bIns="0" rtlCol="0" anchor="t">
            <a:spAutoFit/>
          </a:bodyPr>
          <a:lstStyle/>
          <a:p>
            <a:pPr marL="838068" lvl="1" indent="-571500" algn="l">
              <a:lnSpc>
                <a:spcPts val="2666"/>
              </a:lnSpc>
              <a:buFont typeface="Wingdings" panose="05000000000000000000" pitchFamily="2" charset="2"/>
              <a:buChar char="q"/>
            </a:pP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068" lvl="1" indent="-571500" algn="l">
              <a:lnSpc>
                <a:spcPts val="2666"/>
              </a:lnSpc>
              <a:buFont typeface="Wingdings" panose="05000000000000000000" pitchFamily="2" charset="2"/>
              <a:buChar char="q"/>
            </a:pP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068" lvl="1" indent="-571500" algn="l">
              <a:lnSpc>
                <a:spcPts val="2666"/>
              </a:lnSpc>
              <a:buFont typeface="Wingdings" panose="05000000000000000000" pitchFamily="2" charset="2"/>
              <a:buChar char="q"/>
            </a:pPr>
            <a:r>
              <a:rPr lang="en-US" sz="4400" dirty="0" err="1">
                <a:latin typeface="Times New Roman"/>
                <a:ea typeface="Times New Roman"/>
                <a:cs typeface="Times New Roman"/>
                <a:sym typeface="Times New Roman"/>
              </a:rPr>
              <a:t>Agroķīmijas</a:t>
            </a:r>
            <a:r>
              <a:rPr lang="en-US" sz="4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latin typeface="Times New Roman"/>
                <a:ea typeface="Times New Roman"/>
                <a:cs typeface="Times New Roman"/>
                <a:sym typeface="Times New Roman"/>
              </a:rPr>
              <a:t>laboratorija</a:t>
            </a: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2666"/>
              </a:lnSpc>
            </a:pP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068" lvl="1" indent="-571500" algn="l">
              <a:lnSpc>
                <a:spcPts val="2666"/>
              </a:lnSpc>
              <a:buFont typeface="Wingdings" panose="05000000000000000000" pitchFamily="2" charset="2"/>
              <a:buChar char="q"/>
            </a:pPr>
            <a:r>
              <a:rPr lang="en-US" sz="4400" dirty="0">
                <a:latin typeface="Times New Roman"/>
                <a:ea typeface="Times New Roman"/>
                <a:cs typeface="Times New Roman"/>
                <a:sym typeface="Times New Roman"/>
              </a:rPr>
              <a:t>In vitro </a:t>
            </a:r>
            <a:r>
              <a:rPr lang="en-US" sz="4400" dirty="0" err="1">
                <a:latin typeface="Times New Roman"/>
                <a:ea typeface="Times New Roman"/>
                <a:cs typeface="Times New Roman"/>
                <a:sym typeface="Times New Roman"/>
              </a:rPr>
              <a:t>laboratorija</a:t>
            </a: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2666"/>
              </a:lnSpc>
            </a:pP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068" lvl="1" indent="-571500" algn="l">
              <a:buFont typeface="Wingdings" panose="05000000000000000000" pitchFamily="2" charset="2"/>
              <a:buChar char="q"/>
            </a:pPr>
            <a:r>
              <a:rPr lang="en-US" sz="4400" dirty="0" err="1">
                <a:latin typeface="Times New Roman"/>
                <a:ea typeface="Times New Roman"/>
                <a:cs typeface="Times New Roman"/>
                <a:sym typeface="Times New Roman"/>
              </a:rPr>
              <a:t>Kontrolētas</a:t>
            </a:r>
            <a:r>
              <a:rPr lang="en-US" sz="4400" dirty="0">
                <a:latin typeface="Times New Roman"/>
                <a:ea typeface="Times New Roman"/>
                <a:cs typeface="Times New Roman"/>
                <a:sym typeface="Times New Roman"/>
              </a:rPr>
              <a:t> vides </a:t>
            </a:r>
            <a:r>
              <a:rPr lang="en-US" sz="4400" dirty="0" err="1">
                <a:latin typeface="Times New Roman"/>
                <a:ea typeface="Times New Roman"/>
                <a:cs typeface="Times New Roman"/>
                <a:sym typeface="Times New Roman"/>
              </a:rPr>
              <a:t>laboratorija</a:t>
            </a: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568" lvl="1" algn="l">
              <a:lnSpc>
                <a:spcPts val="2666"/>
              </a:lnSpc>
            </a:pPr>
            <a:endParaRPr lang="en-US" sz="3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2666"/>
              </a:lnSpc>
              <a:spcBef>
                <a:spcPct val="0"/>
              </a:spcBef>
            </a:pPr>
            <a:endParaRPr lang="en-US" sz="2469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524CB-329C-3BE7-8DF5-DCB824CFBEC9}"/>
              </a:ext>
            </a:extLst>
          </p:cNvPr>
          <p:cNvSpPr txBox="1"/>
          <p:nvPr/>
        </p:nvSpPr>
        <p:spPr>
          <a:xfrm>
            <a:off x="11753537" y="1649943"/>
            <a:ext cx="5991511" cy="8171468"/>
          </a:xfrm>
          <a:prstGeom prst="rect">
            <a:avLst/>
          </a:prstGeom>
          <a:solidFill>
            <a:srgbClr val="20BEC7">
              <a:alpha val="31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266568" lvl="1">
              <a:lnSpc>
                <a:spcPts val="2666"/>
              </a:lnSpc>
            </a:pPr>
            <a:endParaRPr lang="en-US" sz="3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568" lvl="1">
              <a:lnSpc>
                <a:spcPts val="2666"/>
              </a:lnSpc>
            </a:pPr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IN VITRO STOCK +:</a:t>
            </a:r>
            <a:b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sz="3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en-GB" sz="3600" i="1" dirty="0"/>
              <a:t>Solanum tuberosum</a:t>
            </a:r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en-GB" sz="3600" i="1" dirty="0"/>
              <a:t>Sorbus aucuparia</a:t>
            </a:r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en-GB" sz="3600" i="1" dirty="0"/>
              <a:t>Prunus avium</a:t>
            </a:r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en-GB" sz="3600" i="1" dirty="0"/>
              <a:t>Prunus cerasus</a:t>
            </a:r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en-GB" sz="3600" i="1" dirty="0"/>
              <a:t>Cydonia oblonga</a:t>
            </a:r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en-GB" sz="3600" i="1" dirty="0"/>
              <a:t>Vitis vinifera</a:t>
            </a:r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en-GB" sz="3600" i="1" dirty="0"/>
              <a:t>Vaccinium myrtillus</a:t>
            </a:r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en-GB" sz="3600" i="1" dirty="0"/>
              <a:t>Aloysia </a:t>
            </a:r>
            <a:r>
              <a:rPr lang="en-GB" sz="3600" i="1" dirty="0" err="1"/>
              <a:t>citrodora</a:t>
            </a:r>
            <a:endParaRPr lang="en-GB" sz="3600" i="1" dirty="0"/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en-GB" sz="3600" i="1" dirty="0" err="1"/>
              <a:t>Saintpaulia</a:t>
            </a:r>
            <a:r>
              <a:rPr lang="en-GB" sz="3600" i="1" dirty="0"/>
              <a:t> </a:t>
            </a:r>
            <a:r>
              <a:rPr lang="en-GB" sz="3600" i="1" dirty="0" err="1"/>
              <a:t>ionantha</a:t>
            </a:r>
            <a:endParaRPr lang="en-GB" sz="3600" i="1" dirty="0"/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en-GB" sz="3600" i="1" dirty="0"/>
              <a:t>Ipomoea batatas</a:t>
            </a:r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lv-LV" sz="3600" i="1" dirty="0" err="1"/>
              <a:t>Ribes</a:t>
            </a:r>
            <a:r>
              <a:rPr lang="lv-LV" sz="3600" i="1" dirty="0"/>
              <a:t> </a:t>
            </a:r>
            <a:r>
              <a:rPr lang="lv-LV" sz="3600" i="1" dirty="0" err="1"/>
              <a:t>nigrum</a:t>
            </a:r>
            <a:endParaRPr lang="en-GB" sz="3600" i="1" dirty="0"/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en-GB" sz="3600" i="1" dirty="0"/>
              <a:t>Fragaria</a:t>
            </a:r>
            <a:r>
              <a:rPr lang="lv-LV" sz="3600" i="1" dirty="0"/>
              <a:t> </a:t>
            </a:r>
            <a:r>
              <a:rPr lang="lv-LV" sz="3600" i="1" dirty="0" err="1"/>
              <a:t>sp</a:t>
            </a:r>
            <a:r>
              <a:rPr lang="lv-LV" sz="3600" i="1" dirty="0"/>
              <a:t>.</a:t>
            </a:r>
            <a:endParaRPr lang="en-GB" sz="3600" i="1" dirty="0"/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lv-LV" sz="3600" i="1" dirty="0" err="1"/>
              <a:t>Sainpaulia</a:t>
            </a:r>
            <a:r>
              <a:rPr lang="lv-LV" sz="3600" i="1" dirty="0"/>
              <a:t> </a:t>
            </a:r>
            <a:r>
              <a:rPr lang="lv-LV" sz="3600" i="1" dirty="0" err="1"/>
              <a:t>ionanthus</a:t>
            </a:r>
            <a:endParaRPr lang="en-GB" sz="3600" i="1" dirty="0"/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lv-LV" sz="3600" i="1" dirty="0" err="1"/>
              <a:t>Lilium</a:t>
            </a:r>
            <a:r>
              <a:rPr lang="lv-LV" sz="3600" i="1" dirty="0"/>
              <a:t> </a:t>
            </a:r>
            <a:r>
              <a:rPr lang="lv-LV" sz="3600" i="1" dirty="0" err="1"/>
              <a:t>sp</a:t>
            </a:r>
            <a:r>
              <a:rPr lang="lv-LV" sz="3600" i="1" dirty="0"/>
              <a:t>.</a:t>
            </a:r>
            <a:endParaRPr lang="en-GB" sz="3600" i="1" dirty="0"/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lv-LV" sz="3600" i="1" dirty="0"/>
              <a:t>Monstera </a:t>
            </a:r>
            <a:r>
              <a:rPr lang="lv-LV" sz="3600" i="1" dirty="0" err="1"/>
              <a:t>deliciosa</a:t>
            </a:r>
            <a:endParaRPr lang="en-GB" sz="3600" i="1" dirty="0"/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lv-LV" sz="3600" i="1" dirty="0" err="1"/>
              <a:t>Syngonium</a:t>
            </a:r>
            <a:r>
              <a:rPr lang="lv-LV" sz="3600" i="1" dirty="0"/>
              <a:t> </a:t>
            </a:r>
            <a:r>
              <a:rPr lang="lv-LV" sz="3600" i="1" dirty="0" err="1"/>
              <a:t>sp</a:t>
            </a:r>
            <a:r>
              <a:rPr lang="lv-LV" sz="3600" i="1" dirty="0"/>
              <a:t>.</a:t>
            </a:r>
            <a:endParaRPr lang="en-GB" sz="3600" i="1" dirty="0"/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lv-LV" sz="3600" i="1" dirty="0" err="1"/>
              <a:t>Scindapsus</a:t>
            </a:r>
            <a:r>
              <a:rPr lang="lv-LV" sz="3600" i="1" dirty="0"/>
              <a:t> </a:t>
            </a:r>
            <a:r>
              <a:rPr lang="lv-LV" sz="3600" i="1" dirty="0" err="1"/>
              <a:t>sp</a:t>
            </a:r>
            <a:r>
              <a:rPr lang="lv-LV" sz="3600" i="1" dirty="0"/>
              <a:t>.</a:t>
            </a:r>
            <a:endParaRPr lang="en-GB" sz="3600" i="1" dirty="0"/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lv-LV" sz="3600" i="1" dirty="0" err="1"/>
              <a:t>Pleurozium</a:t>
            </a:r>
            <a:r>
              <a:rPr lang="lv-LV" sz="3600" i="1" dirty="0"/>
              <a:t> </a:t>
            </a:r>
            <a:r>
              <a:rPr lang="lv-LV" sz="3600" i="1" dirty="0" err="1"/>
              <a:t>schreberi</a:t>
            </a:r>
            <a:endParaRPr lang="en-GB" sz="3600" i="1" dirty="0"/>
          </a:p>
          <a:p>
            <a:pPr marL="838068" lvl="1" indent="-571500">
              <a:lnSpc>
                <a:spcPts val="2666"/>
              </a:lnSpc>
              <a:buFont typeface="Arial" panose="020B0604020202020204" pitchFamily="34" charset="0"/>
              <a:buChar char="•"/>
            </a:pPr>
            <a:r>
              <a:rPr lang="lv-LV" sz="3600" i="1" dirty="0" err="1"/>
              <a:t>Hypnum</a:t>
            </a:r>
            <a:r>
              <a:rPr lang="lv-LV" sz="3600" i="1" dirty="0"/>
              <a:t> </a:t>
            </a:r>
            <a:r>
              <a:rPr lang="lv-LV" sz="3600" i="1" dirty="0" err="1"/>
              <a:t>cupressiforme</a:t>
            </a:r>
            <a:endParaRPr lang="lv-LV" sz="3600" i="1" dirty="0"/>
          </a:p>
          <a:p>
            <a:pPr algn="r"/>
            <a:r>
              <a:rPr lang="en-GB" sz="3600" i="1" dirty="0"/>
              <a:t>etc.</a:t>
            </a:r>
            <a:endParaRPr lang="en-US" sz="3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46D926-899C-E089-A8A5-C749EBDF2D68}"/>
              </a:ext>
            </a:extLst>
          </p:cNvPr>
          <p:cNvSpPr/>
          <p:nvPr/>
        </p:nvSpPr>
        <p:spPr>
          <a:xfrm rot="1827865">
            <a:off x="13780370" y="1414551"/>
            <a:ext cx="62343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~80 </a:t>
            </a:r>
            <a:r>
              <a:rPr lang="en-GB" sz="5400" dirty="0" err="1">
                <a:solidFill>
                  <a:srgbClr val="FF0000"/>
                </a:solidFill>
              </a:rPr>
              <a:t>kultūraugi</a:t>
            </a:r>
            <a:endParaRPr lang="en-GB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E75BA-788F-763D-E51B-4EAFADD7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17" y="-437575"/>
            <a:ext cx="15268401" cy="1993095"/>
          </a:xfrm>
        </p:spPr>
        <p:txBody>
          <a:bodyPr vert="horz" lIns="137160" tIns="68580" rIns="137160" bIns="68580" rtlCol="0" anchor="b">
            <a:normAutofit/>
          </a:bodyPr>
          <a:lstStyle/>
          <a:p>
            <a:r>
              <a:rPr lang="en-GB" sz="9000" dirty="0" err="1"/>
              <a:t>Klimata</a:t>
            </a:r>
            <a:r>
              <a:rPr lang="en-GB" sz="9000" dirty="0"/>
              <a:t> </a:t>
            </a:r>
            <a:r>
              <a:rPr lang="en-GB" sz="9000" dirty="0" err="1"/>
              <a:t>kameras</a:t>
            </a:r>
            <a:endParaRPr lang="en-GB" sz="9000" dirty="0"/>
          </a:p>
        </p:txBody>
      </p:sp>
      <p:pic>
        <p:nvPicPr>
          <p:cNvPr id="12" name="Picture 11" descr="A window with plants growing in it&#10;&#10;AI-generated content may be incorrect.">
            <a:extLst>
              <a:ext uri="{FF2B5EF4-FFF2-40B4-BE49-F238E27FC236}">
                <a16:creationId xmlns:a16="http://schemas.microsoft.com/office/drawing/2014/main" id="{96019F37-CB7F-E5B0-E482-AD9FDAA10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8" r="23963" b="-2"/>
          <a:stretch>
            <a:fillRect/>
          </a:stretch>
        </p:blipFill>
        <p:spPr>
          <a:xfrm rot="5400000">
            <a:off x="3933769" y="199049"/>
            <a:ext cx="5772265" cy="8610603"/>
          </a:xfrm>
          <a:prstGeom prst="rect">
            <a:avLst/>
          </a:prstGeom>
        </p:spPr>
      </p:pic>
      <p:pic>
        <p:nvPicPr>
          <p:cNvPr id="3" name="Content Placeholder 5" descr="A trays of different colored plants&#10;&#10;Description automatically generated with medium confidence">
            <a:extLst>
              <a:ext uri="{FF2B5EF4-FFF2-40B4-BE49-F238E27FC236}">
                <a16:creationId xmlns:a16="http://schemas.microsoft.com/office/drawing/2014/main" id="{5982CCD5-361A-ABC3-B06F-1189EC85D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2" r="2" b="2"/>
          <a:stretch>
            <a:fillRect/>
          </a:stretch>
        </p:blipFill>
        <p:spPr>
          <a:xfrm>
            <a:off x="11963400" y="2087148"/>
            <a:ext cx="5762133" cy="3209955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Picture 3" descr="A close up of pink plants&#10;&#10;Description automatically generated">
            <a:extLst>
              <a:ext uri="{FF2B5EF4-FFF2-40B4-BE49-F238E27FC236}">
                <a16:creationId xmlns:a16="http://schemas.microsoft.com/office/drawing/2014/main" id="{B46BFAD7-4854-F8B5-7BB0-258D02CCC6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9" r="6167" b="-1"/>
          <a:stretch>
            <a:fillRect/>
          </a:stretch>
        </p:blipFill>
        <p:spPr>
          <a:xfrm>
            <a:off x="12115800" y="5143500"/>
            <a:ext cx="5867400" cy="5012569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Picture 4" descr="A close up of grass&#10;&#10;Description automatically generated">
            <a:extLst>
              <a:ext uri="{FF2B5EF4-FFF2-40B4-BE49-F238E27FC236}">
                <a16:creationId xmlns:a16="http://schemas.microsoft.com/office/drawing/2014/main" id="{1FCE73E7-4FB3-6B89-D2A6-DFD734239D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510" r="-54795" b="-836"/>
          <a:stretch>
            <a:fillRect/>
          </a:stretch>
        </p:blipFill>
        <p:spPr>
          <a:xfrm>
            <a:off x="3114946" y="7472516"/>
            <a:ext cx="12058108" cy="2836662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3753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318E7-A61C-DAB7-12AE-78D89478D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B6682-054B-148B-9073-EE244767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47800" y="237408"/>
            <a:ext cx="16078200" cy="2049462"/>
          </a:xfrm>
        </p:spPr>
        <p:txBody>
          <a:bodyPr>
            <a:normAutofit/>
          </a:bodyPr>
          <a:lstStyle/>
          <a:p>
            <a:r>
              <a:rPr lang="en-GB" sz="8400" dirty="0" err="1">
                <a:solidFill>
                  <a:srgbClr val="105C60"/>
                </a:solidFill>
              </a:rPr>
              <a:t>Kontrolētas</a:t>
            </a:r>
            <a:r>
              <a:rPr lang="en-GB" sz="8400" dirty="0">
                <a:solidFill>
                  <a:srgbClr val="105C60"/>
                </a:solidFill>
              </a:rPr>
              <a:t> </a:t>
            </a:r>
            <a:r>
              <a:rPr lang="en-GB" sz="8400" dirty="0" err="1">
                <a:solidFill>
                  <a:srgbClr val="105C60"/>
                </a:solidFill>
              </a:rPr>
              <a:t>vides</a:t>
            </a:r>
            <a:r>
              <a:rPr lang="en-GB" sz="8400" dirty="0">
                <a:solidFill>
                  <a:srgbClr val="105C60"/>
                </a:solidFill>
              </a:rPr>
              <a:t> </a:t>
            </a:r>
            <a:r>
              <a:rPr lang="en-GB" sz="8400" dirty="0" err="1">
                <a:solidFill>
                  <a:srgbClr val="105C60"/>
                </a:solidFill>
              </a:rPr>
              <a:t>laboratorija</a:t>
            </a:r>
            <a:endParaRPr lang="en-GB" sz="8400" dirty="0">
              <a:solidFill>
                <a:srgbClr val="105C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04C35-6F45-F51E-2CF6-6073C6A91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73" y="2512118"/>
            <a:ext cx="7315200" cy="7383462"/>
          </a:xfrm>
        </p:spPr>
        <p:txBody>
          <a:bodyPr>
            <a:normAutofit/>
          </a:bodyPr>
          <a:lstStyle/>
          <a:p>
            <a:r>
              <a:rPr lang="en-GB" sz="4000" dirty="0" err="1"/>
              <a:t>Mikrozaļumi</a:t>
            </a:r>
            <a:r>
              <a:rPr lang="en-GB" sz="4000" dirty="0"/>
              <a:t> 6+ </a:t>
            </a:r>
            <a:r>
              <a:rPr lang="en-GB" sz="4000" dirty="0" err="1"/>
              <a:t>dažādības</a:t>
            </a:r>
            <a:endParaRPr lang="en-GB" sz="4000" dirty="0"/>
          </a:p>
          <a:p>
            <a:r>
              <a:rPr lang="en-GB" sz="4000" dirty="0" err="1"/>
              <a:t>Kartupeļi</a:t>
            </a:r>
            <a:r>
              <a:rPr lang="en-GB" sz="4000" dirty="0"/>
              <a:t> </a:t>
            </a:r>
          </a:p>
          <a:p>
            <a:r>
              <a:rPr lang="en-GB" sz="4000" dirty="0" err="1"/>
              <a:t>Spināti</a:t>
            </a:r>
            <a:endParaRPr lang="en-GB" sz="4000" dirty="0"/>
          </a:p>
          <a:p>
            <a:r>
              <a:rPr lang="en-GB" sz="4000" dirty="0"/>
              <a:t>Zemenes</a:t>
            </a:r>
          </a:p>
          <a:p>
            <a:r>
              <a:rPr lang="en-GB" sz="4000" dirty="0"/>
              <a:t>Okras</a:t>
            </a:r>
          </a:p>
          <a:p>
            <a:r>
              <a:rPr lang="en-GB" sz="4000" dirty="0"/>
              <a:t>Sojas</a:t>
            </a:r>
          </a:p>
          <a:p>
            <a:r>
              <a:rPr lang="en-GB" sz="4000" dirty="0"/>
              <a:t>Melones </a:t>
            </a:r>
            <a:r>
              <a:rPr lang="en-GB" sz="4000" dirty="0" err="1"/>
              <a:t>u.c.</a:t>
            </a: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 err="1"/>
              <a:t>Jauns</a:t>
            </a:r>
            <a:r>
              <a:rPr lang="en-GB" sz="4000" dirty="0"/>
              <a:t> projekts EIP AGRI </a:t>
            </a:r>
            <a:r>
              <a:rPr lang="en-GB" sz="4000" dirty="0" err="1"/>
              <a:t>sadarbības</a:t>
            </a:r>
            <a:r>
              <a:rPr lang="en-GB" sz="4000" dirty="0"/>
              <a:t> projekts “</a:t>
            </a:r>
            <a:r>
              <a:rPr lang="en-GB" dirty="0" err="1"/>
              <a:t>InARA</a:t>
            </a:r>
            <a:r>
              <a:rPr lang="en-GB" dirty="0"/>
              <a:t>”</a:t>
            </a:r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F47DD-41F5-C70B-0689-8EBC130A8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339623"/>
            <a:ext cx="4253066" cy="2835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7E48CD-A099-AFE7-8622-219838BD1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16" y="3339049"/>
            <a:ext cx="984885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56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BD44-9644-A212-B564-6E0E3F2ED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19100"/>
            <a:ext cx="8229600" cy="6629400"/>
          </a:xfrm>
        </p:spPr>
        <p:txBody>
          <a:bodyPr>
            <a:normAutofit/>
          </a:bodyPr>
          <a:lstStyle/>
          <a:p>
            <a:pPr algn="l"/>
            <a:r>
              <a:rPr lang="en-GB" dirty="0" err="1"/>
              <a:t>Izveidotas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4 </a:t>
            </a:r>
            <a:r>
              <a:rPr lang="en-GB" dirty="0" err="1"/>
              <a:t>stāvu</a:t>
            </a:r>
            <a:r>
              <a:rPr lang="en-GB" dirty="0"/>
              <a:t> </a:t>
            </a:r>
            <a:r>
              <a:rPr lang="en-GB" dirty="0" err="1"/>
              <a:t>audzēšanas</a:t>
            </a:r>
            <a:r>
              <a:rPr lang="en-GB" dirty="0"/>
              <a:t> </a:t>
            </a:r>
            <a:r>
              <a:rPr lang="en-GB" dirty="0" err="1"/>
              <a:t>sistēmas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Ebb@Flow</a:t>
            </a:r>
            <a:r>
              <a:rPr lang="en-GB" dirty="0"/>
              <a:t> un </a:t>
            </a:r>
            <a:r>
              <a:rPr lang="en-GB" dirty="0" err="1"/>
              <a:t>virssmidzināšanu</a:t>
            </a:r>
            <a:r>
              <a:rPr lang="en-GB" dirty="0"/>
              <a:t>,</a:t>
            </a:r>
            <a:br>
              <a:rPr lang="en-GB" dirty="0"/>
            </a:br>
            <a:br>
              <a:rPr lang="en-GB" dirty="0"/>
            </a:br>
            <a:r>
              <a:rPr lang="en-GB" dirty="0" err="1"/>
              <a:t>aeroponikas</a:t>
            </a:r>
            <a:r>
              <a:rPr lang="en-GB" dirty="0"/>
              <a:t> </a:t>
            </a:r>
            <a:r>
              <a:rPr lang="en-GB" dirty="0" err="1"/>
              <a:t>sistēmas</a:t>
            </a:r>
            <a:r>
              <a:rPr lang="en-GB" dirty="0"/>
              <a:t>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B349BD-C2BF-9072-6058-E18C7EEC4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274638"/>
            <a:ext cx="5581578" cy="5412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0FF720-C663-9A4E-8AA6-95D6F6894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484" y="4255777"/>
            <a:ext cx="9103984" cy="6069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D52FB9-E7D9-EE2A-900F-5B04C1430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48300"/>
            <a:ext cx="70294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73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87F8C-7B16-495E-B400-37363FFC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36" y="157419"/>
            <a:ext cx="8020878" cy="1988345"/>
          </a:xfrm>
        </p:spPr>
        <p:txBody>
          <a:bodyPr>
            <a:normAutofit/>
          </a:bodyPr>
          <a:lstStyle/>
          <a:p>
            <a:r>
              <a:rPr lang="en-GB" sz="5400" dirty="0" err="1"/>
              <a:t>Aeroponika</a:t>
            </a:r>
            <a:endParaRPr lang="en-GB" sz="5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C82A8-21BA-4A1B-8267-C4DC47E7E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7871" y="2346512"/>
            <a:ext cx="7584144" cy="63201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A16D11-9D3D-4C3C-A568-ED542765B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0588" y="2237092"/>
            <a:ext cx="7584143" cy="6320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6E0EB1-06B9-4FA2-BE55-21C71491F846}"/>
              </a:ext>
            </a:extLst>
          </p:cNvPr>
          <p:cNvSpPr txBox="1"/>
          <p:nvPr/>
        </p:nvSpPr>
        <p:spPr>
          <a:xfrm>
            <a:off x="457200" y="3896741"/>
            <a:ext cx="386378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/>
              <a:t>EC </a:t>
            </a:r>
          </a:p>
          <a:p>
            <a:endParaRPr lang="en-GB" sz="2700" dirty="0"/>
          </a:p>
          <a:p>
            <a:r>
              <a:rPr lang="en-GB" sz="2700" dirty="0"/>
              <a:t>pH</a:t>
            </a:r>
          </a:p>
          <a:p>
            <a:endParaRPr lang="en-GB" sz="2700" dirty="0"/>
          </a:p>
          <a:p>
            <a:r>
              <a:rPr lang="en-GB" sz="2700" dirty="0"/>
              <a:t>O2</a:t>
            </a:r>
          </a:p>
          <a:p>
            <a:endParaRPr lang="en-GB" sz="2700" dirty="0"/>
          </a:p>
          <a:p>
            <a:endParaRPr lang="en-GB" sz="2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10D2C-8E7D-946A-9698-EDE2838FA6DF}"/>
              </a:ext>
            </a:extLst>
          </p:cNvPr>
          <p:cNvSpPr txBox="1"/>
          <p:nvPr/>
        </p:nvSpPr>
        <p:spPr>
          <a:xfrm>
            <a:off x="2514600" y="963930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/>
              <a:t>This work was supported by </a:t>
            </a:r>
            <a:r>
              <a:rPr lang="en-GB" sz="1800" dirty="0" err="1"/>
              <a:t>th</a:t>
            </a:r>
            <a:r>
              <a:rPr lang="en-GB" sz="1800" dirty="0"/>
              <a:t> EIP-AGRI Project No.</a:t>
            </a:r>
            <a:r>
              <a:rPr lang="lv-LV" sz="1800" dirty="0"/>
              <a:t> 22-00-A01612-0000</a:t>
            </a:r>
            <a:r>
              <a:rPr lang="en-GB" sz="1800" dirty="0"/>
              <a:t>1</a:t>
            </a:r>
            <a:r>
              <a:rPr lang="lv-LV" sz="1800" dirty="0"/>
              <a:t>1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939767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B90F9-46FB-62E6-A1C6-DDE19555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16" y="1323761"/>
            <a:ext cx="6534134" cy="6412650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Aft>
                <a:spcPts val="450"/>
              </a:spcAft>
            </a:pPr>
            <a:r>
              <a:rPr lang="lv-LV" dirty="0"/>
              <a:t>• Kartupeļu šķirnei ‘</a:t>
            </a:r>
            <a:r>
              <a:rPr lang="lv-LV" dirty="0" err="1"/>
              <a:t>Frieslander</a:t>
            </a:r>
            <a:r>
              <a:rPr lang="lv-LV" dirty="0"/>
              <a:t>’ audzēšana </a:t>
            </a:r>
            <a:r>
              <a:rPr lang="lv-LV" dirty="0" err="1"/>
              <a:t>aeroponikā</a:t>
            </a:r>
            <a:r>
              <a:rPr lang="lv-LV" dirty="0"/>
              <a:t> ir </a:t>
            </a:r>
            <a:r>
              <a:rPr lang="lv-LV" dirty="0" err="1"/>
              <a:t>daudzsološa</a:t>
            </a:r>
            <a:r>
              <a:rPr lang="lv-LV" dirty="0"/>
              <a:t> metode veselīga stādāmā materiāla iegūšanai. </a:t>
            </a:r>
            <a:endParaRPr lang="en-GB" dirty="0"/>
          </a:p>
          <a:p>
            <a:pPr fontAlgn="base">
              <a:lnSpc>
                <a:spcPct val="100000"/>
              </a:lnSpc>
              <a:spcAft>
                <a:spcPts val="450"/>
              </a:spcAft>
            </a:pPr>
            <a:r>
              <a:rPr lang="lv-LV" dirty="0"/>
              <a:t>• Šķirnei ‘Agrie Dzeltenie’ substrāta maiņa neietekmē ražu. </a:t>
            </a:r>
            <a:endParaRPr lang="en-GB" dirty="0"/>
          </a:p>
          <a:p>
            <a:pPr fontAlgn="base">
              <a:lnSpc>
                <a:spcPct val="100000"/>
              </a:lnSpc>
              <a:spcAft>
                <a:spcPts val="450"/>
              </a:spcAft>
            </a:pPr>
            <a:r>
              <a:rPr lang="lv-LV" dirty="0"/>
              <a:t>• </a:t>
            </a:r>
            <a:r>
              <a:rPr lang="lv-LV" dirty="0" err="1"/>
              <a:t>Aeroponiskā</a:t>
            </a:r>
            <a:r>
              <a:rPr lang="lv-LV" dirty="0"/>
              <a:t> audzēšana ļauj iegūt lielāku bumbuļu skaitu, pateicoties atkārtotai ražas novākšanai augšanas cikla laikā. </a:t>
            </a:r>
            <a:endParaRPr lang="en-GB" dirty="0"/>
          </a:p>
          <a:p>
            <a:pPr fontAlgn="base">
              <a:lnSpc>
                <a:spcPct val="100000"/>
              </a:lnSpc>
              <a:spcAft>
                <a:spcPts val="450"/>
              </a:spcAft>
            </a:pPr>
            <a:r>
              <a:rPr lang="lv-LV" dirty="0"/>
              <a:t>• Substrāta audzēšana nodrošina mazāk, bet lielākus </a:t>
            </a:r>
            <a:r>
              <a:rPr lang="lv-LV" dirty="0" err="1"/>
              <a:t>minibumbuļus</a:t>
            </a:r>
            <a:r>
              <a:rPr lang="lv-LV" dirty="0"/>
              <a:t>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4A176-772F-E913-8434-DEB50495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 anchor="ctr">
            <a:normAutofit/>
          </a:bodyPr>
          <a:lstStyle/>
          <a:p>
            <a:pPr>
              <a:spcAft>
                <a:spcPts val="900"/>
              </a:spcAft>
            </a:pPr>
            <a:fld id="{D8DA9DAA-006C-4F4B-980E-E3DF019B24E2}" type="slidenum">
              <a:rPr lang="en-GB" noProof="0" smtClean="0"/>
              <a:pPr>
                <a:spcAft>
                  <a:spcPts val="900"/>
                </a:spcAft>
              </a:pPr>
              <a:t>15</a:t>
            </a:fld>
            <a:endParaRPr lang="en-GB" noProof="0"/>
          </a:p>
        </p:txBody>
      </p:sp>
      <p:pic>
        <p:nvPicPr>
          <p:cNvPr id="6" name="Content Placeholder 5" descr="Close-up of several plants&#10;&#10;AI-generated content may be incorrect.">
            <a:extLst>
              <a:ext uri="{FF2B5EF4-FFF2-40B4-BE49-F238E27FC236}">
                <a16:creationId xmlns:a16="http://schemas.microsoft.com/office/drawing/2014/main" id="{FB554EDF-9AB4-6FF0-9DDD-96112BE18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572" y="2904153"/>
            <a:ext cx="9185429" cy="6889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5164C-46FA-235D-254A-9F33A764F2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52" b="2"/>
          <a:stretch/>
        </p:blipFill>
        <p:spPr>
          <a:xfrm rot="5400000">
            <a:off x="7373695" y="-92798"/>
            <a:ext cx="4331045" cy="4331037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  <a:noFill/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6B201D5F-9D85-B41D-8ADB-9763A0B7C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E219A1-1E37-30B8-73A6-909591A20335}"/>
              </a:ext>
            </a:extLst>
          </p:cNvPr>
          <p:cNvSpPr txBox="1"/>
          <p:nvPr/>
        </p:nvSpPr>
        <p:spPr>
          <a:xfrm>
            <a:off x="381569" y="7557741"/>
            <a:ext cx="9157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Veselīgu stādu materiālu ieguve un inovatīvu audzēšanas metožu izmēģinājumi tautsaimniecībā </a:t>
            </a:r>
          </a:p>
          <a:p>
            <a:r>
              <a:rPr lang="lv-LV" dirty="0"/>
              <a:t>nozīmīgiem kultūraugiem</a:t>
            </a:r>
            <a:r>
              <a:rPr lang="en-GB" dirty="0"/>
              <a:t>. </a:t>
            </a:r>
            <a:r>
              <a:rPr lang="lv-LV" dirty="0"/>
              <a:t>Projekta iesnieguma Nr.22-00-A01612-000011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5F77BE-3E53-DBF2-C0DF-55DAADE12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69" y="8343900"/>
            <a:ext cx="7802064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27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779584-522C-752D-6ADC-D7C35B656C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01600" y="127927"/>
            <a:ext cx="3761679" cy="501557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1F0DD-586E-F776-A213-DE4E7A3C989E}"/>
              </a:ext>
            </a:extLst>
          </p:cNvPr>
          <p:cNvSpPr txBox="1"/>
          <p:nvPr/>
        </p:nvSpPr>
        <p:spPr>
          <a:xfrm>
            <a:off x="7833000" y="571500"/>
            <a:ext cx="466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LED </a:t>
            </a:r>
            <a:r>
              <a:rPr lang="en-GB" sz="3600" dirty="0" err="1"/>
              <a:t>gaismas</a:t>
            </a:r>
            <a:r>
              <a:rPr lang="en-GB" sz="3600" dirty="0"/>
              <a:t> </a:t>
            </a:r>
            <a:r>
              <a:rPr lang="en-GB" sz="3600" dirty="0" err="1"/>
              <a:t>intensitātes</a:t>
            </a:r>
            <a:r>
              <a:rPr lang="en-GB" sz="3600" dirty="0"/>
              <a:t> </a:t>
            </a:r>
            <a:r>
              <a:rPr lang="el-GR" sz="3600" dirty="0"/>
              <a:t>μ</a:t>
            </a:r>
            <a:r>
              <a:rPr lang="en-GB" sz="3600" dirty="0"/>
              <a:t>mol·m⁻²·s⁻¹: </a:t>
            </a:r>
          </a:p>
          <a:p>
            <a:r>
              <a:rPr lang="en-GB" sz="3600" dirty="0"/>
              <a:t>150, 250, 300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7CBBE-F6B3-F66C-358A-362A32A8DD79}"/>
              </a:ext>
            </a:extLst>
          </p:cNvPr>
          <p:cNvSpPr txBox="1"/>
          <p:nvPr/>
        </p:nvSpPr>
        <p:spPr>
          <a:xfrm>
            <a:off x="7846648" y="3881378"/>
            <a:ext cx="4267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OSRAM </a:t>
            </a:r>
            <a:r>
              <a:rPr lang="en-GB" sz="3600" dirty="0" err="1"/>
              <a:t>Phytofy</a:t>
            </a:r>
            <a:r>
              <a:rPr lang="en-GB" sz="3600" dirty="0"/>
              <a:t> - B9%, G9%, R 94%, FR 5% </a:t>
            </a:r>
            <a:br>
              <a:rPr lang="en-GB" sz="3600" dirty="0"/>
            </a:br>
            <a:r>
              <a:rPr lang="en-GB" sz="3600" dirty="0"/>
              <a:t>RTU - R 60%, G30%, B10%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07E7D34-C01D-5919-F86A-52602082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842" y="5905500"/>
            <a:ext cx="8229600" cy="2308324"/>
          </a:xfrm>
        </p:spPr>
        <p:txBody>
          <a:bodyPr>
            <a:normAutofit/>
          </a:bodyPr>
          <a:lstStyle/>
          <a:p>
            <a:r>
              <a:rPr lang="en-GB" dirty="0" err="1"/>
              <a:t>Zemeņu</a:t>
            </a:r>
            <a:r>
              <a:rPr lang="en-GB" dirty="0"/>
              <a:t> </a:t>
            </a:r>
            <a:r>
              <a:rPr lang="en-GB" dirty="0" err="1"/>
              <a:t>reakcija</a:t>
            </a:r>
            <a:r>
              <a:rPr lang="en-GB" dirty="0"/>
              <a:t> uz </a:t>
            </a:r>
            <a:r>
              <a:rPr lang="en-GB" dirty="0" err="1"/>
              <a:t>dažādu</a:t>
            </a:r>
            <a:r>
              <a:rPr lang="en-GB" dirty="0"/>
              <a:t> </a:t>
            </a:r>
            <a:r>
              <a:rPr lang="en-GB" dirty="0" err="1"/>
              <a:t>gaismas</a:t>
            </a:r>
            <a:r>
              <a:rPr lang="en-GB" dirty="0"/>
              <a:t> </a:t>
            </a:r>
            <a:r>
              <a:rPr lang="en-GB" dirty="0" err="1"/>
              <a:t>spektru</a:t>
            </a:r>
            <a:endParaRPr lang="en-GB" dirty="0"/>
          </a:p>
        </p:txBody>
      </p:sp>
      <p:pic>
        <p:nvPicPr>
          <p:cNvPr id="11" name="Picture 10" descr="A plant growing in a planter&#10;&#10;Description automatically generated">
            <a:extLst>
              <a:ext uri="{FF2B5EF4-FFF2-40B4-BE49-F238E27FC236}">
                <a16:creationId xmlns:a16="http://schemas.microsoft.com/office/drawing/2014/main" id="{00951E89-E91D-EF01-B511-56D55D962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95125" y="1257632"/>
            <a:ext cx="10083800" cy="7562850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B7AAB43-1F93-A4F3-BF41-AF3E6E066DCC}"/>
              </a:ext>
            </a:extLst>
          </p:cNvPr>
          <p:cNvSpPr txBox="1"/>
          <p:nvPr/>
        </p:nvSpPr>
        <p:spPr>
          <a:xfrm>
            <a:off x="8799394" y="7727626"/>
            <a:ext cx="7562850" cy="1498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v-LV" dirty="0">
                <a:latin typeface="Times New Roman" panose="02020603050405020304" pitchFamily="18" charset="0"/>
                <a:ea typeface="Times New Roman" panose="02020603050405020304" pitchFamily="18" charset="0"/>
              </a:rPr>
              <a:t>Izmēģinājumi </a:t>
            </a:r>
            <a:r>
              <a:rPr lang="lv-LV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klimatkontrolētās</a:t>
            </a:r>
            <a:r>
              <a:rPr lang="lv-LV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lauksaimniecības energoefektīvai pielietošanai pārtikai nozīmīgu kultūraugu audzēšanai un atlasei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IKKE. </a:t>
            </a:r>
            <a:b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v-LV" sz="1800" b="1" dirty="0">
                <a:latin typeface="Arial" panose="020B0604020202020204" pitchFamily="34" charset="0"/>
                <a:cs typeface="Arial" panose="020B0604020202020204" pitchFamily="34" charset="0"/>
              </a:rPr>
              <a:t>Projekta Nr. Nr.24-00-C0LA1601-000022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Atbalsta Zemkopības ministrija un Lauku atbalsta dienests.</a:t>
            </a:r>
          </a:p>
          <a:p>
            <a:pPr algn="just"/>
            <a:endParaRPr lang="lv-LV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2A6FF7B-1162-40DE-A9CD-DD4CED317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206" y="9126696"/>
            <a:ext cx="659519" cy="8455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08C7DA-4CDB-3200-5229-2B426E1A2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" b="6975"/>
          <a:stretch/>
        </p:blipFill>
        <p:spPr>
          <a:xfrm>
            <a:off x="9523006" y="8962809"/>
            <a:ext cx="1236796" cy="10845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9379E3-E202-7AEC-AA40-F1E98DA583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1059" r="-3166" b="7797"/>
          <a:stretch/>
        </p:blipFill>
        <p:spPr>
          <a:xfrm>
            <a:off x="14386008" y="9126696"/>
            <a:ext cx="1471548" cy="8721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E8737EE-ADFF-4F83-0C6E-C97B780D1A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4" r="705" b="10754"/>
          <a:stretch/>
        </p:blipFill>
        <p:spPr>
          <a:xfrm>
            <a:off x="12761085" y="9108627"/>
            <a:ext cx="1520596" cy="93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15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06D43A-A44F-61D4-9A8B-53EEA489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29" y="2194243"/>
            <a:ext cx="5943600" cy="3669030"/>
          </a:xfrm>
          <a:prstGeom prst="rect">
            <a:avLst/>
          </a:prstGeom>
        </p:spPr>
      </p:pic>
      <p:sp>
        <p:nvSpPr>
          <p:cNvPr id="3" name="Google Shape;156;p6">
            <a:extLst>
              <a:ext uri="{FF2B5EF4-FFF2-40B4-BE49-F238E27FC236}">
                <a16:creationId xmlns:a16="http://schemas.microsoft.com/office/drawing/2014/main" id="{FFAC8D72-BEB1-86F9-574A-6012F5FA9946}"/>
              </a:ext>
            </a:extLst>
          </p:cNvPr>
          <p:cNvSpPr/>
          <p:nvPr/>
        </p:nvSpPr>
        <p:spPr>
          <a:xfrm>
            <a:off x="2743200" y="324749"/>
            <a:ext cx="133035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806"/>
              </a:lnSpc>
              <a:buClr>
                <a:srgbClr val="9C5461"/>
              </a:buClr>
              <a:buSzPts val="3100"/>
            </a:pPr>
            <a:r>
              <a:rPr lang="en-US" sz="6600" b="1" dirty="0" err="1">
                <a:solidFill>
                  <a:srgbClr val="9C546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Lampu</a:t>
            </a:r>
            <a:r>
              <a:rPr lang="en-US" sz="6600" b="1" dirty="0">
                <a:solidFill>
                  <a:srgbClr val="9C546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</a:t>
            </a:r>
            <a:r>
              <a:rPr lang="en-US" sz="6600" b="1" dirty="0" err="1">
                <a:solidFill>
                  <a:srgbClr val="9C546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spektri</a:t>
            </a:r>
            <a:endParaRPr sz="6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A5023-0D35-FA86-2E1D-7B339E6E5D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96" t="16776" r="21608"/>
          <a:stretch>
            <a:fillRect/>
          </a:stretch>
        </p:blipFill>
        <p:spPr>
          <a:xfrm>
            <a:off x="7191829" y="2110029"/>
            <a:ext cx="5563399" cy="3837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727A6-F647-B03A-934E-163BA1C3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229" y="5862704"/>
            <a:ext cx="7162191" cy="4267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D3A3A9-DEC6-927A-5FEE-5D378FBBED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3706"/>
          <a:stretch>
            <a:fillRect/>
          </a:stretch>
        </p:blipFill>
        <p:spPr>
          <a:xfrm>
            <a:off x="12262927" y="2206778"/>
            <a:ext cx="5339273" cy="3724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22A245-3AD9-13DE-D638-7E2680BC0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7244" y="5854245"/>
            <a:ext cx="8070722" cy="42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6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"/>
          <p:cNvSpPr/>
          <p:nvPr/>
        </p:nvSpPr>
        <p:spPr>
          <a:xfrm>
            <a:off x="11808225" y="2198391"/>
            <a:ext cx="2914296" cy="16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4358"/>
              </a:lnSpc>
              <a:buClr>
                <a:srgbClr val="9C5461"/>
              </a:buClr>
              <a:buSzPts val="3900"/>
            </a:pPr>
            <a:r>
              <a:rPr lang="en-US" sz="4875" b="1" dirty="0" err="1">
                <a:solidFill>
                  <a:srgbClr val="9C546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InARA</a:t>
            </a:r>
            <a:r>
              <a:rPr lang="en-US" sz="4875" b="1" dirty="0">
                <a:solidFill>
                  <a:srgbClr val="9C546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:</a:t>
            </a:r>
            <a:endParaRPr sz="487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"/>
          <p:cNvSpPr/>
          <p:nvPr/>
        </p:nvSpPr>
        <p:spPr>
          <a:xfrm>
            <a:off x="9740346" y="3434625"/>
            <a:ext cx="7561125" cy="238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1290"/>
              </a:lnSpc>
              <a:buClr>
                <a:srgbClr val="4A4A4A"/>
              </a:buClr>
              <a:buSzPts val="1550"/>
            </a:pPr>
            <a:r>
              <a:rPr lang="en-US" sz="3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Projekts</a:t>
            </a:r>
            <a:r>
              <a:rPr lang="en-US" sz="3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"</a:t>
            </a:r>
            <a:r>
              <a:rPr lang="en-US" sz="3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Inovatīvi</a:t>
            </a:r>
            <a:r>
              <a:rPr lang="en-US" sz="3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agrotehnoloģiskie</a:t>
            </a:r>
            <a:r>
              <a:rPr lang="en-US" sz="3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risinājumi</a:t>
            </a:r>
            <a:r>
              <a:rPr lang="en-US" sz="3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augļaugu</a:t>
            </a:r>
            <a:r>
              <a:rPr lang="en-US" sz="3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un </a:t>
            </a:r>
            <a:r>
              <a:rPr lang="en-US" sz="3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aromātisko</a:t>
            </a:r>
            <a:r>
              <a:rPr lang="en-US" sz="3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Augu</a:t>
            </a:r>
            <a:r>
              <a:rPr lang="en-US" sz="3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ražošanai</a:t>
            </a:r>
            <a:r>
              <a:rPr lang="en-US" sz="3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un </a:t>
            </a:r>
            <a:r>
              <a:rPr lang="en-US" sz="3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pārstrādei</a:t>
            </a:r>
            <a:r>
              <a:rPr lang="en-US" sz="3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" (</a:t>
            </a:r>
            <a:r>
              <a:rPr lang="en-US" sz="3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InARA</a:t>
            </a:r>
            <a:r>
              <a:rPr lang="en-US" sz="3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) </a:t>
            </a:r>
            <a:r>
              <a:rPr lang="lv-LV" sz="3200" dirty="0">
                <a:latin typeface="Arial" panose="020B0604020202020204" pitchFamily="34" charset="0"/>
                <a:cs typeface="Arial" panose="020B0604020202020204" pitchFamily="34" charset="0"/>
              </a:rPr>
              <a:t>Projekta Nr. 25-00-C0LA1601-000008</a:t>
            </a:r>
          </a:p>
          <a:p>
            <a:pPr>
              <a:lnSpc>
                <a:spcPct val="161290"/>
              </a:lnSpc>
              <a:buClr>
                <a:srgbClr val="4A4A4A"/>
              </a:buClr>
              <a:buSzPts val="1550"/>
            </a:pP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" descr="Image of "/>
          <p:cNvSpPr/>
          <p:nvPr/>
        </p:nvSpPr>
        <p:spPr>
          <a:xfrm>
            <a:off x="8953500" y="4953000"/>
            <a:ext cx="381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9656" y="7509563"/>
            <a:ext cx="4929188" cy="2381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2"/>
          <p:cNvGrpSpPr/>
          <p:nvPr/>
        </p:nvGrpSpPr>
        <p:grpSpPr>
          <a:xfrm>
            <a:off x="1924624" y="369543"/>
            <a:ext cx="5562600" cy="9547913"/>
            <a:chOff x="0" y="0"/>
            <a:chExt cx="7155361" cy="11006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55374" cy="11006326"/>
            </a:xfrm>
            <a:custGeom>
              <a:avLst/>
              <a:gdLst/>
              <a:ahLst/>
              <a:cxnLst/>
              <a:rect l="l" t="t" r="r" b="b"/>
              <a:pathLst>
                <a:path w="7155374" h="11006326">
                  <a:moveTo>
                    <a:pt x="7155374" y="0"/>
                  </a:moveTo>
                  <a:lnTo>
                    <a:pt x="0" y="0"/>
                  </a:lnTo>
                  <a:lnTo>
                    <a:pt x="0" y="11006326"/>
                  </a:lnTo>
                  <a:lnTo>
                    <a:pt x="7155374" y="11006326"/>
                  </a:lnTo>
                  <a:close/>
                </a:path>
              </a:pathLst>
            </a:custGeom>
            <a:blipFill>
              <a:blip r:embed="rId4"/>
              <a:stretch>
                <a:fillRect t="-17022" b="-170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45289C5-09D8-8741-90D1-63713C00A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7509563"/>
            <a:ext cx="7525800" cy="21243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5"/>
          <p:cNvPicPr preferRelativeResize="0"/>
          <p:nvPr/>
        </p:nvPicPr>
        <p:blipFill rotWithShape="1">
          <a:blip r:embed="rId3">
            <a:alphaModFix/>
          </a:blip>
          <a:srcRect l="20151" r="10612" b="-4"/>
          <a:stretch/>
        </p:blipFill>
        <p:spPr>
          <a:xfrm>
            <a:off x="3534157" y="-1"/>
            <a:ext cx="3877526" cy="5600701"/>
          </a:xfrm>
          <a:custGeom>
            <a:avLst/>
            <a:gdLst/>
            <a:ahLst/>
            <a:cxnLst/>
            <a:rect l="l" t="t" r="r" b="b"/>
            <a:pathLst>
              <a:path w="3975464" h="4365555" extrusionOk="0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4">
            <a:alphaModFix/>
          </a:blip>
          <a:srcRect l="17005" r="15548" b="-4"/>
          <a:stretch/>
        </p:blipFill>
        <p:spPr>
          <a:xfrm>
            <a:off x="8385683" y="-1"/>
            <a:ext cx="3777275" cy="5600701"/>
          </a:xfrm>
          <a:custGeom>
            <a:avLst/>
            <a:gdLst/>
            <a:ahLst/>
            <a:cxnLst/>
            <a:rect l="l" t="t" r="r" b="b"/>
            <a:pathLst>
              <a:path w="3872656" h="4370715" extrusionOk="0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3" name="Google Shape;143;p5"/>
          <p:cNvSpPr txBox="1">
            <a:spLocks noGrp="1"/>
          </p:cNvSpPr>
          <p:nvPr>
            <p:ph type="body" idx="1"/>
          </p:nvPr>
        </p:nvSpPr>
        <p:spPr>
          <a:xfrm>
            <a:off x="0" y="8462504"/>
            <a:ext cx="18116550" cy="1677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14281" tIns="57125" rIns="114281" bIns="57125" rtlCol="0" anchor="ctr" anchorCtr="0">
            <a:normAutofit/>
          </a:bodyPr>
          <a:lstStyle/>
          <a:p>
            <a:pPr marL="0" indent="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n-US" sz="3000" b="1" dirty="0" err="1"/>
              <a:t>Audzēšanā</a:t>
            </a:r>
            <a:r>
              <a:rPr lang="en-US" sz="3000" b="1" dirty="0"/>
              <a:t> </a:t>
            </a:r>
            <a:r>
              <a:rPr lang="en-US" sz="3000" b="1" dirty="0" err="1"/>
              <a:t>ieviestās</a:t>
            </a:r>
            <a:r>
              <a:rPr lang="en-US" sz="3000" b="1" dirty="0"/>
              <a:t> </a:t>
            </a:r>
            <a:r>
              <a:rPr lang="en-US" sz="3000" b="1" dirty="0" err="1"/>
              <a:t>inovatīvās</a:t>
            </a:r>
            <a:r>
              <a:rPr lang="en-US" sz="3000" b="1" dirty="0"/>
              <a:t> </a:t>
            </a:r>
            <a:r>
              <a:rPr lang="en-US" sz="3000" b="1" dirty="0" err="1"/>
              <a:t>tehnoloģijas</a:t>
            </a:r>
            <a:r>
              <a:rPr lang="en-US" sz="3000" b="1" dirty="0"/>
              <a:t> un </a:t>
            </a:r>
            <a:r>
              <a:rPr lang="en-US" sz="3000" b="1" dirty="0" err="1"/>
              <a:t>apgūtās</a:t>
            </a:r>
            <a:r>
              <a:rPr lang="en-US" sz="3000" b="1" dirty="0"/>
              <a:t> </a:t>
            </a:r>
            <a:r>
              <a:rPr lang="en-US" sz="3000" b="1" dirty="0" err="1"/>
              <a:t>iemaņas</a:t>
            </a:r>
            <a:r>
              <a:rPr lang="en-US" sz="3000" b="1" dirty="0"/>
              <a:t> </a:t>
            </a:r>
            <a:r>
              <a:rPr lang="en-US" sz="3000" b="1" dirty="0" err="1"/>
              <a:t>būs</a:t>
            </a:r>
            <a:r>
              <a:rPr lang="en-US" sz="3000" b="1" dirty="0"/>
              <a:t> </a:t>
            </a:r>
            <a:r>
              <a:rPr lang="en-US" sz="3000" b="1" strike="sngStrike" dirty="0" err="1"/>
              <a:t>pilnībā</a:t>
            </a:r>
            <a:r>
              <a:rPr lang="en-US" sz="3000" b="1" dirty="0"/>
              <a:t> </a:t>
            </a:r>
            <a:r>
              <a:rPr lang="en-US" sz="3000" b="1" dirty="0" err="1"/>
              <a:t>pārnesamas</a:t>
            </a:r>
            <a:r>
              <a:rPr lang="en-US" sz="3000" b="1" dirty="0"/>
              <a:t> </a:t>
            </a:r>
            <a:r>
              <a:rPr lang="en-US" sz="3000" b="1" dirty="0" err="1"/>
              <a:t>arī</a:t>
            </a:r>
            <a:r>
              <a:rPr lang="en-US" sz="3000" b="1" dirty="0"/>
              <a:t> </a:t>
            </a:r>
            <a:r>
              <a:rPr lang="en-US" sz="3000" b="1" dirty="0" err="1"/>
              <a:t>uz</a:t>
            </a:r>
            <a:r>
              <a:rPr lang="en-US" sz="3000" b="1" dirty="0"/>
              <a:t> </a:t>
            </a:r>
            <a:r>
              <a:rPr lang="en-US" sz="3000" b="1" dirty="0" err="1"/>
              <a:t>citu</a:t>
            </a:r>
            <a:r>
              <a:rPr lang="en-US" sz="3000" b="1" dirty="0"/>
              <a:t> </a:t>
            </a:r>
            <a:r>
              <a:rPr lang="en-US" sz="3000" b="1" dirty="0" err="1"/>
              <a:t>augļaugu</a:t>
            </a:r>
            <a:r>
              <a:rPr lang="en-US" sz="3000" b="1" dirty="0"/>
              <a:t>, </a:t>
            </a:r>
            <a:r>
              <a:rPr lang="en-US" sz="3000" b="1" dirty="0" err="1"/>
              <a:t>ogulāju</a:t>
            </a:r>
            <a:r>
              <a:rPr lang="en-US" sz="3000" b="1" dirty="0"/>
              <a:t>, </a:t>
            </a:r>
            <a:r>
              <a:rPr lang="en-US" sz="3000" b="1" dirty="0" err="1"/>
              <a:t>aromātisko</a:t>
            </a:r>
            <a:r>
              <a:rPr lang="en-US" sz="3000" b="1" dirty="0"/>
              <a:t> un </a:t>
            </a:r>
            <a:r>
              <a:rPr lang="en-US" sz="3000" b="1" dirty="0" err="1"/>
              <a:t>nišas</a:t>
            </a:r>
            <a:r>
              <a:rPr lang="en-US" sz="3000" b="1" dirty="0"/>
              <a:t> </a:t>
            </a:r>
            <a:r>
              <a:rPr lang="en-US" sz="3000" b="1" dirty="0" err="1"/>
              <a:t>kultūraugu</a:t>
            </a:r>
            <a:r>
              <a:rPr lang="en-US" sz="3000" b="1" dirty="0"/>
              <a:t> </a:t>
            </a:r>
            <a:r>
              <a:rPr lang="en-US" sz="3000" b="1" dirty="0" err="1"/>
              <a:t>pavairošanu</a:t>
            </a:r>
            <a:r>
              <a:rPr lang="en-US" sz="3000" b="1" dirty="0"/>
              <a:t>, </a:t>
            </a:r>
            <a:r>
              <a:rPr lang="en-US" sz="3000" b="1" dirty="0" err="1"/>
              <a:t>audzēšanu</a:t>
            </a:r>
            <a:r>
              <a:rPr lang="en-US" sz="3000" b="1" dirty="0"/>
              <a:t> un </a:t>
            </a:r>
            <a:r>
              <a:rPr lang="en-US" sz="3000" b="1" dirty="0" err="1"/>
              <a:t>pārstrādi</a:t>
            </a:r>
            <a:r>
              <a:rPr lang="en-US" sz="3000" b="1" dirty="0"/>
              <a:t>.</a:t>
            </a:r>
            <a:endParaRPr sz="2000" dirty="0"/>
          </a:p>
        </p:txBody>
      </p:sp>
      <p:sp>
        <p:nvSpPr>
          <p:cNvPr id="144" name="Google Shape;144;p5"/>
          <p:cNvSpPr/>
          <p:nvPr/>
        </p:nvSpPr>
        <p:spPr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6" tIns="68563" rIns="137156" bIns="68563" anchor="t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 descr="Image of "/>
          <p:cNvSpPr/>
          <p:nvPr/>
        </p:nvSpPr>
        <p:spPr>
          <a:xfrm>
            <a:off x="9144000" y="514350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6" tIns="68563" rIns="137156" bIns="68563" anchor="t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 descr="Image of "/>
          <p:cNvSpPr/>
          <p:nvPr/>
        </p:nvSpPr>
        <p:spPr>
          <a:xfrm>
            <a:off x="9372600" y="537210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6" tIns="68563" rIns="137156" bIns="68563" anchor="t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3750000" cy="375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14281" tIns="57125" rIns="114281" bIns="5712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    	             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b="1" dirty="0" err="1"/>
              <a:t>Modeļ</a:t>
            </a:r>
            <a:r>
              <a:rPr lang="lv-LV" b="1" dirty="0"/>
              <a:t>augi</a:t>
            </a:r>
            <a:endParaRPr b="1" dirty="0"/>
          </a:p>
        </p:txBody>
      </p:sp>
      <p:sp>
        <p:nvSpPr>
          <p:cNvPr id="148" name="Google Shape;148;p5"/>
          <p:cNvSpPr txBox="1"/>
          <p:nvPr/>
        </p:nvSpPr>
        <p:spPr>
          <a:xfrm>
            <a:off x="13162082" y="5727424"/>
            <a:ext cx="3887331" cy="240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57125" rIns="114281" bIns="571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Vaccinum</a:t>
            </a: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lv-LV" sz="2250" dirty="0">
              <a:ea typeface="Calibri"/>
            </a:endParaRPr>
          </a:p>
          <a:p>
            <a:pPr>
              <a:lnSpc>
                <a:spcPct val="90000"/>
              </a:lnSpc>
            </a:pPr>
            <a:r>
              <a:rPr lang="lv-LV" sz="3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Mellenes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50" dirty="0"/>
          </a:p>
          <a:p>
            <a:pPr>
              <a:lnSpc>
                <a:spcPct val="90000"/>
              </a:lnSpc>
            </a:pP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Augošs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tirgus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jauns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produkts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lielisks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TIB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modelis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3621668" y="5727424"/>
            <a:ext cx="3887331" cy="2608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57125" rIns="114281" bIns="571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5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Schisandra</a:t>
            </a:r>
            <a:r>
              <a:rPr lang="en-US" sz="4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</a:t>
            </a:r>
            <a:r>
              <a:rPr lang="lv-LV" sz="4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lv-LV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Citronliāna</a:t>
            </a:r>
            <a:r>
              <a:rPr lang="en-US" sz="4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lv-LV"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Funkcionālās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pārtikas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izejviela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grūti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pavairojama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8114953" y="5759126"/>
            <a:ext cx="4399125" cy="302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57125" rIns="114281" bIns="571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5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Vitis</a:t>
            </a:r>
            <a:r>
              <a:rPr lang="en-US" sz="4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sp.</a:t>
            </a:r>
            <a:endParaRPr lang="lv-LV" sz="4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lv-LV" sz="3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Vīnogas</a:t>
            </a:r>
            <a:r>
              <a:rPr lang="lv-LV" sz="3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50" dirty="0"/>
          </a:p>
          <a:p>
            <a:pPr>
              <a:lnSpc>
                <a:spcPct val="90000"/>
              </a:lnSpc>
            </a:pP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Nozares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pieprasījums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pēc</a:t>
            </a:r>
            <a:r>
              <a:rPr lang="en-US" sz="30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kvalitatīva</a:t>
            </a:r>
            <a:r>
              <a:rPr lang="en-US" sz="30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3000" dirty="0" err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viendabīga</a:t>
            </a:r>
            <a:r>
              <a:rPr lang="en-US" sz="30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stādāmā</a:t>
            </a:r>
            <a:r>
              <a:rPr lang="en-US" sz="30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materiāla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ideāli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piemērota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sensoriem</a:t>
            </a:r>
            <a:r>
              <a:rPr lang="en-US" sz="3000" strike="sng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strike="sng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hand holding a bunch of blueberries&#10;&#10;AI-generated content may be incorrect.">
            <a:extLst>
              <a:ext uri="{FF2B5EF4-FFF2-40B4-BE49-F238E27FC236}">
                <a16:creationId xmlns:a16="http://schemas.microsoft.com/office/drawing/2014/main" id="{81FD998D-62EF-188A-EB4D-E95D2C66BC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06375" y="-1"/>
            <a:ext cx="4200525" cy="5600700"/>
          </a:xfrm>
          <a:custGeom>
            <a:avLst/>
            <a:gdLst/>
            <a:ahLst/>
            <a:cxnLst/>
            <a:rect l="l" t="t" r="r" b="b"/>
            <a:pathLst>
              <a:path w="3872656" h="4370715" extrusionOk="0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7393-5E8D-75EC-C27A-7C0C8C0D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12C45-E728-CB67-23AD-50BD514B3A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674EA-49C5-87C8-440E-B11F1D29E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89"/>
          <a:stretch/>
        </p:blipFill>
        <p:spPr>
          <a:xfrm>
            <a:off x="800100" y="285354"/>
            <a:ext cx="16002000" cy="100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97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992238" y="362775"/>
            <a:ext cx="9869984" cy="77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4358"/>
              </a:lnSpc>
              <a:buClr>
                <a:srgbClr val="9C5461"/>
              </a:buClr>
              <a:buSzPts val="3900"/>
            </a:pPr>
            <a:r>
              <a:rPr lang="en-US" sz="4875" b="1">
                <a:solidFill>
                  <a:srgbClr val="9C546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Projekta tehnoloģiskās inovācijas</a:t>
            </a:r>
            <a:endParaRPr sz="4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992238" y="2619226"/>
            <a:ext cx="8027789" cy="3234333"/>
          </a:xfrm>
          <a:prstGeom prst="roundRect">
            <a:avLst>
              <a:gd name="adj" fmla="val 6904"/>
            </a:avLst>
          </a:prstGeom>
          <a:solidFill>
            <a:srgbClr val="FFCCD1"/>
          </a:solidFill>
          <a:ln w="9525" cap="flat" cmpd="sng">
            <a:solidFill>
              <a:srgbClr val="E5B2B7"/>
            </a:solidFill>
            <a:prstDash val="solid"/>
            <a:round/>
            <a:headEnd type="none" w="sm" len="sm"/>
            <a:tailEnd type="none" w="sm" len="sm"/>
          </a:ln>
          <a:effectLst>
            <a:outerShdw dist="1778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9711" y="2876700"/>
            <a:ext cx="744141" cy="74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4349" y="3081189"/>
            <a:ext cx="334864" cy="33486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/>
          <p:nvPr/>
        </p:nvSpPr>
        <p:spPr>
          <a:xfrm>
            <a:off x="1101813" y="3853599"/>
            <a:ext cx="5761500" cy="38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3076"/>
              </a:lnSpc>
              <a:buClr>
                <a:srgbClr val="4A4A4A"/>
              </a:buClr>
              <a:buSzPts val="1950"/>
            </a:pPr>
            <a:r>
              <a:rPr lang="en-US" sz="2438" b="1" i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In vitro </a:t>
            </a:r>
            <a:r>
              <a:rPr lang="en-US" sz="24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pavairošana</a:t>
            </a:r>
            <a:r>
              <a:rPr lang="en-US" sz="24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</a:t>
            </a:r>
            <a:r>
              <a:rPr lang="en-US" sz="24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ar</a:t>
            </a:r>
            <a:r>
              <a:rPr lang="en-US" sz="24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TIB (IIB)</a:t>
            </a:r>
            <a:endParaRPr sz="243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1101813" y="4405313"/>
            <a:ext cx="7660500" cy="144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1290"/>
              </a:lnSpc>
              <a:buClr>
                <a:srgbClr val="4A4A4A"/>
              </a:buClr>
              <a:buSzPts val="1550"/>
            </a:pP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Īslaicīgas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iegremdēšanas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5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bioreaktori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nodrošina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2-3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reizes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ātrāku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un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efektīvāku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stādu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ražošanu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salīdzinot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ar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tradicionālām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agarizētās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barotnes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metodēm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9267974" y="2619226"/>
            <a:ext cx="8027789" cy="3234333"/>
          </a:xfrm>
          <a:prstGeom prst="roundRect">
            <a:avLst>
              <a:gd name="adj" fmla="val 6904"/>
            </a:avLst>
          </a:prstGeom>
          <a:solidFill>
            <a:srgbClr val="FFCCD1"/>
          </a:solidFill>
          <a:ln w="9525" cap="flat" cmpd="sng">
            <a:solidFill>
              <a:srgbClr val="E5B2B7"/>
            </a:solidFill>
            <a:prstDash val="solid"/>
            <a:round/>
            <a:headEnd type="none" w="sm" len="sm"/>
            <a:tailEnd type="none" w="sm" len="sm"/>
          </a:ln>
          <a:effectLst>
            <a:outerShdw dist="1778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25447" y="2876700"/>
            <a:ext cx="744141" cy="74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30086" y="3081189"/>
            <a:ext cx="334864" cy="33486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/>
          <p:nvPr/>
        </p:nvSpPr>
        <p:spPr>
          <a:xfrm>
            <a:off x="9390745" y="3848695"/>
            <a:ext cx="4734840" cy="38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3076"/>
              </a:lnSpc>
              <a:buClr>
                <a:srgbClr val="4A4A4A"/>
              </a:buClr>
              <a:buSzPts val="1950"/>
            </a:pPr>
            <a:r>
              <a:rPr lang="en-US" sz="24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Aeroponikas</a:t>
            </a:r>
            <a:r>
              <a:rPr lang="en-US" sz="24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</a:t>
            </a:r>
            <a:r>
              <a:rPr lang="en-US" sz="24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apsakņošana</a:t>
            </a:r>
            <a:endParaRPr sz="243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9525447" y="4405313"/>
            <a:ext cx="7512844" cy="119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1290"/>
              </a:lnSpc>
              <a:buClr>
                <a:srgbClr val="4A4A4A"/>
              </a:buClr>
              <a:buSzPts val="1550"/>
            </a:pPr>
            <a:r>
              <a:rPr lang="en-US" sz="1938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Spraudeņu apsakņošana ar augšanas stimulatoriem – augstāks apsakņošanās procents (līdz 90%), 40% mazāks substrāta un ūdens patēriņš.</a:t>
            </a:r>
            <a:endParaRPr sz="193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982719" y="6126220"/>
            <a:ext cx="8027625" cy="3234375"/>
          </a:xfrm>
          <a:prstGeom prst="roundRect">
            <a:avLst>
              <a:gd name="adj" fmla="val 7869"/>
            </a:avLst>
          </a:prstGeom>
          <a:solidFill>
            <a:srgbClr val="FFCCD1"/>
          </a:solidFill>
          <a:ln w="9525" cap="flat" cmpd="sng">
            <a:solidFill>
              <a:srgbClr val="E5B2B7"/>
            </a:solidFill>
            <a:prstDash val="solid"/>
            <a:round/>
            <a:headEnd type="none" w="sm" len="sm"/>
            <a:tailEnd type="none" w="sm" len="sm"/>
          </a:ln>
          <a:effectLst>
            <a:outerShdw dist="1778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4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9711" y="6358980"/>
            <a:ext cx="744141" cy="74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54349" y="6563469"/>
            <a:ext cx="334864" cy="33486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/>
          <p:nvPr/>
        </p:nvSpPr>
        <p:spPr>
          <a:xfrm>
            <a:off x="2292792" y="6651751"/>
            <a:ext cx="3907368" cy="38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3076"/>
              </a:lnSpc>
              <a:buClr>
                <a:srgbClr val="4A4A4A"/>
              </a:buClr>
              <a:buSzPts val="1950"/>
            </a:pPr>
            <a:r>
              <a:rPr lang="en-US" sz="24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Daudzstāvu</a:t>
            </a:r>
            <a:r>
              <a:rPr lang="en-US" sz="24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</a:t>
            </a:r>
            <a:r>
              <a:rPr lang="en-US" sz="24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audzēšana</a:t>
            </a:r>
            <a:endParaRPr sz="243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1368921" y="7373923"/>
            <a:ext cx="4974080" cy="793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1290"/>
              </a:lnSpc>
              <a:buClr>
                <a:srgbClr val="4A4A4A"/>
              </a:buClr>
              <a:buSzPts val="1550"/>
            </a:pP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Klimatkontrolēta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vertikālā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lv-LV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(daudzstāvu)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audzēšana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mobilās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sistēmās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–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ražošanas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cikla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saīsināšana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par 25-30%,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palielināts</a:t>
            </a:r>
            <a:r>
              <a:rPr lang="lv-LV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augu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blīvums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193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9267969" y="6101499"/>
            <a:ext cx="8027625" cy="3234375"/>
          </a:xfrm>
          <a:prstGeom prst="roundRect">
            <a:avLst>
              <a:gd name="adj" fmla="val 7869"/>
            </a:avLst>
          </a:prstGeom>
          <a:solidFill>
            <a:srgbClr val="FFCCD1"/>
          </a:solidFill>
          <a:ln w="9525" cap="flat" cmpd="sng">
            <a:solidFill>
              <a:srgbClr val="E5B2B7"/>
            </a:solidFill>
            <a:prstDash val="solid"/>
            <a:round/>
            <a:headEnd type="none" w="sm" len="sm"/>
            <a:tailEnd type="none" w="sm" len="sm"/>
          </a:ln>
          <a:effectLst>
            <a:outerShdw dist="1778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4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25447" y="6358980"/>
            <a:ext cx="744141" cy="74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 descr="preencode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30086" y="6563469"/>
            <a:ext cx="334864" cy="33486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/>
          <p:nvPr/>
        </p:nvSpPr>
        <p:spPr>
          <a:xfrm>
            <a:off x="9326119" y="7146272"/>
            <a:ext cx="5265518" cy="38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3076"/>
              </a:lnSpc>
              <a:buClr>
                <a:srgbClr val="4A4A4A"/>
              </a:buClr>
              <a:buSzPts val="1950"/>
            </a:pPr>
            <a:r>
              <a:rPr lang="en-US" sz="24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Polimēru</a:t>
            </a:r>
            <a:r>
              <a:rPr lang="en-US" sz="24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"</a:t>
            </a:r>
            <a:r>
              <a:rPr lang="en-US" sz="24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tetovējumu</a:t>
            </a:r>
            <a:r>
              <a:rPr lang="en-US" sz="24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" </a:t>
            </a:r>
            <a:r>
              <a:rPr lang="en-US" sz="24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sensori</a:t>
            </a:r>
            <a:endParaRPr sz="243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9525447" y="7887593"/>
            <a:ext cx="7512844" cy="111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1290"/>
              </a:lnSpc>
              <a:buClr>
                <a:srgbClr val="4A4A4A"/>
              </a:buClr>
              <a:buSzPts val="1550"/>
            </a:pP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Pirmo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reizi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Latvijā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–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precīza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fizioloģijas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un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stresa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monitorēšana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reāllaikā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nedestruktīvā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diagnostika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lauka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un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kontrolētos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38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apstākļos</a:t>
            </a:r>
            <a:r>
              <a:rPr lang="en-US" sz="1938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193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4" descr="Andrew Lab @ UMass Amherst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936394" y="5437588"/>
            <a:ext cx="4117628" cy="25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 descr="A close up of a plant&#10;&#10;AI-generated content may be incorrect.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435608" y="1434096"/>
            <a:ext cx="3698696" cy="277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92428" y="1575432"/>
            <a:ext cx="4479809" cy="223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 descr="A group of potted plants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471738" y="5993000"/>
            <a:ext cx="2290816" cy="3054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/>
          <p:nvPr/>
        </p:nvSpPr>
        <p:spPr>
          <a:xfrm>
            <a:off x="3589203" y="396033"/>
            <a:ext cx="133035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806"/>
              </a:lnSpc>
              <a:buClr>
                <a:srgbClr val="9C5461"/>
              </a:buClr>
              <a:buSzPts val="3100"/>
            </a:pPr>
            <a:r>
              <a:rPr lang="en-US" sz="3875" b="1" dirty="0" err="1">
                <a:solidFill>
                  <a:srgbClr val="9C546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Sadarbības</a:t>
            </a:r>
            <a:r>
              <a:rPr lang="en-US" sz="3875" b="1" dirty="0">
                <a:solidFill>
                  <a:srgbClr val="9C546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</a:t>
            </a:r>
            <a:r>
              <a:rPr lang="en-US" sz="3875" b="1" dirty="0" err="1">
                <a:solidFill>
                  <a:srgbClr val="9C546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partneri</a:t>
            </a:r>
            <a:r>
              <a:rPr lang="en-US" sz="3875" b="1" dirty="0">
                <a:solidFill>
                  <a:srgbClr val="9C546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un to lomas</a:t>
            </a:r>
            <a:endParaRPr sz="387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917294" y="7331688"/>
            <a:ext cx="6825170" cy="2673804"/>
          </a:xfrm>
          <a:prstGeom prst="roundRect">
            <a:avLst>
              <a:gd name="adj" fmla="val 14882"/>
            </a:avLst>
          </a:prstGeom>
          <a:solidFill>
            <a:srgbClr val="FFFFFF"/>
          </a:solidFill>
          <a:ln w="22850" cap="flat" cmpd="sng">
            <a:solidFill>
              <a:srgbClr val="E5B2B7"/>
            </a:solidFill>
            <a:prstDash val="solid"/>
            <a:round/>
            <a:headEnd type="none" w="sm" len="sm"/>
            <a:tailEnd type="none" w="sm" len="sm"/>
          </a:ln>
          <a:effectLst>
            <a:outerShdw dist="1397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/>
          <p:nvPr/>
        </p:nvSpPr>
        <p:spPr>
          <a:xfrm>
            <a:off x="1093816" y="7558642"/>
            <a:ext cx="706033" cy="1307411"/>
          </a:xfrm>
          <a:prstGeom prst="roundRect">
            <a:avLst>
              <a:gd name="adj" fmla="val 18184"/>
            </a:avLst>
          </a:prstGeom>
          <a:solidFill>
            <a:srgbClr val="FFCCD1"/>
          </a:solidFill>
          <a:ln>
            <a:noFill/>
          </a:ln>
          <a:effectLst>
            <a:outerShdw dist="1397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9594" y="8027091"/>
            <a:ext cx="264680" cy="37051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6"/>
          <p:cNvSpPr/>
          <p:nvPr/>
        </p:nvSpPr>
        <p:spPr>
          <a:xfrm>
            <a:off x="1814997" y="7558642"/>
            <a:ext cx="8172646" cy="37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806"/>
              </a:lnSpc>
              <a:buClr>
                <a:srgbClr val="4A4A4A"/>
              </a:buClr>
              <a:buSzPts val="1550"/>
            </a:pPr>
            <a:r>
              <a:rPr lang="en-US" sz="1938" b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Latvijas Biozinātņu un Tehnoloģiju universitāte</a:t>
            </a:r>
            <a:endParaRPr sz="206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1938254" y="7987723"/>
            <a:ext cx="5346883" cy="179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0000"/>
              </a:lnSpc>
              <a:buClr>
                <a:srgbClr val="4A4A4A"/>
              </a:buClr>
              <a:buSzPts val="1250"/>
            </a:pP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Projekta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vadība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un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koordinācija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Aeroponikas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sistēmu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pētījumi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, datu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analīze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un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tehnoloģiju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integrācija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Zinātniskā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procesa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nodrošināšana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8847753" y="7330773"/>
            <a:ext cx="7081160" cy="2673804"/>
          </a:xfrm>
          <a:prstGeom prst="roundRect">
            <a:avLst>
              <a:gd name="adj" fmla="val 14882"/>
            </a:avLst>
          </a:prstGeom>
          <a:solidFill>
            <a:srgbClr val="FFFFFF"/>
          </a:solidFill>
          <a:ln w="22850" cap="flat" cmpd="sng">
            <a:solidFill>
              <a:srgbClr val="E5B2B7"/>
            </a:solidFill>
            <a:prstDash val="solid"/>
            <a:round/>
            <a:headEnd type="none" w="sm" len="sm"/>
            <a:tailEnd type="none" w="sm" len="sm"/>
          </a:ln>
          <a:effectLst>
            <a:outerShdw dist="1397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/>
          <p:nvPr/>
        </p:nvSpPr>
        <p:spPr>
          <a:xfrm>
            <a:off x="9059567" y="7554947"/>
            <a:ext cx="793998" cy="1143446"/>
          </a:xfrm>
          <a:prstGeom prst="roundRect">
            <a:avLst>
              <a:gd name="adj" fmla="val 18184"/>
            </a:avLst>
          </a:prstGeom>
          <a:solidFill>
            <a:srgbClr val="FFCCD1"/>
          </a:solidFill>
          <a:ln>
            <a:noFill/>
          </a:ln>
          <a:effectLst>
            <a:outerShdw dist="1397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8718" y="8063517"/>
            <a:ext cx="297656" cy="29765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/>
          <p:nvPr/>
        </p:nvSpPr>
        <p:spPr>
          <a:xfrm>
            <a:off x="10271233" y="7554947"/>
            <a:ext cx="6621470" cy="424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806"/>
              </a:lnSpc>
              <a:buClr>
                <a:srgbClr val="4A4A4A"/>
              </a:buClr>
              <a:buSzPts val="1550"/>
            </a:pPr>
            <a:r>
              <a:rPr lang="en-US" sz="19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Bulduru</a:t>
            </a:r>
            <a:r>
              <a:rPr lang="en-US" sz="19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</a:t>
            </a:r>
            <a:r>
              <a:rPr lang="en-US" sz="19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Biotehnoloģijas</a:t>
            </a:r>
            <a:r>
              <a:rPr lang="en-US" sz="19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centrs</a:t>
            </a:r>
            <a:endParaRPr sz="193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10092716" y="8027091"/>
            <a:ext cx="5975079" cy="1753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0000"/>
              </a:lnSpc>
              <a:buClr>
                <a:srgbClr val="4A4A4A"/>
              </a:buClr>
              <a:buSzPts val="1250"/>
            </a:pP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In vitro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pavairošanas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tehnoloģiju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attīstība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250" dirty="0" err="1">
                <a:solidFill>
                  <a:srgbClr val="980000"/>
                </a:solidFill>
                <a:latin typeface="DM Sans"/>
                <a:ea typeface="DM Sans"/>
                <a:cs typeface="DM Sans"/>
                <a:sym typeface="DM Sans"/>
              </a:rPr>
              <a:t>īslaicīgas</a:t>
            </a:r>
            <a:r>
              <a:rPr lang="en-US" sz="2250" dirty="0">
                <a:solidFill>
                  <a:srgbClr val="98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50" dirty="0" err="1">
                <a:solidFill>
                  <a:srgbClr val="980000"/>
                </a:solidFill>
                <a:latin typeface="DM Sans"/>
                <a:ea typeface="DM Sans"/>
                <a:cs typeface="DM Sans"/>
                <a:sym typeface="DM Sans"/>
              </a:rPr>
              <a:t>iegremdēšanas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bioreaktoru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(TIB)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ieviešana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un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pavairošanas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metodiku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izstrāde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950824" y="1609040"/>
            <a:ext cx="6825170" cy="2461441"/>
          </a:xfrm>
          <a:prstGeom prst="roundRect">
            <a:avLst>
              <a:gd name="adj" fmla="val 14882"/>
            </a:avLst>
          </a:prstGeom>
          <a:solidFill>
            <a:srgbClr val="FFFFFF"/>
          </a:solidFill>
          <a:ln w="22850" cap="flat" cmpd="sng">
            <a:solidFill>
              <a:srgbClr val="E5B2B7"/>
            </a:solidFill>
            <a:prstDash val="solid"/>
            <a:round/>
            <a:headEnd type="none" w="sm" len="sm"/>
            <a:tailEnd type="none" w="sm" len="sm"/>
          </a:ln>
          <a:effectLst>
            <a:outerShdw dist="1397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"/>
          <p:cNvSpPr/>
          <p:nvPr/>
        </p:nvSpPr>
        <p:spPr>
          <a:xfrm>
            <a:off x="1044935" y="1932047"/>
            <a:ext cx="793998" cy="1143446"/>
          </a:xfrm>
          <a:prstGeom prst="roundRect">
            <a:avLst>
              <a:gd name="adj" fmla="val 18184"/>
            </a:avLst>
          </a:prstGeom>
          <a:solidFill>
            <a:srgbClr val="FFCCD1"/>
          </a:solidFill>
          <a:ln>
            <a:noFill/>
          </a:ln>
          <a:effectLst>
            <a:outerShdw dist="1397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1757" y="2354941"/>
            <a:ext cx="297656" cy="29765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/>
          <p:nvPr/>
        </p:nvSpPr>
        <p:spPr>
          <a:xfrm>
            <a:off x="2230916" y="1892276"/>
            <a:ext cx="2481560" cy="31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806"/>
              </a:lnSpc>
              <a:buClr>
                <a:srgbClr val="4A4A4A"/>
              </a:buClr>
              <a:buSzPts val="1550"/>
            </a:pPr>
            <a:r>
              <a:rPr lang="en-US" sz="19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Very Berry SIA</a:t>
            </a:r>
            <a:endParaRPr sz="193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2043872" y="2437066"/>
            <a:ext cx="5253014" cy="137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0000"/>
              </a:lnSpc>
              <a:buClr>
                <a:srgbClr val="4A4A4A"/>
              </a:buClr>
              <a:buSzPts val="1250"/>
            </a:pP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Pārstrādes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tehnoloģiju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praktiskā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aprobācija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produkcijas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kvalitātes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uzlabošana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un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komerciāla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ieviešana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72;p6">
            <a:extLst>
              <a:ext uri="{FF2B5EF4-FFF2-40B4-BE49-F238E27FC236}">
                <a16:creationId xmlns:a16="http://schemas.microsoft.com/office/drawing/2014/main" id="{46A1FC9D-84D4-DAD7-7B92-9DCA9E43580F}"/>
              </a:ext>
            </a:extLst>
          </p:cNvPr>
          <p:cNvSpPr/>
          <p:nvPr/>
        </p:nvSpPr>
        <p:spPr>
          <a:xfrm>
            <a:off x="8832605" y="1609040"/>
            <a:ext cx="6825170" cy="2461441"/>
          </a:xfrm>
          <a:prstGeom prst="roundRect">
            <a:avLst>
              <a:gd name="adj" fmla="val 14882"/>
            </a:avLst>
          </a:prstGeom>
          <a:solidFill>
            <a:srgbClr val="FFFFFF"/>
          </a:solidFill>
          <a:ln w="22850" cap="flat" cmpd="sng">
            <a:solidFill>
              <a:srgbClr val="E5B2B7"/>
            </a:solidFill>
            <a:prstDash val="solid"/>
            <a:round/>
            <a:headEnd type="none" w="sm" len="sm"/>
            <a:tailEnd type="none" w="sm" len="sm"/>
          </a:ln>
          <a:effectLst>
            <a:outerShdw dist="1397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72;p6">
            <a:extLst>
              <a:ext uri="{FF2B5EF4-FFF2-40B4-BE49-F238E27FC236}">
                <a16:creationId xmlns:a16="http://schemas.microsoft.com/office/drawing/2014/main" id="{67FE2C6C-E255-37D5-4E04-0275FB990F4B}"/>
              </a:ext>
            </a:extLst>
          </p:cNvPr>
          <p:cNvSpPr/>
          <p:nvPr/>
        </p:nvSpPr>
        <p:spPr>
          <a:xfrm>
            <a:off x="878051" y="4492123"/>
            <a:ext cx="6825170" cy="2461441"/>
          </a:xfrm>
          <a:prstGeom prst="roundRect">
            <a:avLst>
              <a:gd name="adj" fmla="val 14882"/>
            </a:avLst>
          </a:prstGeom>
          <a:solidFill>
            <a:srgbClr val="FFFFFF"/>
          </a:solidFill>
          <a:ln w="22850" cap="flat" cmpd="sng">
            <a:solidFill>
              <a:srgbClr val="E5B2B7"/>
            </a:solidFill>
            <a:prstDash val="solid"/>
            <a:round/>
            <a:headEnd type="none" w="sm" len="sm"/>
            <a:tailEnd type="none" w="sm" len="sm"/>
          </a:ln>
          <a:effectLst>
            <a:outerShdw dist="1397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72;p6">
            <a:extLst>
              <a:ext uri="{FF2B5EF4-FFF2-40B4-BE49-F238E27FC236}">
                <a16:creationId xmlns:a16="http://schemas.microsoft.com/office/drawing/2014/main" id="{BEA4AB8D-2E15-CAEA-1D49-E62DAADF6579}"/>
              </a:ext>
            </a:extLst>
          </p:cNvPr>
          <p:cNvSpPr/>
          <p:nvPr/>
        </p:nvSpPr>
        <p:spPr>
          <a:xfrm>
            <a:off x="8847753" y="4492125"/>
            <a:ext cx="6825170" cy="2461441"/>
          </a:xfrm>
          <a:prstGeom prst="roundRect">
            <a:avLst>
              <a:gd name="adj" fmla="val 14882"/>
            </a:avLst>
          </a:prstGeom>
          <a:solidFill>
            <a:srgbClr val="FFFFFF"/>
          </a:solidFill>
          <a:ln w="22850" cap="flat" cmpd="sng">
            <a:solidFill>
              <a:srgbClr val="E5B2B7"/>
            </a:solidFill>
            <a:prstDash val="solid"/>
            <a:round/>
            <a:headEnd type="none" w="sm" len="sm"/>
            <a:tailEnd type="none" w="sm" len="sm"/>
          </a:ln>
          <a:effectLst>
            <a:outerShdw dist="1397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3;p6"/>
          <p:cNvSpPr/>
          <p:nvPr/>
        </p:nvSpPr>
        <p:spPr>
          <a:xfrm>
            <a:off x="9055382" y="4756502"/>
            <a:ext cx="793998" cy="1143446"/>
          </a:xfrm>
          <a:prstGeom prst="roundRect">
            <a:avLst>
              <a:gd name="adj" fmla="val 18184"/>
            </a:avLst>
          </a:prstGeom>
          <a:solidFill>
            <a:srgbClr val="FFCCD1"/>
          </a:solidFill>
          <a:ln>
            <a:noFill/>
          </a:ln>
          <a:effectLst>
            <a:outerShdw dist="1397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4;p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20200" y="5191730"/>
            <a:ext cx="297656" cy="2976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8;p6"/>
          <p:cNvSpPr/>
          <p:nvPr/>
        </p:nvSpPr>
        <p:spPr>
          <a:xfrm>
            <a:off x="1088967" y="4894400"/>
            <a:ext cx="793998" cy="1143446"/>
          </a:xfrm>
          <a:prstGeom prst="roundRect">
            <a:avLst>
              <a:gd name="adj" fmla="val 18184"/>
            </a:avLst>
          </a:prstGeom>
          <a:solidFill>
            <a:srgbClr val="FFCCD1"/>
          </a:solidFill>
          <a:ln>
            <a:noFill/>
          </a:ln>
          <a:effectLst>
            <a:outerShdw dist="1397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79;p6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7138" y="5248213"/>
            <a:ext cx="297656" cy="2976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1;p6"/>
          <p:cNvSpPr/>
          <p:nvPr/>
        </p:nvSpPr>
        <p:spPr>
          <a:xfrm>
            <a:off x="1983340" y="5182835"/>
            <a:ext cx="5423576" cy="167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4A4A4A"/>
              </a:buClr>
              <a:buSzPts val="1250"/>
            </a:pP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Konsultācijas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, par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audzēšanas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tehnoloģiju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aprobāciju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sensoru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tehnoloģiju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testēšana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lauka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apstākļos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bioķīmiskās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kvalitātes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analīzes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un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ražas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kvalitātes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novērtēšana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0;p6"/>
          <p:cNvSpPr/>
          <p:nvPr/>
        </p:nvSpPr>
        <p:spPr>
          <a:xfrm>
            <a:off x="1983340" y="4806758"/>
            <a:ext cx="5493375" cy="31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806"/>
              </a:lnSpc>
              <a:buClr>
                <a:srgbClr val="4A4A4A"/>
              </a:buClr>
              <a:buSzPts val="1550"/>
            </a:pPr>
            <a:r>
              <a:rPr lang="en-US" sz="19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Dārzkopības</a:t>
            </a:r>
            <a:r>
              <a:rPr lang="en-US" sz="19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</a:t>
            </a:r>
            <a:r>
              <a:rPr lang="en-US" sz="19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institūts</a:t>
            </a:r>
            <a:endParaRPr sz="193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85;p6"/>
          <p:cNvSpPr/>
          <p:nvPr/>
        </p:nvSpPr>
        <p:spPr>
          <a:xfrm>
            <a:off x="10057010" y="4632368"/>
            <a:ext cx="7056750" cy="31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806"/>
              </a:lnSpc>
              <a:buClr>
                <a:srgbClr val="4A4A4A"/>
              </a:buClr>
              <a:buSzPts val="1550"/>
            </a:pPr>
            <a:r>
              <a:rPr lang="en-US" sz="19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Latvijas</a:t>
            </a:r>
            <a:r>
              <a:rPr lang="en-US" sz="19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</a:t>
            </a:r>
            <a:r>
              <a:rPr lang="en-US" sz="19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vīnkopju</a:t>
            </a:r>
            <a:r>
              <a:rPr lang="en-US" sz="19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un </a:t>
            </a:r>
            <a:r>
              <a:rPr lang="en-US" sz="19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vīndaru</a:t>
            </a:r>
            <a:r>
              <a:rPr lang="en-US" sz="19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 </a:t>
            </a:r>
            <a:r>
              <a:rPr lang="en-US" sz="1938" b="1" dirty="0" err="1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biedrība</a:t>
            </a:r>
            <a:endParaRPr sz="193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86;p6"/>
          <p:cNvSpPr/>
          <p:nvPr/>
        </p:nvSpPr>
        <p:spPr>
          <a:xfrm>
            <a:off x="10114196" y="5024038"/>
            <a:ext cx="5343660" cy="1244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0000"/>
              </a:lnSpc>
              <a:buClr>
                <a:srgbClr val="4A4A4A"/>
              </a:buClr>
              <a:buSzPts val="1250"/>
            </a:pP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Publicitātes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nodrošināšana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komunikācijas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koordinācija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lauku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dienu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un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apmācību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organizēšana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nozares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profesionāļiem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lauku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izmēģinājumi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80;p6"/>
          <p:cNvSpPr/>
          <p:nvPr/>
        </p:nvSpPr>
        <p:spPr>
          <a:xfrm>
            <a:off x="10287648" y="1844312"/>
            <a:ext cx="3130565" cy="1357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806"/>
              </a:lnSpc>
              <a:buClr>
                <a:srgbClr val="4A4A4A"/>
              </a:buClr>
              <a:buSzPts val="1550"/>
            </a:pPr>
            <a:r>
              <a:rPr lang="en-US" sz="1938" b="1" dirty="0">
                <a:solidFill>
                  <a:srgbClr val="4A4A4A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LATROOTS SIA</a:t>
            </a:r>
            <a:endParaRPr sz="193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81;p6"/>
          <p:cNvSpPr/>
          <p:nvPr/>
        </p:nvSpPr>
        <p:spPr>
          <a:xfrm>
            <a:off x="10271233" y="2413816"/>
            <a:ext cx="4952084" cy="139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60000"/>
              </a:lnSpc>
              <a:buClr>
                <a:srgbClr val="4A4A4A"/>
              </a:buClr>
              <a:buSzPts val="1250"/>
            </a:pP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Daudzstāvu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audzēšanas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sistēmu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testēšana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un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ieviešana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klimatkontrolētas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vides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optimizācija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stādu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dirty="0" err="1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ražošanai</a:t>
            </a:r>
            <a:r>
              <a:rPr lang="en-US" sz="2000" dirty="0">
                <a:solidFill>
                  <a:srgbClr val="4A4A4A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68;p6"/>
          <p:cNvSpPr/>
          <p:nvPr/>
        </p:nvSpPr>
        <p:spPr>
          <a:xfrm>
            <a:off x="9072029" y="1851608"/>
            <a:ext cx="793998" cy="1143446"/>
          </a:xfrm>
          <a:prstGeom prst="roundRect">
            <a:avLst>
              <a:gd name="adj" fmla="val 18184"/>
            </a:avLst>
          </a:prstGeom>
          <a:solidFill>
            <a:srgbClr val="FFCCD1"/>
          </a:solidFill>
          <a:ln>
            <a:noFill/>
          </a:ln>
          <a:effectLst>
            <a:outerShdw dist="13970" dir="2700000" algn="bl" rotWithShape="0">
              <a:srgbClr val="E5B2B7"/>
            </a:outerShdw>
          </a:effectLst>
        </p:spPr>
        <p:txBody>
          <a:bodyPr spcFirstLastPara="1" wrap="square" lIns="114281" tIns="57125" rIns="114281" bIns="57125" anchor="t" anchorCtr="0">
            <a:noAutofit/>
          </a:bodyPr>
          <a:lstStyle/>
          <a:p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69;p6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98718" y="2202285"/>
            <a:ext cx="297656" cy="297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5590" y="1081004"/>
            <a:ext cx="16136821" cy="8124991"/>
          </a:xfrm>
          <a:custGeom>
            <a:avLst/>
            <a:gdLst/>
            <a:ahLst/>
            <a:cxnLst/>
            <a:rect l="l" t="t" r="r" b="b"/>
            <a:pathLst>
              <a:path w="16136821" h="8124991">
                <a:moveTo>
                  <a:pt x="0" y="0"/>
                </a:moveTo>
                <a:lnTo>
                  <a:pt x="16136820" y="0"/>
                </a:lnTo>
                <a:lnTo>
                  <a:pt x="16136820" y="8124992"/>
                </a:lnTo>
                <a:lnTo>
                  <a:pt x="0" y="812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996059" y="2129840"/>
            <a:ext cx="13551152" cy="498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60"/>
              </a:lnSpc>
            </a:pPr>
            <a:r>
              <a:rPr lang="en-US" sz="12905" b="1" spc="-374" dirty="0">
                <a:solidFill>
                  <a:srgbClr val="FEFFFB"/>
                </a:solidFill>
                <a:latin typeface="Aptos Bold"/>
                <a:ea typeface="Aptos Bold"/>
                <a:cs typeface="Aptos Bold"/>
                <a:sym typeface="Aptos Bold"/>
              </a:rPr>
              <a:t>PALDIES PAR UZMANĪBU!</a:t>
            </a:r>
          </a:p>
          <a:p>
            <a:pPr algn="ctr">
              <a:lnSpc>
                <a:spcPts val="14254"/>
              </a:lnSpc>
            </a:pPr>
            <a:endParaRPr lang="en-US" sz="12905" b="1" spc="-374" dirty="0">
              <a:solidFill>
                <a:srgbClr val="FEFFFB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0754" y="181016"/>
            <a:ext cx="3582582" cy="2115963"/>
          </a:xfrm>
          <a:custGeom>
            <a:avLst/>
            <a:gdLst/>
            <a:ahLst/>
            <a:cxnLst/>
            <a:rect l="l" t="t" r="r" b="b"/>
            <a:pathLst>
              <a:path w="3582582" h="2115963">
                <a:moveTo>
                  <a:pt x="0" y="0"/>
                </a:moveTo>
                <a:lnTo>
                  <a:pt x="3582582" y="0"/>
                </a:lnTo>
                <a:lnTo>
                  <a:pt x="3582582" y="2115963"/>
                </a:lnTo>
                <a:lnTo>
                  <a:pt x="0" y="2115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01333" y="9491308"/>
            <a:ext cx="3717849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EFFFB"/>
                </a:solidFill>
                <a:latin typeface="Garet Light"/>
                <a:ea typeface="Garet Light"/>
                <a:cs typeface="Garet Light"/>
                <a:sym typeface="Garet Light"/>
              </a:rPr>
              <a:t>Interneta adrese: http://www.bulduri.lv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EFFFB"/>
              </a:solidFill>
              <a:latin typeface="Garet Light"/>
              <a:ea typeface="Garet Light"/>
              <a:cs typeface="Garet Light"/>
              <a:sym typeface="Garet Light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0589888-C07D-4095-AA55-24483609A2FB}"/>
              </a:ext>
            </a:extLst>
          </p:cNvPr>
          <p:cNvSpPr txBox="1"/>
          <p:nvPr/>
        </p:nvSpPr>
        <p:spPr>
          <a:xfrm>
            <a:off x="16309079" y="9696977"/>
            <a:ext cx="1900443" cy="59002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KONVENTS 2026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902F-ECE7-1AF4-B1FC-9D6B0704F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0F1C8-E048-4DCD-1C7F-2EEF7CFF0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rt photography of greenhouses in San Agustin, Spain">
            <a:extLst>
              <a:ext uri="{FF2B5EF4-FFF2-40B4-BE49-F238E27FC236}">
                <a16:creationId xmlns:a16="http://schemas.microsoft.com/office/drawing/2014/main" id="{071ADA56-535E-5D48-B35C-176CF9284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18288000" cy="1000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519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EB46-75C1-8530-8D20-E04F2BAA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3FF70-A6ED-7464-EC0E-98D00018A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4F65B-8FD3-09F5-5550-3BD71D840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8" y="547688"/>
            <a:ext cx="18217076" cy="830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04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93" y="-381096"/>
            <a:ext cx="11068241" cy="1769364"/>
          </a:xfrm>
        </p:spPr>
        <p:txBody>
          <a:bodyPr rtlCol="0">
            <a:normAutofit/>
          </a:bodyPr>
          <a:lstStyle/>
          <a:p>
            <a:pPr rtl="0"/>
            <a:r>
              <a:rPr lang="en-GB" dirty="0" err="1"/>
              <a:t>Risināmās</a:t>
            </a:r>
            <a:r>
              <a:rPr lang="en-GB" dirty="0"/>
              <a:t> </a:t>
            </a:r>
            <a:r>
              <a:rPr lang="en-GB" dirty="0" err="1"/>
              <a:t>problēmas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3" y="1728788"/>
            <a:ext cx="11237021" cy="8558213"/>
          </a:xfrm>
        </p:spPr>
        <p:txBody>
          <a:bodyPr rtlCol="0">
            <a:normAutofit/>
          </a:bodyPr>
          <a:lstStyle/>
          <a:p>
            <a:pPr marL="514350" indent="-514350">
              <a:buFont typeface="Wingdings" panose="05000000000000000000" pitchFamily="2" charset="2"/>
              <a:buChar char="ü"/>
            </a:pPr>
            <a:r>
              <a:rPr lang="lv-LV" sz="4200" b="1" dirty="0">
                <a:solidFill>
                  <a:srgbClr val="374151"/>
                </a:solidFill>
                <a:latin typeface="Söhne"/>
              </a:rPr>
              <a:t>Klimata pārmaiņu ietekme</a:t>
            </a:r>
            <a:endParaRPr lang="lv-LV" sz="4200" dirty="0">
              <a:solidFill>
                <a:srgbClr val="374151"/>
              </a:solidFill>
              <a:latin typeface="Söhne"/>
            </a:endParaRPr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lang="lv-LV" sz="4200" b="1" dirty="0">
                <a:solidFill>
                  <a:srgbClr val="374151"/>
                </a:solidFill>
                <a:latin typeface="Söhne"/>
              </a:rPr>
              <a:t>Ūdens resursu efektivitāte</a:t>
            </a:r>
            <a:endParaRPr lang="lv-LV" sz="4200" dirty="0">
              <a:solidFill>
                <a:srgbClr val="374151"/>
              </a:solidFill>
              <a:latin typeface="Söhne"/>
            </a:endParaRPr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lang="lv-LV" sz="4200" b="1" dirty="0">
                <a:solidFill>
                  <a:srgbClr val="374151"/>
                </a:solidFill>
                <a:latin typeface="Söhne"/>
              </a:rPr>
              <a:t>Augsnes saglabāšana</a:t>
            </a:r>
            <a:endParaRPr lang="lv-LV" sz="4200" dirty="0">
              <a:solidFill>
                <a:srgbClr val="374151"/>
              </a:solidFill>
              <a:latin typeface="Söhne"/>
            </a:endParaRPr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lang="lv-LV" sz="4200" b="1" dirty="0">
                <a:solidFill>
                  <a:srgbClr val="374151"/>
                </a:solidFill>
                <a:latin typeface="Söhne"/>
              </a:rPr>
              <a:t>Pārtikas drošība un pieejamība</a:t>
            </a:r>
            <a:endParaRPr lang="lv-LV" sz="4200" dirty="0">
              <a:solidFill>
                <a:srgbClr val="374151"/>
              </a:solidFill>
              <a:latin typeface="Söhne"/>
            </a:endParaRPr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lang="lv-LV" sz="4200" b="1" dirty="0">
                <a:solidFill>
                  <a:srgbClr val="374151"/>
                </a:solidFill>
                <a:latin typeface="Söhne"/>
              </a:rPr>
              <a:t>Sezonālo ierobežojumu pārvarēšana</a:t>
            </a:r>
            <a:endParaRPr lang="lv-LV" sz="4200" dirty="0">
              <a:solidFill>
                <a:srgbClr val="374151"/>
              </a:solidFill>
              <a:latin typeface="Söhne"/>
            </a:endParaRPr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lang="lv-LV" sz="4200" b="1" dirty="0">
                <a:solidFill>
                  <a:srgbClr val="374151"/>
                </a:solidFill>
                <a:latin typeface="Söhne"/>
              </a:rPr>
              <a:t>Kaitēkļu un slimību kontrole</a:t>
            </a:r>
            <a:endParaRPr lang="lv-LV" sz="4200" dirty="0">
              <a:solidFill>
                <a:srgbClr val="374151"/>
              </a:solidFill>
              <a:latin typeface="Söhne"/>
            </a:endParaRPr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lang="lv-LV" sz="4200" b="1" dirty="0">
                <a:solidFill>
                  <a:srgbClr val="374151"/>
                </a:solidFill>
                <a:latin typeface="Söhne"/>
              </a:rPr>
              <a:t>Ražīgums un platības efektivitāte</a:t>
            </a:r>
            <a:endParaRPr lang="lv-LV" sz="4200" dirty="0">
              <a:solidFill>
                <a:srgbClr val="374151"/>
              </a:solidFill>
              <a:latin typeface="Söhne"/>
            </a:endParaRPr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lang="lv-LV" sz="4200" b="1" dirty="0">
                <a:solidFill>
                  <a:srgbClr val="374151"/>
                </a:solidFill>
                <a:latin typeface="Söhne"/>
              </a:rPr>
              <a:t>Bioloģiskās daudzveidības aizsardzība</a:t>
            </a:r>
            <a:endParaRPr lang="lv-LV" sz="4200" dirty="0">
              <a:solidFill>
                <a:srgbClr val="374151"/>
              </a:solidFill>
              <a:latin typeface="Söhne"/>
            </a:endParaRPr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lang="lv-LV" sz="4200" b="1" dirty="0">
                <a:solidFill>
                  <a:srgbClr val="374151"/>
                </a:solidFill>
                <a:latin typeface="Söhne"/>
              </a:rPr>
              <a:t>Enerģijas efektivitāte un ilgtspējība</a:t>
            </a:r>
            <a:endParaRPr lang="lv-LV" sz="42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smtClean="0"/>
              <a:pPr rtl="0"/>
              <a:t>5</a:t>
            </a:fld>
            <a:endParaRPr lang="en-GB"/>
          </a:p>
        </p:txBody>
      </p:sp>
      <p:pic>
        <p:nvPicPr>
          <p:cNvPr id="7" name="Picture 6" descr="A close up of a plant&#10;&#10;AI-generated content may be incorrect.">
            <a:extLst>
              <a:ext uri="{FF2B5EF4-FFF2-40B4-BE49-F238E27FC236}">
                <a16:creationId xmlns:a16="http://schemas.microsoft.com/office/drawing/2014/main" id="{6880C703-184F-EF09-196D-5ADA7C2952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8791" y="2981466"/>
            <a:ext cx="10238754" cy="432406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7A8DB8-690A-5CA7-7449-11871DDB18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E3A2F-4289-B0FA-150F-FDA59EF84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83E9AC-4E18-7C5E-0BD8-E36AB8F93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1" y="274638"/>
            <a:ext cx="17311509" cy="973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46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04323-F50D-BF8A-3A2D-9B1E6B4B7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90" y="559132"/>
            <a:ext cx="12789776" cy="924848"/>
          </a:xfrm>
        </p:spPr>
        <p:txBody>
          <a:bodyPr>
            <a:normAutofit/>
          </a:bodyPr>
          <a:lstStyle/>
          <a:p>
            <a:r>
              <a:rPr lang="en-GB" dirty="0"/>
              <a:t>Grown in CEA Indoor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57CC7-DF66-9F96-4D19-BBF6C39BC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1979310"/>
            <a:ext cx="7239000" cy="6527007"/>
          </a:xfrm>
        </p:spPr>
        <p:txBody>
          <a:bodyPr>
            <a:normAutofit/>
          </a:bodyPr>
          <a:lstStyle/>
          <a:p>
            <a:r>
              <a:rPr lang="en-GB" dirty="0"/>
              <a:t>🌱 </a:t>
            </a:r>
            <a:r>
              <a:rPr lang="lv-LV" dirty="0" err="1"/>
              <a:t>Mikrozaļumi</a:t>
            </a:r>
            <a:endParaRPr lang="en-GB" dirty="0"/>
          </a:p>
          <a:p>
            <a:r>
              <a:rPr lang="en-GB" dirty="0"/>
              <a:t>🌼 </a:t>
            </a:r>
            <a:r>
              <a:rPr lang="lv-LV" dirty="0"/>
              <a:t>Ēdami ziedi </a:t>
            </a:r>
            <a:endParaRPr lang="en-GB" dirty="0"/>
          </a:p>
          <a:p>
            <a:r>
              <a:rPr lang="en-GB" dirty="0"/>
              <a:t>🌿 </a:t>
            </a:r>
            <a:r>
              <a:rPr lang="en-GB" dirty="0" err="1"/>
              <a:t>Salāti</a:t>
            </a:r>
            <a:endParaRPr lang="en-GB" dirty="0"/>
          </a:p>
          <a:p>
            <a:r>
              <a:rPr lang="en-GB" dirty="0"/>
              <a:t>🌿 </a:t>
            </a:r>
            <a:r>
              <a:rPr lang="lv-LV" dirty="0"/>
              <a:t>Garšaugi</a:t>
            </a:r>
            <a:endParaRPr lang="en-GB" dirty="0"/>
          </a:p>
          <a:p>
            <a:r>
              <a:rPr lang="en-GB" dirty="0"/>
              <a:t>🍓 </a:t>
            </a:r>
            <a:r>
              <a:rPr lang="lv-LV" dirty="0"/>
              <a:t>Augļu un ogu kultūras</a:t>
            </a:r>
            <a:endParaRPr lang="en-GB" dirty="0"/>
          </a:p>
          <a:p>
            <a:r>
              <a:rPr lang="en-GB" dirty="0"/>
              <a:t>🌾 </a:t>
            </a:r>
            <a:r>
              <a:rPr lang="lv-LV" dirty="0"/>
              <a:t>Pākšaugi un </a:t>
            </a:r>
            <a:r>
              <a:rPr lang="lv-LV" dirty="0" err="1"/>
              <a:t>proteīnaugi</a:t>
            </a:r>
            <a:endParaRPr lang="en-GB" dirty="0"/>
          </a:p>
          <a:p>
            <a:r>
              <a:rPr lang="en-GB" dirty="0"/>
              <a:t>🍄 </a:t>
            </a:r>
            <a:r>
              <a:rPr lang="lv-LV" dirty="0"/>
              <a:t>Sēnes</a:t>
            </a:r>
            <a:endParaRPr lang="en-GB" dirty="0"/>
          </a:p>
          <a:p>
            <a:r>
              <a:rPr lang="en-GB" dirty="0"/>
              <a:t>🌼 </a:t>
            </a:r>
            <a:r>
              <a:rPr lang="en-GB" dirty="0" err="1"/>
              <a:t>Krāšņumaugi</a:t>
            </a:r>
            <a:endParaRPr lang="en-GB" dirty="0"/>
          </a:p>
          <a:p>
            <a:r>
              <a:rPr lang="en-GB" dirty="0"/>
              <a:t>🍁</a:t>
            </a:r>
            <a:r>
              <a:rPr lang="lv-LV" dirty="0"/>
              <a:t>Kaņepes</a:t>
            </a:r>
            <a:endParaRPr lang="en-GB" dirty="0"/>
          </a:p>
          <a:p>
            <a:r>
              <a:rPr lang="en-GB" dirty="0"/>
              <a:t>💧</a:t>
            </a:r>
            <a:r>
              <a:rPr lang="lv-LV" dirty="0"/>
              <a:t>Ārstniecības augi</a:t>
            </a:r>
            <a:endParaRPr lang="en-GB" dirty="0"/>
          </a:p>
          <a:p>
            <a:r>
              <a:rPr lang="en-GB" dirty="0"/>
              <a:t>🌱 </a:t>
            </a:r>
            <a:r>
              <a:rPr lang="en-GB" dirty="0" err="1"/>
              <a:t>Stādi</a:t>
            </a:r>
            <a:r>
              <a:rPr lang="en-GB" dirty="0"/>
              <a:t> </a:t>
            </a:r>
            <a:r>
              <a:rPr lang="lv-LV" dirty="0"/>
              <a:t> u.c.</a:t>
            </a:r>
            <a:endParaRPr lang="en-GB" dirty="0"/>
          </a:p>
        </p:txBody>
      </p:sp>
      <p:pic>
        <p:nvPicPr>
          <p:cNvPr id="3074" name="Picture 2" descr="Hydroponic System to Grow Cucumbers with iFarm Technology">
            <a:extLst>
              <a:ext uri="{FF2B5EF4-FFF2-40B4-BE49-F238E27FC236}">
                <a16:creationId xmlns:a16="http://schemas.microsoft.com/office/drawing/2014/main" id="{A6D9DD62-C7D2-EBD6-26E1-83F45B5C4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57" y="5556191"/>
            <a:ext cx="7596143" cy="427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woman gathers chamomile flowers in a greenhouse, surrounded by blooming chamomile and parsley plants.">
            <a:extLst>
              <a:ext uri="{FF2B5EF4-FFF2-40B4-BE49-F238E27FC236}">
                <a16:creationId xmlns:a16="http://schemas.microsoft.com/office/drawing/2014/main" id="{F1638EBD-F6BE-AC70-FE9C-9E6B983E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462" y="47126"/>
            <a:ext cx="7499538" cy="499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202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A011CF-37E8-2251-EE46-BB2E92D65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1D2C58-7D3E-458A-9F6F-BDF8AAF54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4568">
            <a:off x="231925" y="841505"/>
            <a:ext cx="18943502" cy="86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99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143" y="531705"/>
            <a:ext cx="12895002" cy="19812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105C60"/>
                </a:solidFill>
                <a:latin typeface="Times New Roman Bold"/>
                <a:cs typeface="Times New Roman Bold"/>
              </a:rPr>
              <a:t>Bulduri Biotechnology Center</a:t>
            </a:r>
            <a:br>
              <a:rPr lang="en-US" sz="6000" b="1" dirty="0">
                <a:solidFill>
                  <a:srgbClr val="105C60"/>
                </a:solidFill>
                <a:latin typeface="Times New Roman Bold"/>
                <a:cs typeface="Times New Roman Bold"/>
              </a:rPr>
            </a:br>
            <a:r>
              <a:rPr lang="en-US" sz="6000" b="1" dirty="0">
                <a:solidFill>
                  <a:srgbClr val="105C60"/>
                </a:solidFill>
                <a:latin typeface="Times New Roman Bold"/>
                <a:cs typeface="Times New Roman Bold"/>
              </a:rPr>
              <a:t>              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45" y="1913634"/>
            <a:ext cx="3348495" cy="4462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98" y="6470673"/>
            <a:ext cx="5490680" cy="3659538"/>
          </a:xfrm>
          <a:prstGeom prst="rect">
            <a:avLst/>
          </a:prstGeom>
        </p:spPr>
      </p:pic>
      <p:pic>
        <p:nvPicPr>
          <p:cNvPr id="14" name="Picture 13" descr="A person in a white coat&#10;&#10;Description automatically generated">
            <a:extLst>
              <a:ext uri="{FF2B5EF4-FFF2-40B4-BE49-F238E27FC236}">
                <a16:creationId xmlns:a16="http://schemas.microsoft.com/office/drawing/2014/main" id="{B4B10C6E-2AD9-18FA-8BAA-569A6318D4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5071" y="3975921"/>
            <a:ext cx="4582929" cy="6106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77D028-FC07-F2FC-4ACD-40C5097DE341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97582" y="6983796"/>
            <a:ext cx="3659535" cy="2633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FE34D-0073-4D3C-A63D-F72A4C504D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7101" y="0"/>
            <a:ext cx="3390900" cy="3390900"/>
          </a:xfrm>
          <a:prstGeom prst="rect">
            <a:avLst/>
          </a:prstGeom>
        </p:spPr>
      </p:pic>
      <p:pic>
        <p:nvPicPr>
          <p:cNvPr id="7" name="Picture 6" descr="Plants in a planter with purple lights&#10;&#10;Description automatically generated">
            <a:extLst>
              <a:ext uri="{FF2B5EF4-FFF2-40B4-BE49-F238E27FC236}">
                <a16:creationId xmlns:a16="http://schemas.microsoft.com/office/drawing/2014/main" id="{C342923C-CEBD-140B-D5BE-74CC115B66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4653"/>
          <a:stretch>
            <a:fillRect/>
          </a:stretch>
        </p:blipFill>
        <p:spPr>
          <a:xfrm rot="5400000">
            <a:off x="8660832" y="2909654"/>
            <a:ext cx="5853093" cy="3861054"/>
          </a:xfrm>
          <a:prstGeom prst="rect">
            <a:avLst/>
          </a:prstGeom>
        </p:spPr>
      </p:pic>
      <p:pic>
        <p:nvPicPr>
          <p:cNvPr id="8" name="Content Placeholder 13" descr="A group of strawberries growing on a plant&#10;&#10;Description automatically generated">
            <a:extLst>
              <a:ext uri="{FF2B5EF4-FFF2-40B4-BE49-F238E27FC236}">
                <a16:creationId xmlns:a16="http://schemas.microsoft.com/office/drawing/2014/main" id="{4A7F31A9-DCDC-834F-D886-417275019B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r="28097" b="2319"/>
          <a:stretch>
            <a:fillRect/>
          </a:stretch>
        </p:blipFill>
        <p:spPr>
          <a:xfrm>
            <a:off x="9656850" y="7803315"/>
            <a:ext cx="3861055" cy="2445585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DA09062C-467D-17DF-C65A-1457A77724DA}"/>
              </a:ext>
            </a:extLst>
          </p:cNvPr>
          <p:cNvSpPr txBox="1"/>
          <p:nvPr/>
        </p:nvSpPr>
        <p:spPr>
          <a:xfrm>
            <a:off x="3076954" y="2252231"/>
            <a:ext cx="6579896" cy="4124206"/>
          </a:xfrm>
          <a:prstGeom prst="rect">
            <a:avLst/>
          </a:prstGeom>
          <a:solidFill>
            <a:srgbClr val="20BEC7"/>
          </a:solidFill>
        </p:spPr>
        <p:txBody>
          <a:bodyPr wrap="square" lIns="0" tIns="0" rIns="0" bIns="0" rtlCol="0" anchor="t">
            <a:spAutoFit/>
          </a:bodyPr>
          <a:lstStyle/>
          <a:p>
            <a:pPr marL="838068" lvl="1" indent="-571500" algn="l">
              <a:lnSpc>
                <a:spcPts val="2666"/>
              </a:lnSpc>
              <a:buFont typeface="Wingdings" panose="05000000000000000000" pitchFamily="2" charset="2"/>
              <a:buChar char="q"/>
            </a:pP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068" lvl="1" indent="-571500" algn="l">
              <a:lnSpc>
                <a:spcPts val="2666"/>
              </a:lnSpc>
              <a:buFont typeface="Wingdings" panose="05000000000000000000" pitchFamily="2" charset="2"/>
              <a:buChar char="q"/>
            </a:pP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068" lvl="1" indent="-571500" algn="l">
              <a:lnSpc>
                <a:spcPts val="2666"/>
              </a:lnSpc>
              <a:buFont typeface="Wingdings" panose="05000000000000000000" pitchFamily="2" charset="2"/>
              <a:buChar char="q"/>
            </a:pPr>
            <a:r>
              <a:rPr lang="en-US" sz="4400" dirty="0" err="1">
                <a:latin typeface="Times New Roman"/>
                <a:ea typeface="Times New Roman"/>
                <a:cs typeface="Times New Roman"/>
                <a:sym typeface="Times New Roman"/>
              </a:rPr>
              <a:t>Agroķīmijas</a:t>
            </a:r>
            <a:r>
              <a:rPr lang="en-US" sz="4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latin typeface="Times New Roman"/>
                <a:ea typeface="Times New Roman"/>
                <a:cs typeface="Times New Roman"/>
                <a:sym typeface="Times New Roman"/>
              </a:rPr>
              <a:t>laboratorija</a:t>
            </a: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2666"/>
              </a:lnSpc>
            </a:pP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068" lvl="1" indent="-571500" algn="l">
              <a:lnSpc>
                <a:spcPts val="2666"/>
              </a:lnSpc>
              <a:buFont typeface="Wingdings" panose="05000000000000000000" pitchFamily="2" charset="2"/>
              <a:buChar char="q"/>
            </a:pPr>
            <a:r>
              <a:rPr lang="en-US" sz="4400" dirty="0">
                <a:latin typeface="Times New Roman"/>
                <a:ea typeface="Times New Roman"/>
                <a:cs typeface="Times New Roman"/>
                <a:sym typeface="Times New Roman"/>
              </a:rPr>
              <a:t>In vitro </a:t>
            </a:r>
            <a:r>
              <a:rPr lang="en-US" sz="4400" dirty="0" err="1">
                <a:latin typeface="Times New Roman"/>
                <a:ea typeface="Times New Roman"/>
                <a:cs typeface="Times New Roman"/>
                <a:sym typeface="Times New Roman"/>
              </a:rPr>
              <a:t>laboratorija</a:t>
            </a: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2666"/>
              </a:lnSpc>
            </a:pP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068" lvl="1" indent="-571500" algn="l">
              <a:buFont typeface="Wingdings" panose="05000000000000000000" pitchFamily="2" charset="2"/>
              <a:buChar char="q"/>
            </a:pPr>
            <a:r>
              <a:rPr lang="en-US" sz="4400" dirty="0" err="1">
                <a:latin typeface="Times New Roman"/>
                <a:ea typeface="Times New Roman"/>
                <a:cs typeface="Times New Roman"/>
                <a:sym typeface="Times New Roman"/>
              </a:rPr>
              <a:t>Kontrolētas</a:t>
            </a:r>
            <a:r>
              <a:rPr lang="en-US" sz="4400" dirty="0">
                <a:latin typeface="Times New Roman"/>
                <a:ea typeface="Times New Roman"/>
                <a:cs typeface="Times New Roman"/>
                <a:sym typeface="Times New Roman"/>
              </a:rPr>
              <a:t> vides </a:t>
            </a:r>
            <a:r>
              <a:rPr lang="en-US" sz="4400" dirty="0" err="1">
                <a:latin typeface="Times New Roman"/>
                <a:ea typeface="Times New Roman"/>
                <a:cs typeface="Times New Roman"/>
                <a:sym typeface="Times New Roman"/>
              </a:rPr>
              <a:t>laboratorija</a:t>
            </a: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568" lvl="1" algn="l">
              <a:lnSpc>
                <a:spcPts val="2666"/>
              </a:lnSpc>
            </a:pPr>
            <a:endParaRPr lang="en-US" sz="3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2666"/>
              </a:lnSpc>
              <a:spcBef>
                <a:spcPct val="0"/>
              </a:spcBef>
            </a:pPr>
            <a:endParaRPr lang="en-US" sz="2469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0311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6194</TotalTime>
  <Words>740</Words>
  <Application>Microsoft Office PowerPoint</Application>
  <PresentationFormat>Custom</PresentationFormat>
  <Paragraphs>144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Roboto</vt:lpstr>
      <vt:lpstr>Times New Roman Bold</vt:lpstr>
      <vt:lpstr>Garet Light</vt:lpstr>
      <vt:lpstr>Times New Roman</vt:lpstr>
      <vt:lpstr>DM Sans SemiBold</vt:lpstr>
      <vt:lpstr>Wingdings</vt:lpstr>
      <vt:lpstr>DM Sans</vt:lpstr>
      <vt:lpstr>Calibri</vt:lpstr>
      <vt:lpstr>Aptos Bold</vt:lpstr>
      <vt:lpstr>Söhne</vt:lpstr>
      <vt:lpstr>Office Theme</vt:lpstr>
      <vt:lpstr>Kontrolētas vides priekšrocību  izmantošana dārzkopībā   Bulduru biotehnoloģiju centra vadītāja  Dr. biol. Anta Sparinska </vt:lpstr>
      <vt:lpstr>PowerPoint Presentation</vt:lpstr>
      <vt:lpstr>PowerPoint Presentation</vt:lpstr>
      <vt:lpstr>PowerPoint Presentation</vt:lpstr>
      <vt:lpstr>Risināmās problēmas</vt:lpstr>
      <vt:lpstr>PowerPoint Presentation</vt:lpstr>
      <vt:lpstr>Grown in CEA Indoor Systems</vt:lpstr>
      <vt:lpstr>PowerPoint Presentation</vt:lpstr>
      <vt:lpstr>Bulduri Biotechnology Center                  </vt:lpstr>
      <vt:lpstr>PowerPoint Presentation</vt:lpstr>
      <vt:lpstr>Klimata kameras</vt:lpstr>
      <vt:lpstr>Kontrolētas vides laboratorija</vt:lpstr>
      <vt:lpstr>Izveidotas:   4 stāvu audzēšanas sistēmas ar Ebb@Flow un virssmidzināšanu,  aeroponikas sistēmas.   </vt:lpstr>
      <vt:lpstr>Aeroponika</vt:lpstr>
      <vt:lpstr>PowerPoint Presentation</vt:lpstr>
      <vt:lpstr>Zemeņu reakcija uz dažādu gaismas spektru</vt:lpstr>
      <vt:lpstr>PowerPoint Presentation</vt:lpstr>
      <vt:lpstr>PowerPoint Presentation</vt:lpstr>
      <vt:lpstr>                                     Modeļaugi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Konvents_2025_gala.pptx</dc:title>
  <dc:creator>Anta Sparinska</dc:creator>
  <cp:lastModifiedBy>Anta Sparinska</cp:lastModifiedBy>
  <cp:revision>48</cp:revision>
  <dcterms:created xsi:type="dcterms:W3CDTF">2006-08-16T00:00:00Z</dcterms:created>
  <dcterms:modified xsi:type="dcterms:W3CDTF">2026-02-26T17:58:09Z</dcterms:modified>
  <dc:identifier>DAG_PqMur0M</dc:identifier>
</cp:coreProperties>
</file>