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9" r:id="rId2"/>
  </p:sldMasterIdLst>
  <p:notesMasterIdLst>
    <p:notesMasterId r:id="rId29"/>
  </p:notesMasterIdLst>
  <p:sldIdLst>
    <p:sldId id="256" r:id="rId3"/>
    <p:sldId id="3422" r:id="rId4"/>
    <p:sldId id="297" r:id="rId5"/>
    <p:sldId id="3523" r:id="rId6"/>
    <p:sldId id="3522" r:id="rId7"/>
    <p:sldId id="3504" r:id="rId8"/>
    <p:sldId id="3533" r:id="rId9"/>
    <p:sldId id="294" r:id="rId10"/>
    <p:sldId id="259" r:id="rId11"/>
    <p:sldId id="283" r:id="rId12"/>
    <p:sldId id="298" r:id="rId13"/>
    <p:sldId id="3534" r:id="rId14"/>
    <p:sldId id="3535" r:id="rId15"/>
    <p:sldId id="3536" r:id="rId16"/>
    <p:sldId id="3537" r:id="rId17"/>
    <p:sldId id="3538" r:id="rId18"/>
    <p:sldId id="282" r:id="rId19"/>
    <p:sldId id="284" r:id="rId20"/>
    <p:sldId id="290" r:id="rId21"/>
    <p:sldId id="296" r:id="rId22"/>
    <p:sldId id="299" r:id="rId23"/>
    <p:sldId id="3526" r:id="rId24"/>
    <p:sldId id="3527" r:id="rId25"/>
    <p:sldId id="3529" r:id="rId26"/>
    <p:sldId id="3532" r:id="rId27"/>
    <p:sldId id="3531" r:id="rId28"/>
  </p:sldIdLst>
  <p:sldSz cx="12192000" cy="6858000"/>
  <p:notesSz cx="6797675" cy="9874250"/>
  <p:embeddedFontLs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Roboto Mono" panose="00000009000000000000" pitchFamily="49" charset="0"/>
      <p:regular r:id="rId38"/>
      <p:bold r:id="rId39"/>
      <p:italic r:id="rId40"/>
      <p:boldItalic r:id="rId41"/>
    </p:embeddedFont>
    <p:embeddedFont>
      <p:font typeface="Roboto Slab" pitchFamily="2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ja+bsfTaSXScM1BUoYkZfhsfIy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C3CE84"/>
    <a:srgbClr val="E6EBCB"/>
    <a:srgbClr val="8D8D15"/>
    <a:srgbClr val="666633"/>
    <a:srgbClr val="583B0B"/>
    <a:srgbClr val="BF9000"/>
    <a:srgbClr val="F3F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1194" y="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8935174e6936d6a/Documents/Dokumenti/Peat-mape-2025/Statistika/Statistika%20LV/2025%20Peat%20eksports%20imports/Eksports%20imports%20ieguve%20grafiki%202026.02.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8935174e6936d6a/Documents/Dokumenti/Peat-mape-2025/Statistika/Statistika%20LV/2025%20Peat%20eksports%20imports/Eksports%20imports%20ieguve%20grafiki%202026.02.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88935174e6936d6a/Documents/Dokumenti/Peat-mape-2025/Statistika/Statistika%20LV/IEGUVE/Ieguve%201940_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E644-4386-A6C2-1C0860DDC1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E644-4386-A6C2-1C0860DDC11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E644-4386-A6C2-1C0860DDC11E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E644-4386-A6C2-1C0860DDC11E}"/>
              </c:ext>
            </c:extLst>
          </c:dPt>
          <c:dLbls>
            <c:dLbl>
              <c:idx val="0"/>
              <c:layout>
                <c:manualLayout>
                  <c:x val="-6.7924321959755035E-2"/>
                  <c:y val="2.2174227339048371E-7"/>
                </c:manualLayout>
              </c:layout>
              <c:tx>
                <c:rich>
                  <a:bodyPr/>
                  <a:lstStyle/>
                  <a:p>
                    <a:fld id="{E073E8AD-A62A-4DB6-9C96-8C9E1515667C}" type="PERCENTAGE">
                      <a:rPr lang="en-US" sz="1600" b="1" i="0" baseline="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644-4386-A6C2-1C0860DDC11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5E626AC-F389-42F0-806C-F253943A94C9}" type="PERCENTAGE">
                      <a:rPr lang="en-US" sz="1600" b="1" i="0" baseline="0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644-4386-A6C2-1C0860DDC11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FE3485DA-C901-4522-A526-E5D1E9965CDD}" type="PERCENTAGE">
                      <a:rPr lang="en-US" sz="1600" b="1" i="0" baseline="0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644-4386-A6C2-1C0860DDC11E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3"/>
                <c:pt idx="0">
                  <c:v>Ieguve</c:v>
                </c:pt>
                <c:pt idx="1">
                  <c:v>Aizsargāti</c:v>
                </c:pt>
                <c:pt idx="2">
                  <c:v>Pārējie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0.04</c:v>
                </c:pt>
                <c:pt idx="1">
                  <c:v>0.4</c:v>
                </c:pt>
                <c:pt idx="2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644-4386-A6C2-1C0860DDC1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Eksports!$M$20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Eksports!$B$21:$B$30</c:f>
              <c:strCache>
                <c:ptCount val="10"/>
                <c:pt idx="0">
                  <c:v>Vācija</c:v>
                </c:pt>
                <c:pt idx="1">
                  <c:v>Ķīna</c:v>
                </c:pt>
                <c:pt idx="2">
                  <c:v>Itālija</c:v>
                </c:pt>
                <c:pt idx="3">
                  <c:v>Beļģija</c:v>
                </c:pt>
                <c:pt idx="4">
                  <c:v>Polija</c:v>
                </c:pt>
                <c:pt idx="5">
                  <c:v>Nīderlande</c:v>
                </c:pt>
                <c:pt idx="6">
                  <c:v>Spānija</c:v>
                </c:pt>
                <c:pt idx="7">
                  <c:v>Čehija</c:v>
                </c:pt>
                <c:pt idx="8">
                  <c:v>Dienvidkoreja</c:v>
                </c:pt>
                <c:pt idx="9">
                  <c:v>Lietuva</c:v>
                </c:pt>
              </c:strCache>
            </c:strRef>
          </c:cat>
          <c:val>
            <c:numRef>
              <c:f>Eksports!$M$21:$M$30</c:f>
              <c:numCache>
                <c:formatCode>0</c:formatCode>
                <c:ptCount val="10"/>
                <c:pt idx="0">
                  <c:v>323.11026899999996</c:v>
                </c:pt>
                <c:pt idx="1">
                  <c:v>291.107957</c:v>
                </c:pt>
                <c:pt idx="2">
                  <c:v>197.84921400000002</c:v>
                </c:pt>
                <c:pt idx="3">
                  <c:v>182.640626</c:v>
                </c:pt>
                <c:pt idx="4">
                  <c:v>173.02065599999997</c:v>
                </c:pt>
                <c:pt idx="5">
                  <c:v>155.28435000000002</c:v>
                </c:pt>
                <c:pt idx="6">
                  <c:v>64.973396999999991</c:v>
                </c:pt>
                <c:pt idx="7">
                  <c:v>64.004927000000009</c:v>
                </c:pt>
                <c:pt idx="8">
                  <c:v>56.025956000000001</c:v>
                </c:pt>
                <c:pt idx="9">
                  <c:v>43.162535000000005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C1-4C6E-822A-3E4F46FF59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6869920"/>
        <c:axId val="806855040"/>
      </c:barChart>
      <c:catAx>
        <c:axId val="80686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855040"/>
        <c:crosses val="autoZero"/>
        <c:auto val="1"/>
        <c:lblAlgn val="ctr"/>
        <c:lblOffset val="100"/>
        <c:noMultiLvlLbl val="0"/>
      </c:catAx>
      <c:valAx>
        <c:axId val="80685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86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Eksports!$B$4</c:f>
              <c:strCache>
                <c:ptCount val="1"/>
                <c:pt idx="0">
                  <c:v>EKSPORTS, EUR</c:v>
                </c:pt>
              </c:strCache>
            </c:strRef>
          </c:tx>
          <c:spPr>
            <a:solidFill>
              <a:srgbClr val="663300"/>
            </a:solidFill>
            <a:ln>
              <a:noFill/>
            </a:ln>
            <a:effectLst/>
          </c:spPr>
          <c:invertIfNegative val="0"/>
          <c:cat>
            <c:strRef>
              <c:f>Eksports!$C$3:$L$3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strCache>
            </c:strRef>
          </c:cat>
          <c:val>
            <c:numRef>
              <c:f>Eksports!$C$4:$L$4</c:f>
              <c:numCache>
                <c:formatCode>_("€"* #,##0.00_);_("€"* \(#,##0.00\);_("€"* "-"??_);_(@_)</c:formatCode>
                <c:ptCount val="10"/>
                <c:pt idx="0">
                  <c:v>146657279</c:v>
                </c:pt>
                <c:pt idx="1">
                  <c:v>164294960</c:v>
                </c:pt>
                <c:pt idx="2">
                  <c:v>178540550</c:v>
                </c:pt>
                <c:pt idx="3">
                  <c:v>188129738</c:v>
                </c:pt>
                <c:pt idx="4">
                  <c:v>208260930</c:v>
                </c:pt>
                <c:pt idx="5">
                  <c:v>239094271</c:v>
                </c:pt>
                <c:pt idx="6">
                  <c:v>293674335</c:v>
                </c:pt>
                <c:pt idx="7">
                  <c:v>262122601</c:v>
                </c:pt>
                <c:pt idx="8">
                  <c:v>348840153</c:v>
                </c:pt>
                <c:pt idx="9">
                  <c:v>325028562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D9-4D49-8773-A21345290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8740288"/>
        <c:axId val="2048740768"/>
      </c:barChart>
      <c:lineChart>
        <c:grouping val="percentStacked"/>
        <c:varyColors val="0"/>
        <c:ser>
          <c:idx val="1"/>
          <c:order val="1"/>
          <c:tx>
            <c:strRef>
              <c:f>Eksports!$B$34</c:f>
              <c:strCache>
                <c:ptCount val="1"/>
                <c:pt idx="0">
                  <c:v>Valstu skaits</c:v>
                </c:pt>
              </c:strCache>
            </c:strRef>
          </c:tx>
          <c:spPr>
            <a:ln w="952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FFC000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Eksports!$C$3:$L$3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strCache>
            </c:strRef>
          </c:cat>
          <c:val>
            <c:numRef>
              <c:f>Eksports!$C$34:$L$34</c:f>
              <c:numCache>
                <c:formatCode>General</c:formatCode>
                <c:ptCount val="10"/>
                <c:pt idx="0">
                  <c:v>103</c:v>
                </c:pt>
                <c:pt idx="1">
                  <c:v>104</c:v>
                </c:pt>
                <c:pt idx="2">
                  <c:v>112</c:v>
                </c:pt>
                <c:pt idx="3">
                  <c:v>112</c:v>
                </c:pt>
                <c:pt idx="4">
                  <c:v>115</c:v>
                </c:pt>
                <c:pt idx="5">
                  <c:v>112</c:v>
                </c:pt>
                <c:pt idx="6">
                  <c:v>116</c:v>
                </c:pt>
                <c:pt idx="7">
                  <c:v>115</c:v>
                </c:pt>
                <c:pt idx="8">
                  <c:v>120</c:v>
                </c:pt>
                <c:pt idx="9">
                  <c:v>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DD9-4D49-8773-A21345290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8740288"/>
        <c:axId val="2048740768"/>
      </c:lineChart>
      <c:lineChart>
        <c:grouping val="standard"/>
        <c:varyColors val="0"/>
        <c:ser>
          <c:idx val="2"/>
          <c:order val="2"/>
          <c:tx>
            <c:strRef>
              <c:f>Eksports!$B$40</c:f>
              <c:strCache>
                <c:ptCount val="1"/>
                <c:pt idx="0">
                  <c:v>EKSPORTS, tūkst.t</c:v>
                </c:pt>
              </c:strCache>
            </c:strRef>
          </c:tx>
          <c:spPr>
            <a:ln w="3492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Eksports!$C$3:$L$3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strCache>
            </c:strRef>
          </c:cat>
          <c:val>
            <c:numRef>
              <c:f>Eksports!$C$40:$L$40</c:f>
              <c:numCache>
                <c:formatCode>0.00</c:formatCode>
                <c:ptCount val="10"/>
                <c:pt idx="0">
                  <c:v>1475.357456</c:v>
                </c:pt>
                <c:pt idx="1">
                  <c:v>1720.5643250000001</c:v>
                </c:pt>
                <c:pt idx="2">
                  <c:v>1845.450028</c:v>
                </c:pt>
                <c:pt idx="3">
                  <c:v>1713.4702130000001</c:v>
                </c:pt>
                <c:pt idx="4">
                  <c:v>1977.0508480000001</c:v>
                </c:pt>
                <c:pt idx="5">
                  <c:v>2235.507435</c:v>
                </c:pt>
                <c:pt idx="6">
                  <c:v>2110.6601030000002</c:v>
                </c:pt>
                <c:pt idx="7">
                  <c:v>1935.852151</c:v>
                </c:pt>
                <c:pt idx="8">
                  <c:v>2432.3581960000001</c:v>
                </c:pt>
                <c:pt idx="9">
                  <c:v>2091.131253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DD9-4D49-8773-A21345290F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48746528"/>
        <c:axId val="2048746048"/>
      </c:lineChart>
      <c:catAx>
        <c:axId val="204874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2048740768"/>
        <c:crosses val="autoZero"/>
        <c:auto val="1"/>
        <c:lblAlgn val="ctr"/>
        <c:lblOffset val="100"/>
        <c:noMultiLvlLbl val="0"/>
      </c:catAx>
      <c:valAx>
        <c:axId val="2048740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2048740288"/>
        <c:crosses val="autoZero"/>
        <c:crossBetween val="between"/>
      </c:valAx>
      <c:valAx>
        <c:axId val="2048746048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US"/>
          </a:p>
        </c:txPr>
        <c:crossAx val="2048746528"/>
        <c:crosses val="max"/>
        <c:crossBetween val="between"/>
      </c:valAx>
      <c:catAx>
        <c:axId val="20487465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487460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'KOPĀ-aktuāls 2026 (2)'!$D$3</c:f>
              <c:strCache>
                <c:ptCount val="1"/>
                <c:pt idx="0">
                  <c:v>Tūkst.t pie 40 % mitruma</c:v>
                </c:pt>
              </c:strCache>
            </c:strRef>
          </c:tx>
          <c:spPr>
            <a:solidFill>
              <a:srgbClr val="8D8D15"/>
            </a:solidFill>
            <a:ln>
              <a:noFill/>
            </a:ln>
            <a:effectLst/>
          </c:spPr>
          <c:invertIfNegative val="0"/>
          <c:dPt>
            <c:idx val="33"/>
            <c:invertIfNegative val="0"/>
            <c:bubble3D val="0"/>
            <c:spPr>
              <a:solidFill>
                <a:srgbClr val="E6EBCB"/>
              </a:solidFill>
              <a:ln w="19050">
                <a:solidFill>
                  <a:srgbClr val="666633"/>
                </a:solidFill>
                <a:prstDash val="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1-F9DD-4FC0-B186-FBAEED85412E}"/>
              </c:ext>
            </c:extLst>
          </c:dPt>
          <c:cat>
            <c:numRef>
              <c:f>'KOPĀ-aktuāls 2026 (2)'!$C$15:$C$48</c:f>
              <c:numCache>
                <c:formatCode>General</c:formatCode>
                <c:ptCount val="34"/>
                <c:pt idx="0">
                  <c:v>1992</c:v>
                </c:pt>
                <c:pt idx="1">
                  <c:v>1993</c:v>
                </c:pt>
                <c:pt idx="2">
                  <c:v>1994</c:v>
                </c:pt>
                <c:pt idx="3">
                  <c:v>1995</c:v>
                </c:pt>
                <c:pt idx="4">
                  <c:v>1996</c:v>
                </c:pt>
                <c:pt idx="5">
                  <c:v>1997</c:v>
                </c:pt>
                <c:pt idx="6">
                  <c:v>1998</c:v>
                </c:pt>
                <c:pt idx="7">
                  <c:v>1999</c:v>
                </c:pt>
                <c:pt idx="8">
                  <c:v>2000</c:v>
                </c:pt>
                <c:pt idx="9">
                  <c:v>2001</c:v>
                </c:pt>
                <c:pt idx="10">
                  <c:v>2002</c:v>
                </c:pt>
                <c:pt idx="11">
                  <c:v>2003</c:v>
                </c:pt>
                <c:pt idx="12">
                  <c:v>2004</c:v>
                </c:pt>
                <c:pt idx="13">
                  <c:v>2005</c:v>
                </c:pt>
                <c:pt idx="14">
                  <c:v>2006</c:v>
                </c:pt>
                <c:pt idx="15">
                  <c:v>2007</c:v>
                </c:pt>
                <c:pt idx="16">
                  <c:v>2008</c:v>
                </c:pt>
                <c:pt idx="17">
                  <c:v>2009</c:v>
                </c:pt>
                <c:pt idx="18">
                  <c:v>2010</c:v>
                </c:pt>
                <c:pt idx="19">
                  <c:v>2011</c:v>
                </c:pt>
                <c:pt idx="20">
                  <c:v>2012</c:v>
                </c:pt>
                <c:pt idx="21">
                  <c:v>2013</c:v>
                </c:pt>
                <c:pt idx="22">
                  <c:v>2014</c:v>
                </c:pt>
                <c:pt idx="23">
                  <c:v>2015</c:v>
                </c:pt>
                <c:pt idx="24">
                  <c:v>2016</c:v>
                </c:pt>
                <c:pt idx="25">
                  <c:v>2017</c:v>
                </c:pt>
                <c:pt idx="26">
                  <c:v>2018</c:v>
                </c:pt>
                <c:pt idx="27">
                  <c:v>2019</c:v>
                </c:pt>
                <c:pt idx="28">
                  <c:v>2020</c:v>
                </c:pt>
                <c:pt idx="29">
                  <c:v>2021</c:v>
                </c:pt>
                <c:pt idx="30">
                  <c:v>2022</c:v>
                </c:pt>
                <c:pt idx="31">
                  <c:v>2023</c:v>
                </c:pt>
                <c:pt idx="32">
                  <c:v>2024</c:v>
                </c:pt>
                <c:pt idx="33">
                  <c:v>2025</c:v>
                </c:pt>
              </c:numCache>
            </c:numRef>
          </c:cat>
          <c:val>
            <c:numRef>
              <c:f>'KOPĀ-aktuāls 2026 (2)'!$D$15:$D$48</c:f>
              <c:numCache>
                <c:formatCode>General</c:formatCode>
                <c:ptCount val="34"/>
                <c:pt idx="0">
                  <c:v>800</c:v>
                </c:pt>
                <c:pt idx="1">
                  <c:v>500</c:v>
                </c:pt>
                <c:pt idx="2">
                  <c:v>680</c:v>
                </c:pt>
                <c:pt idx="3">
                  <c:v>542</c:v>
                </c:pt>
                <c:pt idx="4">
                  <c:v>596</c:v>
                </c:pt>
                <c:pt idx="5">
                  <c:v>635</c:v>
                </c:pt>
                <c:pt idx="6">
                  <c:v>209</c:v>
                </c:pt>
                <c:pt idx="7">
                  <c:v>825</c:v>
                </c:pt>
                <c:pt idx="8">
                  <c:v>399</c:v>
                </c:pt>
                <c:pt idx="9">
                  <c:v>468</c:v>
                </c:pt>
                <c:pt idx="10">
                  <c:v>847</c:v>
                </c:pt>
                <c:pt idx="11">
                  <c:v>591</c:v>
                </c:pt>
                <c:pt idx="12">
                  <c:v>602</c:v>
                </c:pt>
                <c:pt idx="13">
                  <c:v>791</c:v>
                </c:pt>
                <c:pt idx="14">
                  <c:v>1000</c:v>
                </c:pt>
                <c:pt idx="15">
                  <c:v>541</c:v>
                </c:pt>
                <c:pt idx="16">
                  <c:v>866</c:v>
                </c:pt>
                <c:pt idx="17">
                  <c:v>856</c:v>
                </c:pt>
                <c:pt idx="18">
                  <c:v>704</c:v>
                </c:pt>
                <c:pt idx="19">
                  <c:v>947</c:v>
                </c:pt>
                <c:pt idx="20">
                  <c:v>739</c:v>
                </c:pt>
                <c:pt idx="21">
                  <c:v>1238</c:v>
                </c:pt>
                <c:pt idx="22">
                  <c:v>907</c:v>
                </c:pt>
                <c:pt idx="23">
                  <c:v>1222</c:v>
                </c:pt>
                <c:pt idx="24">
                  <c:v>820</c:v>
                </c:pt>
                <c:pt idx="25" formatCode="0">
                  <c:v>997.57999999999993</c:v>
                </c:pt>
                <c:pt idx="26" formatCode="0.00">
                  <c:v>1483.4</c:v>
                </c:pt>
                <c:pt idx="27" formatCode="0.00">
                  <c:v>1182.71</c:v>
                </c:pt>
                <c:pt idx="28" formatCode="0.00">
                  <c:v>1170.1099999999999</c:v>
                </c:pt>
                <c:pt idx="29" formatCode="0.00">
                  <c:v>1242.3699999999999</c:v>
                </c:pt>
                <c:pt idx="30" formatCode="0.00">
                  <c:v>1469.22</c:v>
                </c:pt>
                <c:pt idx="31" formatCode="0.00">
                  <c:v>1467.37</c:v>
                </c:pt>
                <c:pt idx="32" formatCode="0.00">
                  <c:v>1519.51</c:v>
                </c:pt>
                <c:pt idx="33" formatCode="0.00">
                  <c:v>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D-4FC0-B186-FBAEED854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3465040"/>
        <c:axId val="703466000"/>
      </c:barChart>
      <c:catAx>
        <c:axId val="70346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  <a:alpha val="97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3466000"/>
        <c:crosses val="autoZero"/>
        <c:auto val="1"/>
        <c:lblAlgn val="ctr"/>
        <c:lblOffset val="100"/>
        <c:noMultiLvlLbl val="0"/>
      </c:catAx>
      <c:valAx>
        <c:axId val="703466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346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80187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7efa78c9b0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7efa78c9b0_0_300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2D6FE542-7E9B-5D71-E082-27C39BFDC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541ACC11-B602-952A-618A-A6804CE980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A934D0C1-6D1C-2950-76F5-8FB1DCCB65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2699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BB539B24-43A8-F337-F93A-778F02A97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81E9291E-CED3-CD2C-8362-F91EC1E603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CE6AA31B-CAE2-F79F-82DE-A0C49B93F9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65157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88509324-2B0E-A9C1-EF89-875B9371E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1A70FDB2-D0CF-FBEA-9F0E-D6D49929ED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5C10D4F2-38E7-60D4-3CDC-C51797F118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3148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3075B929-B873-859D-F780-F5EB9E2C8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A997EA6F-9627-8092-F88C-01D223521F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04522E87-0A9F-B316-D59B-B561CFCE8B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99867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50887E1D-A7A9-AB9D-FEA0-AD545F976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64F53E5B-E947-DEF9-2483-72A5D03911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87FFB736-F345-1E84-8515-5F916566F5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1282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AF55F762-9192-ADA7-E379-D75F25A2C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5003D3A9-39F5-B502-342D-34297BC85A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99BF82F7-0BEB-E805-C11D-66C74D8C2B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5909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E3A91BAF-DA57-F2A0-2FFE-0A012254A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11B26100-0096-BE02-1411-DFB9F1F500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504BC3F8-EE0A-6296-4EAB-D2F368A214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1146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>
          <a:extLst>
            <a:ext uri="{FF2B5EF4-FFF2-40B4-BE49-F238E27FC236}">
              <a16:creationId xmlns:a16="http://schemas.microsoft.com/office/drawing/2014/main" id="{972E00F7-099B-66FD-BFEC-C8BFD9C09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>
            <a:extLst>
              <a:ext uri="{FF2B5EF4-FFF2-40B4-BE49-F238E27FC236}">
                <a16:creationId xmlns:a16="http://schemas.microsoft.com/office/drawing/2014/main" id="{B1E800DB-BBEC-39DB-1733-6E2B18D4F2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12:notes">
            <a:extLst>
              <a:ext uri="{FF2B5EF4-FFF2-40B4-BE49-F238E27FC236}">
                <a16:creationId xmlns:a16="http://schemas.microsoft.com/office/drawing/2014/main" id="{F95FF15F-2CAF-9575-FF47-2C9CFFFADA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1526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>
          <a:extLst>
            <a:ext uri="{FF2B5EF4-FFF2-40B4-BE49-F238E27FC236}">
              <a16:creationId xmlns:a16="http://schemas.microsoft.com/office/drawing/2014/main" id="{FB7A1ED2-B1E0-714E-C91A-F0957F6EA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>
            <a:extLst>
              <a:ext uri="{FF2B5EF4-FFF2-40B4-BE49-F238E27FC236}">
                <a16:creationId xmlns:a16="http://schemas.microsoft.com/office/drawing/2014/main" id="{B23434A4-6794-B6C7-1421-37C9E895B1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9" name="Google Shape;219;p12:notes">
            <a:extLst>
              <a:ext uri="{FF2B5EF4-FFF2-40B4-BE49-F238E27FC236}">
                <a16:creationId xmlns:a16="http://schemas.microsoft.com/office/drawing/2014/main" id="{148C327E-78D5-CBBB-38B1-7412630B6E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0397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9" name="Google Shape;1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182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DC3D596C-3A16-FEF1-AFA8-AF4BDE014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05FC7C1D-4627-6FF7-54C8-0EE3568C91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730B7503-A630-65EA-C1D7-0B0CD9A3630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22155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1769E78B-8F69-F5B1-D2F2-EDC5A51E9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>
            <a:extLst>
              <a:ext uri="{FF2B5EF4-FFF2-40B4-BE49-F238E27FC236}">
                <a16:creationId xmlns:a16="http://schemas.microsoft.com/office/drawing/2014/main" id="{87673E2D-2414-0E03-FD09-EE9F327F49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p13:notes">
            <a:extLst>
              <a:ext uri="{FF2B5EF4-FFF2-40B4-BE49-F238E27FC236}">
                <a16:creationId xmlns:a16="http://schemas.microsoft.com/office/drawing/2014/main" id="{0402CFEB-B7B6-4201-1274-7690153EB5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096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>
          <a:extLst>
            <a:ext uri="{FF2B5EF4-FFF2-40B4-BE49-F238E27FC236}">
              <a16:creationId xmlns:a16="http://schemas.microsoft.com/office/drawing/2014/main" id="{4EDE17C9-49A1-78F7-3395-90C5F323E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:notes">
            <a:extLst>
              <a:ext uri="{FF2B5EF4-FFF2-40B4-BE49-F238E27FC236}">
                <a16:creationId xmlns:a16="http://schemas.microsoft.com/office/drawing/2014/main" id="{AF812A97-03EC-74BB-ECB5-0357C9D9EF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p12:notes">
            <a:extLst>
              <a:ext uri="{FF2B5EF4-FFF2-40B4-BE49-F238E27FC236}">
                <a16:creationId xmlns:a16="http://schemas.microsoft.com/office/drawing/2014/main" id="{4C813171-F7E3-91E9-B80B-2BE677C1AA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516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714E3B7A-E442-A037-1983-09E5927FC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6B742B8D-CA79-6E39-47BC-BF25B5CBDC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7ED0C52C-D95C-806D-11B9-270A278CB9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411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19A31729-EB4C-7695-83B9-3BEF84C66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B14C6834-32A3-8B80-E4B9-083EEA238E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D1CCD47B-0505-4F19-C222-495C0A446F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0591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B0DBC54B-3F24-D815-4BCA-41944D202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7efa78c9b0_0_410:notes">
            <a:extLst>
              <a:ext uri="{FF2B5EF4-FFF2-40B4-BE49-F238E27FC236}">
                <a16:creationId xmlns:a16="http://schemas.microsoft.com/office/drawing/2014/main" id="{764FA692-B6F4-C37F-552E-A5225D1EAD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10" name="Google Shape;310;g37efa78c9b0_0_410:notes">
            <a:extLst>
              <a:ext uri="{FF2B5EF4-FFF2-40B4-BE49-F238E27FC236}">
                <a16:creationId xmlns:a16="http://schemas.microsoft.com/office/drawing/2014/main" id="{94E8ABD1-771F-80C5-BE18-F4772106DA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68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mparison">
  <p:cSld name="3_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>
            <a:spLocks noGrp="1"/>
          </p:cNvSpPr>
          <p:nvPr>
            <p:ph type="title"/>
          </p:nvPr>
        </p:nvSpPr>
        <p:spPr>
          <a:xfrm>
            <a:off x="334962" y="298261"/>
            <a:ext cx="11522075" cy="841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B0B"/>
              </a:buClr>
              <a:buSzPts val="3600"/>
              <a:buFont typeface="Roboto Slab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1"/>
          </p:nvPr>
        </p:nvSpPr>
        <p:spPr>
          <a:xfrm>
            <a:off x="334961" y="1139869"/>
            <a:ext cx="11516897" cy="486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B0B"/>
              </a:buClr>
              <a:buSzPts val="2400"/>
              <a:buChar char="•"/>
              <a:defRPr sz="2400">
                <a:solidFill>
                  <a:srgbClr val="583B0B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2400"/>
              <a:buChar char="•"/>
              <a:defRPr>
                <a:solidFill>
                  <a:srgbClr val="583B0B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2000"/>
              <a:buChar char="•"/>
              <a:defRPr>
                <a:solidFill>
                  <a:srgbClr val="583B0B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800"/>
              <a:buChar char="•"/>
              <a:defRPr>
                <a:solidFill>
                  <a:srgbClr val="583B0B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800"/>
              <a:buChar char="•"/>
              <a:defRPr>
                <a:solidFill>
                  <a:srgbClr val="583B0B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2"/>
          </p:nvPr>
        </p:nvSpPr>
        <p:spPr>
          <a:xfrm>
            <a:off x="334963" y="6008137"/>
            <a:ext cx="5576660" cy="62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B0B"/>
              </a:buClr>
              <a:buSzPts val="1200"/>
              <a:buNone/>
              <a:defRPr sz="1200">
                <a:solidFill>
                  <a:srgbClr val="583B0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CF0E7C-2E27-D647-AF07-61F73640552F}"/>
              </a:ext>
            </a:extLst>
          </p:cNvPr>
          <p:cNvSpPr/>
          <p:nvPr userDrawn="1"/>
        </p:nvSpPr>
        <p:spPr>
          <a:xfrm>
            <a:off x="6108699" y="0"/>
            <a:ext cx="6096001" cy="6858000"/>
          </a:xfrm>
          <a:prstGeom prst="rect">
            <a:avLst/>
          </a:prstGeom>
          <a:solidFill>
            <a:srgbClr val="8D8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10EF33D-8A2D-4745-9CC4-18D8A8499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333" y="407391"/>
            <a:ext cx="5426074" cy="61999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854AC0-158E-A444-9A21-5C0C2618DBBF}"/>
              </a:ext>
            </a:extLst>
          </p:cNvPr>
          <p:cNvSpPr/>
          <p:nvPr userDrawn="1"/>
        </p:nvSpPr>
        <p:spPr>
          <a:xfrm>
            <a:off x="343147" y="1524000"/>
            <a:ext cx="1237175" cy="249238"/>
          </a:xfrm>
          <a:prstGeom prst="rect">
            <a:avLst/>
          </a:prstGeom>
          <a:solidFill>
            <a:srgbClr val="8D8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rgbClr val="8D8D15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9D00F96-958D-4D48-8437-2CA04F6CDF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177" y="5954485"/>
            <a:ext cx="5415664" cy="652901"/>
          </a:xfrm>
        </p:spPr>
        <p:txBody>
          <a:bodyPr anchor="b">
            <a:noAutofit/>
          </a:bodyPr>
          <a:lstStyle>
            <a:lvl1pPr marL="0" indent="0">
              <a:buNone/>
              <a:defRPr sz="1200">
                <a:solidFill>
                  <a:srgbClr val="583C0A"/>
                </a:solidFill>
                <a:latin typeface="Roboto Mono" pitchFamily="49" charset="0"/>
                <a:ea typeface="Roboto Mono" pitchFamily="49" charset="0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Roboto Mono" pitchFamily="49" charset="0"/>
                <a:ea typeface="Roboto Mono" pitchFamily="49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Roboto Mono" pitchFamily="49" charset="0"/>
                <a:ea typeface="Roboto Mono" pitchFamily="49" charset="0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Roboto Mono" pitchFamily="49" charset="0"/>
                <a:ea typeface="Roboto Mono" pitchFamily="49" charset="0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Roboto Mono" pitchFamily="49" charset="0"/>
                <a:ea typeface="Roboto Mono" pitchFamily="49" charset="0"/>
              </a:defRPr>
            </a:lvl5pPr>
          </a:lstStyle>
          <a:p>
            <a:pPr lvl="0"/>
            <a:r>
              <a:rPr lang="en-GB" err="1"/>
              <a:t>Resurss</a:t>
            </a:r>
            <a:r>
              <a:rPr lang="en-GB"/>
              <a:t>:</a:t>
            </a:r>
            <a:endParaRPr lang="en-LV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C193373-E3EE-5147-A544-4DC6D9CFC1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177" y="2000931"/>
            <a:ext cx="5390696" cy="2384425"/>
          </a:xfrm>
        </p:spPr>
        <p:txBody>
          <a:bodyPr anchor="t">
            <a:noAutofit/>
          </a:bodyPr>
          <a:lstStyle>
            <a:lvl1pPr marL="0" indent="0">
              <a:buNone/>
              <a:defRPr sz="5400" b="1"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5400">
                <a:latin typeface="Roboto Slab" pitchFamily="2" charset="0"/>
                <a:ea typeface="Roboto Slab" pitchFamily="2" charset="0"/>
              </a:defRPr>
            </a:lvl2pPr>
            <a:lvl3pPr marL="914400" indent="0">
              <a:buNone/>
              <a:defRPr sz="5400">
                <a:latin typeface="Roboto Slab" pitchFamily="2" charset="0"/>
                <a:ea typeface="Roboto Slab" pitchFamily="2" charset="0"/>
              </a:defRPr>
            </a:lvl3pPr>
            <a:lvl4pPr marL="1371600" indent="0">
              <a:buNone/>
              <a:defRPr sz="5400">
                <a:latin typeface="Roboto Slab" pitchFamily="2" charset="0"/>
                <a:ea typeface="Roboto Slab" pitchFamily="2" charset="0"/>
              </a:defRPr>
            </a:lvl4pPr>
            <a:lvl5pPr marL="1828800" indent="0">
              <a:buNone/>
              <a:defRPr sz="540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GB"/>
              <a:t>Click to edit Master title style</a:t>
            </a:r>
            <a:endParaRPr lang="en-LV"/>
          </a:p>
        </p:txBody>
      </p:sp>
    </p:spTree>
    <p:extLst>
      <p:ext uri="{BB962C8B-B14F-4D97-AF65-F5344CB8AC3E}">
        <p14:creationId xmlns:p14="http://schemas.microsoft.com/office/powerpoint/2010/main" val="3268424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43"/>
          <p:cNvPicPr preferRelativeResize="0"/>
          <p:nvPr/>
        </p:nvPicPr>
        <p:blipFill rotWithShape="1">
          <a:blip r:embed="rId2">
            <a:alphaModFix/>
          </a:blip>
          <a:srcRect t="16124" b="8879"/>
          <a:stretch/>
        </p:blipFill>
        <p:spPr>
          <a:xfrm>
            <a:off x="0" y="0"/>
            <a:ext cx="12192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43"/>
          <p:cNvSpPr/>
          <p:nvPr/>
        </p:nvSpPr>
        <p:spPr>
          <a:xfrm>
            <a:off x="0" y="1524000"/>
            <a:ext cx="6096000" cy="5334000"/>
          </a:xfrm>
          <a:prstGeom prst="rect">
            <a:avLst/>
          </a:prstGeom>
          <a:solidFill>
            <a:srgbClr val="8D8D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D8D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3"/>
          <p:cNvSpPr/>
          <p:nvPr/>
        </p:nvSpPr>
        <p:spPr>
          <a:xfrm>
            <a:off x="343147" y="1524000"/>
            <a:ext cx="1237175" cy="2492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E4C40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3"/>
          <p:cNvSpPr txBox="1">
            <a:spLocks noGrp="1"/>
          </p:cNvSpPr>
          <p:nvPr>
            <p:ph type="ctrTitle"/>
          </p:nvPr>
        </p:nvSpPr>
        <p:spPr>
          <a:xfrm>
            <a:off x="340177" y="2000931"/>
            <a:ext cx="5456593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  <a:defRPr sz="54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3"/>
          <p:cNvSpPr txBox="1">
            <a:spLocks noGrp="1"/>
          </p:cNvSpPr>
          <p:nvPr>
            <p:ph type="subTitle" idx="1"/>
          </p:nvPr>
        </p:nvSpPr>
        <p:spPr>
          <a:xfrm>
            <a:off x="340177" y="4555686"/>
            <a:ext cx="5456593" cy="108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35" name="Google Shape;135;p43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7770" y="5912531"/>
            <a:ext cx="2159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3"/>
          <p:cNvSpPr txBox="1">
            <a:spLocks noGrp="1"/>
          </p:cNvSpPr>
          <p:nvPr>
            <p:ph type="body" idx="2"/>
          </p:nvPr>
        </p:nvSpPr>
        <p:spPr>
          <a:xfrm>
            <a:off x="359071" y="6040649"/>
            <a:ext cx="278765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531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2AE14E0-92C3-0C4C-B6EB-62D52D7F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148" y="282804"/>
            <a:ext cx="11513891" cy="64248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B0280A50-4FBE-8A4D-B2B2-E95377218F2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4963" y="1773239"/>
            <a:ext cx="11522076" cy="4583111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LV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EC7CE1-671D-9544-AABF-4D3CDC5B6D5E}"/>
              </a:ext>
            </a:extLst>
          </p:cNvPr>
          <p:cNvSpPr/>
          <p:nvPr userDrawn="1"/>
        </p:nvSpPr>
        <p:spPr>
          <a:xfrm flipH="1">
            <a:off x="2" y="6608762"/>
            <a:ext cx="12191999" cy="249239"/>
          </a:xfrm>
          <a:prstGeom prst="rect">
            <a:avLst/>
          </a:prstGeom>
          <a:solidFill>
            <a:srgbClr val="8B8C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sz="1351" dirty="0">
              <a:solidFill>
                <a:srgbClr val="FF8700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64A468F-5915-B643-9F1C-0043E1250A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073" y="963275"/>
            <a:ext cx="5736929" cy="364559"/>
          </a:xfrm>
        </p:spPr>
        <p:txBody>
          <a:bodyPr anchor="t">
            <a:noAutofit/>
          </a:bodyPr>
          <a:lstStyle>
            <a:lvl1pPr marL="0" indent="0">
              <a:buNone/>
              <a:defRPr sz="1200">
                <a:solidFill>
                  <a:srgbClr val="583C0A"/>
                </a:solidFill>
                <a:latin typeface="Roboto Mono" pitchFamily="49" charset="0"/>
                <a:ea typeface="Roboto Mono" pitchFamily="49" charset="0"/>
              </a:defRPr>
            </a:lvl1pPr>
            <a:lvl2pPr marL="457189" indent="0">
              <a:buNone/>
              <a:defRPr sz="1200">
                <a:solidFill>
                  <a:schemeClr val="bg1"/>
                </a:solidFill>
                <a:latin typeface="Roboto Mono" pitchFamily="49" charset="0"/>
                <a:ea typeface="Roboto Mono" pitchFamily="49" charset="0"/>
              </a:defRPr>
            </a:lvl2pPr>
            <a:lvl3pPr marL="914377" indent="0">
              <a:buNone/>
              <a:defRPr sz="1200">
                <a:solidFill>
                  <a:schemeClr val="bg1"/>
                </a:solidFill>
                <a:latin typeface="Roboto Mono" pitchFamily="49" charset="0"/>
                <a:ea typeface="Roboto Mono" pitchFamily="49" charset="0"/>
              </a:defRPr>
            </a:lvl3pPr>
            <a:lvl4pPr marL="1371566" indent="0">
              <a:buNone/>
              <a:defRPr sz="1200">
                <a:solidFill>
                  <a:schemeClr val="bg1"/>
                </a:solidFill>
                <a:latin typeface="Roboto Mono" pitchFamily="49" charset="0"/>
                <a:ea typeface="Roboto Mono" pitchFamily="49" charset="0"/>
              </a:defRPr>
            </a:lvl4pPr>
            <a:lvl5pPr marL="1828754" indent="0">
              <a:buNone/>
              <a:defRPr sz="1200">
                <a:solidFill>
                  <a:schemeClr val="bg1"/>
                </a:solidFill>
                <a:latin typeface="Roboto Mono" pitchFamily="49" charset="0"/>
                <a:ea typeface="Roboto Mono" pitchFamily="49" charset="0"/>
              </a:defRPr>
            </a:lvl5pPr>
          </a:lstStyle>
          <a:p>
            <a:pPr lvl="0"/>
            <a:r>
              <a:rPr lang="en-GB" dirty="0" err="1"/>
              <a:t>Resurss</a:t>
            </a:r>
            <a:r>
              <a:rPr lang="en-GB" dirty="0"/>
              <a:t>: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2636128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7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334963" y="298260"/>
            <a:ext cx="5571162" cy="633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B0B"/>
              </a:buClr>
              <a:buSzPts val="3600"/>
              <a:buFont typeface="Roboto Slab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B8C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83B0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1"/>
          </p:nvPr>
        </p:nvSpPr>
        <p:spPr>
          <a:xfrm>
            <a:off x="6420968" y="298260"/>
            <a:ext cx="5453830" cy="633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334963" y="298260"/>
            <a:ext cx="5571162" cy="633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B0B"/>
              </a:buClr>
              <a:buSzPts val="3600"/>
              <a:buFont typeface="Roboto Slab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583B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83B0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420968" y="298260"/>
            <a:ext cx="5453830" cy="633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29"/>
          <p:cNvPicPr preferRelativeResize="0"/>
          <p:nvPr/>
        </p:nvPicPr>
        <p:blipFill rotWithShape="1">
          <a:blip r:embed="rId2">
            <a:alphaModFix/>
          </a:blip>
          <a:srcRect t="18566" b="16675"/>
          <a:stretch/>
        </p:blipFill>
        <p:spPr>
          <a:xfrm>
            <a:off x="0" y="0"/>
            <a:ext cx="12192000" cy="592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9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1820" y="5890058"/>
            <a:ext cx="2169441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9"/>
          <p:cNvSpPr txBox="1">
            <a:spLocks noGrp="1"/>
          </p:cNvSpPr>
          <p:nvPr>
            <p:ph type="body" idx="1"/>
          </p:nvPr>
        </p:nvSpPr>
        <p:spPr>
          <a:xfrm>
            <a:off x="334962" y="6008136"/>
            <a:ext cx="5390696" cy="62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B0B"/>
              </a:buClr>
              <a:buSzPts val="1200"/>
              <a:buNone/>
              <a:defRPr sz="1200">
                <a:solidFill>
                  <a:srgbClr val="583B0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ctrTitle"/>
          </p:nvPr>
        </p:nvSpPr>
        <p:spPr>
          <a:xfrm>
            <a:off x="343145" y="419725"/>
            <a:ext cx="10884600" cy="3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subTitle" idx="2"/>
          </p:nvPr>
        </p:nvSpPr>
        <p:spPr>
          <a:xfrm>
            <a:off x="343145" y="4167266"/>
            <a:ext cx="10884600" cy="10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2" name="Google Shape;72;p29"/>
          <p:cNvSpPr/>
          <p:nvPr/>
        </p:nvSpPr>
        <p:spPr>
          <a:xfrm>
            <a:off x="0" y="0"/>
            <a:ext cx="12192000" cy="5921700"/>
          </a:xfrm>
          <a:prstGeom prst="rect">
            <a:avLst/>
          </a:prstGeom>
          <a:solidFill>
            <a:srgbClr val="583B0B">
              <a:alpha val="6157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1161f02742b_1_8" descr="A picture containing outdoor, building material, brick, ston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-60" t="26553" b="8650"/>
          <a:stretch/>
        </p:blipFill>
        <p:spPr>
          <a:xfrm>
            <a:off x="0" y="-1"/>
            <a:ext cx="12192003" cy="592167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1161f02742b_1_8"/>
          <p:cNvSpPr/>
          <p:nvPr/>
        </p:nvSpPr>
        <p:spPr>
          <a:xfrm>
            <a:off x="0" y="0"/>
            <a:ext cx="12192000" cy="5921700"/>
          </a:xfrm>
          <a:prstGeom prst="rect">
            <a:avLst/>
          </a:prstGeom>
          <a:solidFill>
            <a:srgbClr val="583B0B">
              <a:alpha val="6156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g1161f02742b_1_8"/>
          <p:cNvSpPr txBox="1">
            <a:spLocks noGrp="1"/>
          </p:cNvSpPr>
          <p:nvPr>
            <p:ph type="ctrTitle"/>
          </p:nvPr>
        </p:nvSpPr>
        <p:spPr>
          <a:xfrm>
            <a:off x="343145" y="419725"/>
            <a:ext cx="10884600" cy="3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1161f02742b_1_8"/>
          <p:cNvSpPr txBox="1">
            <a:spLocks noGrp="1"/>
          </p:cNvSpPr>
          <p:nvPr>
            <p:ph type="subTitle" idx="1"/>
          </p:nvPr>
        </p:nvSpPr>
        <p:spPr>
          <a:xfrm>
            <a:off x="343145" y="4167266"/>
            <a:ext cx="10884600" cy="10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78" name="Google Shape;78;g1161f02742b_1_8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1820" y="5890058"/>
            <a:ext cx="2169441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g1161f02742b_1_8"/>
          <p:cNvSpPr txBox="1">
            <a:spLocks noGrp="1"/>
          </p:cNvSpPr>
          <p:nvPr>
            <p:ph type="body" idx="2"/>
          </p:nvPr>
        </p:nvSpPr>
        <p:spPr>
          <a:xfrm>
            <a:off x="334962" y="6008136"/>
            <a:ext cx="53907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B0B"/>
              </a:buClr>
              <a:buSzPts val="1200"/>
              <a:buNone/>
              <a:defRPr sz="1200">
                <a:solidFill>
                  <a:srgbClr val="583B0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>
  <p:cSld name="1_Title Slide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g1161f02742b_1_23" descr="A picture containing outdoor, plant, tree, mea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940" t="4746" r="25918" b="17444"/>
          <a:stretch/>
        </p:blipFill>
        <p:spPr>
          <a:xfrm>
            <a:off x="1" y="0"/>
            <a:ext cx="12192000" cy="592167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g1161f02742b_1_23"/>
          <p:cNvSpPr/>
          <p:nvPr/>
        </p:nvSpPr>
        <p:spPr>
          <a:xfrm>
            <a:off x="0" y="0"/>
            <a:ext cx="12192000" cy="5921700"/>
          </a:xfrm>
          <a:prstGeom prst="rect">
            <a:avLst/>
          </a:prstGeom>
          <a:solidFill>
            <a:srgbClr val="FF8700">
              <a:alpha val="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g1161f02742b_1_23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1820" y="5890058"/>
            <a:ext cx="2169441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1161f02742b_1_23"/>
          <p:cNvSpPr/>
          <p:nvPr/>
        </p:nvSpPr>
        <p:spPr>
          <a:xfrm>
            <a:off x="0" y="0"/>
            <a:ext cx="12192000" cy="5921700"/>
          </a:xfrm>
          <a:prstGeom prst="rect">
            <a:avLst/>
          </a:prstGeom>
          <a:solidFill>
            <a:srgbClr val="583C0A">
              <a:alpha val="10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5" name="Google Shape;85;g1161f02742b_1_23"/>
          <p:cNvSpPr/>
          <p:nvPr/>
        </p:nvSpPr>
        <p:spPr>
          <a:xfrm>
            <a:off x="0" y="0"/>
            <a:ext cx="12192000" cy="5921700"/>
          </a:xfrm>
          <a:prstGeom prst="rect">
            <a:avLst/>
          </a:prstGeom>
          <a:solidFill>
            <a:srgbClr val="583C0A">
              <a:alpha val="101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g1161f02742b_1_23"/>
          <p:cNvSpPr txBox="1">
            <a:spLocks noGrp="1"/>
          </p:cNvSpPr>
          <p:nvPr>
            <p:ph type="body" idx="1"/>
          </p:nvPr>
        </p:nvSpPr>
        <p:spPr>
          <a:xfrm>
            <a:off x="334962" y="6008136"/>
            <a:ext cx="53907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B0B"/>
              </a:buClr>
              <a:buSzPts val="1200"/>
              <a:buNone/>
              <a:defRPr sz="1200">
                <a:solidFill>
                  <a:srgbClr val="583B0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g1161f02742b_1_23"/>
          <p:cNvSpPr txBox="1">
            <a:spLocks noGrp="1"/>
          </p:cNvSpPr>
          <p:nvPr>
            <p:ph type="subTitle" idx="2"/>
          </p:nvPr>
        </p:nvSpPr>
        <p:spPr>
          <a:xfrm>
            <a:off x="343145" y="4167266"/>
            <a:ext cx="10884600" cy="10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8" name="Google Shape;88;g1161f02742b_1_23"/>
          <p:cNvSpPr txBox="1">
            <a:spLocks noGrp="1"/>
          </p:cNvSpPr>
          <p:nvPr>
            <p:ph type="ctrTitle"/>
          </p:nvPr>
        </p:nvSpPr>
        <p:spPr>
          <a:xfrm>
            <a:off x="343145" y="419725"/>
            <a:ext cx="10884600" cy="36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oboto Slab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/>
          <p:nvPr/>
        </p:nvSpPr>
        <p:spPr>
          <a:xfrm>
            <a:off x="6096000" y="1139868"/>
            <a:ext cx="6096000" cy="5718132"/>
          </a:xfrm>
          <a:prstGeom prst="rect">
            <a:avLst/>
          </a:prstGeom>
          <a:solidFill>
            <a:srgbClr val="8B8C1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583B0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0"/>
          <p:cNvSpPr txBox="1">
            <a:spLocks noGrp="1"/>
          </p:cNvSpPr>
          <p:nvPr>
            <p:ph type="title"/>
          </p:nvPr>
        </p:nvSpPr>
        <p:spPr>
          <a:xfrm>
            <a:off x="334962" y="298261"/>
            <a:ext cx="11522075" cy="841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B0B"/>
              </a:buClr>
              <a:buSzPts val="3600"/>
              <a:buFont typeface="Roboto Slab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body" idx="1"/>
          </p:nvPr>
        </p:nvSpPr>
        <p:spPr>
          <a:xfrm>
            <a:off x="334962" y="1797388"/>
            <a:ext cx="5453830" cy="4048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B0B"/>
              </a:buClr>
              <a:buSzPts val="2400"/>
              <a:buChar char="•"/>
              <a:defRPr sz="2400">
                <a:solidFill>
                  <a:srgbClr val="583B0B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2400"/>
              <a:buChar char="•"/>
              <a:defRPr>
                <a:solidFill>
                  <a:srgbClr val="583B0B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2000"/>
              <a:buChar char="•"/>
              <a:defRPr>
                <a:solidFill>
                  <a:srgbClr val="583B0B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800"/>
              <a:buChar char="•"/>
              <a:defRPr>
                <a:solidFill>
                  <a:srgbClr val="583B0B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800"/>
              <a:buChar char="•"/>
              <a:defRPr>
                <a:solidFill>
                  <a:srgbClr val="583B0B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body" idx="2"/>
          </p:nvPr>
        </p:nvSpPr>
        <p:spPr>
          <a:xfrm>
            <a:off x="6420968" y="1797389"/>
            <a:ext cx="5453830" cy="483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body" idx="3"/>
          </p:nvPr>
        </p:nvSpPr>
        <p:spPr>
          <a:xfrm>
            <a:off x="334963" y="6008137"/>
            <a:ext cx="5498618" cy="624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B0B"/>
              </a:buClr>
              <a:buSzPts val="1200"/>
              <a:buNone/>
              <a:defRPr sz="1200">
                <a:solidFill>
                  <a:srgbClr val="583B0B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7efa78c9b0_0_250"/>
          <p:cNvSpPr txBox="1">
            <a:spLocks noGrp="1"/>
          </p:cNvSpPr>
          <p:nvPr>
            <p:ph type="sldNum" idx="12"/>
          </p:nvPr>
        </p:nvSpPr>
        <p:spPr>
          <a:xfrm>
            <a:off x="9113837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  <p:sp>
        <p:nvSpPr>
          <p:cNvPr id="102" name="Google Shape;102;g37efa78c9b0_0_250"/>
          <p:cNvSpPr/>
          <p:nvPr/>
        </p:nvSpPr>
        <p:spPr>
          <a:xfrm>
            <a:off x="343147" y="1524000"/>
            <a:ext cx="1237200" cy="249300"/>
          </a:xfrm>
          <a:prstGeom prst="rect">
            <a:avLst/>
          </a:prstGeom>
          <a:solidFill>
            <a:srgbClr val="8D8D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8D8D1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37efa78c9b0_0_25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D8D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g37efa78c9b0_0_250"/>
          <p:cNvSpPr txBox="1">
            <a:spLocks noGrp="1"/>
          </p:cNvSpPr>
          <p:nvPr>
            <p:ph type="body" idx="1"/>
          </p:nvPr>
        </p:nvSpPr>
        <p:spPr>
          <a:xfrm>
            <a:off x="6400799" y="521480"/>
            <a:ext cx="5426100" cy="52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g37efa78c9b0_0_250"/>
          <p:cNvSpPr txBox="1"/>
          <p:nvPr/>
        </p:nvSpPr>
        <p:spPr>
          <a:xfrm>
            <a:off x="6370635" y="4789714"/>
            <a:ext cx="4085400" cy="19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583C0A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106" name="Google Shape;106;g37efa78c9b0_0_250"/>
          <p:cNvSpPr txBox="1">
            <a:spLocks noGrp="1"/>
          </p:cNvSpPr>
          <p:nvPr>
            <p:ph type="body" idx="2"/>
          </p:nvPr>
        </p:nvSpPr>
        <p:spPr>
          <a:xfrm>
            <a:off x="6400799" y="5344659"/>
            <a:ext cx="3237000" cy="13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402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736"/>
              <a:buFont typeface="Arial"/>
              <a:buChar char="•"/>
              <a:defRPr sz="24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g37efa78c9b0_0_250"/>
          <p:cNvSpPr txBox="1">
            <a:spLocks noGrp="1"/>
          </p:cNvSpPr>
          <p:nvPr>
            <p:ph type="body" idx="3"/>
          </p:nvPr>
        </p:nvSpPr>
        <p:spPr>
          <a:xfrm>
            <a:off x="359071" y="5649687"/>
            <a:ext cx="2787600" cy="9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C0A"/>
              </a:buClr>
              <a:buSzPts val="1200"/>
              <a:buNone/>
              <a:defRPr sz="1200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37efa78c9b0_0_250"/>
          <p:cNvSpPr txBox="1">
            <a:spLocks noGrp="1"/>
          </p:cNvSpPr>
          <p:nvPr>
            <p:ph type="body" idx="4"/>
          </p:nvPr>
        </p:nvSpPr>
        <p:spPr>
          <a:xfrm>
            <a:off x="340177" y="2000931"/>
            <a:ext cx="5390700" cy="23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C0A"/>
              </a:buClr>
              <a:buSzPts val="5400"/>
              <a:buNone/>
              <a:defRPr sz="5400" b="1"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5400"/>
              <a:buNone/>
              <a:defRPr sz="5400"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5400"/>
              <a:buNone/>
              <a:defRPr sz="5400"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5400"/>
              <a:buNone/>
              <a:defRPr sz="5400"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5400"/>
              <a:buNone/>
              <a:defRPr sz="5400"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9" name="Google Shape;109;g37efa78c9b0_0_250" descr="A picture containing 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80813" y="5912531"/>
            <a:ext cx="2159000" cy="7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with Caption">
  <p:cSld name="3_Content with 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efa78c9b0_0_260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4C4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37efa78c9b0_0_260"/>
          <p:cNvSpPr txBox="1">
            <a:spLocks noGrp="1"/>
          </p:cNvSpPr>
          <p:nvPr>
            <p:ph type="body" idx="1"/>
          </p:nvPr>
        </p:nvSpPr>
        <p:spPr>
          <a:xfrm>
            <a:off x="6469333" y="521479"/>
            <a:ext cx="5426100" cy="6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C0A"/>
              </a:buClr>
              <a:buSzPts val="2400"/>
              <a:buNone/>
              <a:defRPr sz="2400">
                <a:solidFill>
                  <a:srgbClr val="583C0A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g37efa78c9b0_0_260"/>
          <p:cNvSpPr txBox="1">
            <a:spLocks noGrp="1"/>
          </p:cNvSpPr>
          <p:nvPr>
            <p:ph type="body" idx="2"/>
          </p:nvPr>
        </p:nvSpPr>
        <p:spPr>
          <a:xfrm>
            <a:off x="334963" y="4843916"/>
            <a:ext cx="5453700" cy="13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marR="0" lvl="0" indent="-40233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736"/>
              <a:buFont typeface="Arial"/>
              <a:buChar char="•"/>
              <a:defRPr sz="2400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g37efa78c9b0_0_260"/>
          <p:cNvSpPr txBox="1">
            <a:spLocks noGrp="1"/>
          </p:cNvSpPr>
          <p:nvPr>
            <p:ph type="body" idx="3"/>
          </p:nvPr>
        </p:nvSpPr>
        <p:spPr>
          <a:xfrm>
            <a:off x="359071" y="6220731"/>
            <a:ext cx="5415000" cy="3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C0A"/>
              </a:buClr>
              <a:buSzPts val="1200"/>
              <a:buNone/>
              <a:defRPr sz="1200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37efa78c9b0_0_260"/>
          <p:cNvSpPr txBox="1">
            <a:spLocks noGrp="1"/>
          </p:cNvSpPr>
          <p:nvPr>
            <p:ph type="body" idx="4"/>
          </p:nvPr>
        </p:nvSpPr>
        <p:spPr>
          <a:xfrm>
            <a:off x="339951" y="282802"/>
            <a:ext cx="5448600" cy="1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C0A"/>
              </a:buClr>
              <a:buSzPts val="3600"/>
              <a:buNone/>
              <a:defRPr sz="3600" b="1"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5400"/>
              <a:buNone/>
              <a:defRPr sz="5400"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5400"/>
              <a:buNone/>
              <a:defRPr sz="5400"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5400"/>
              <a:buNone/>
              <a:defRPr sz="5400"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C0A"/>
              </a:buClr>
              <a:buSzPts val="5400"/>
              <a:buNone/>
              <a:defRPr sz="5400"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334962" y="365125"/>
            <a:ext cx="1152207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B0B"/>
              </a:buClr>
              <a:buSzPts val="4400"/>
              <a:buFont typeface="Roboto Slab"/>
              <a:buNone/>
              <a:defRPr sz="4400" b="1" i="0" u="none" strike="noStrike" cap="none">
                <a:solidFill>
                  <a:srgbClr val="583B0B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334962" y="1825625"/>
            <a:ext cx="1152207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83B0B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83B0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83B0B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83B0B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83B0B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83B0B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83B0B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334963" y="625782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25782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9113837" y="625782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83C0A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-L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4" r:id="rId8"/>
    <p:sldLayoutId id="2147483665" r:id="rId9"/>
    <p:sldLayoutId id="2147483667" r:id="rId10"/>
    <p:sldLayoutId id="2147483668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69">
          <p15:clr>
            <a:srgbClr val="F26B43"/>
          </p15:clr>
        </p15:guide>
        <p15:guide id="3" pos="3840">
          <p15:clr>
            <a:srgbClr val="F26B43"/>
          </p15:clr>
        </p15:guide>
        <p15:guide id="4" pos="5654">
          <p15:clr>
            <a:srgbClr val="F26B43"/>
          </p15:clr>
        </p15:guide>
        <p15:guide id="5" pos="2026">
          <p15:clr>
            <a:srgbClr val="F26B43"/>
          </p15:clr>
        </p15:guide>
        <p15:guide id="6" orient="horz" pos="1117">
          <p15:clr>
            <a:srgbClr val="F26B43"/>
          </p15:clr>
        </p15:guide>
        <p15:guide id="7" orient="horz" pos="417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21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ingrida@peat.lv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37efa78c9b0_0_300" title="AdobeStock_327267372.jpeg"/>
          <p:cNvPicPr preferRelativeResize="0"/>
          <p:nvPr/>
        </p:nvPicPr>
        <p:blipFill rotWithShape="1">
          <a:blip r:embed="rId3">
            <a:alphaModFix/>
          </a:blip>
          <a:srcRect t="47911" r="28284"/>
          <a:stretch/>
        </p:blipFill>
        <p:spPr>
          <a:xfrm>
            <a:off x="0" y="-1"/>
            <a:ext cx="12192000" cy="59018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37efa78c9b0_0_300"/>
          <p:cNvSpPr txBox="1">
            <a:spLocks noGrp="1"/>
          </p:cNvSpPr>
          <p:nvPr>
            <p:ph type="body" idx="1"/>
          </p:nvPr>
        </p:nvSpPr>
        <p:spPr>
          <a:xfrm>
            <a:off x="334962" y="6008136"/>
            <a:ext cx="5390700" cy="624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83C0A"/>
                </a:solidFill>
              </a:rPr>
              <a:t>2026. gada 27. </a:t>
            </a:r>
            <a:r>
              <a:rPr lang="en-US" err="1">
                <a:solidFill>
                  <a:srgbClr val="583C0A"/>
                </a:solidFill>
              </a:rPr>
              <a:t>februārī</a:t>
            </a:r>
            <a:endParaRPr/>
          </a:p>
        </p:txBody>
      </p:sp>
      <p:sp>
        <p:nvSpPr>
          <p:cNvPr id="131" name="Google Shape;131;g37efa78c9b0_0_300"/>
          <p:cNvSpPr txBox="1">
            <a:spLocks noGrp="1"/>
          </p:cNvSpPr>
          <p:nvPr>
            <p:ph type="ctrTitle" idx="4294967295"/>
          </p:nvPr>
        </p:nvSpPr>
        <p:spPr>
          <a:xfrm>
            <a:off x="334722" y="2271623"/>
            <a:ext cx="11691938" cy="2308676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br>
              <a:rPr lang="en-US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Kūdra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dārzkopībā</a:t>
            </a:r>
            <a:r>
              <a:rPr lang="en-US">
                <a:solidFill>
                  <a:schemeClr val="bg1"/>
                </a:solidFill>
              </a:rPr>
              <a:t>  </a:t>
            </a: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ilgtspējas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err="1">
                <a:solidFill>
                  <a:schemeClr val="bg1"/>
                </a:solidFill>
              </a:rPr>
              <a:t>lietaino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sezonu</a:t>
            </a:r>
            <a:r>
              <a:rPr lang="en-US">
                <a:solidFill>
                  <a:schemeClr val="bg1"/>
                </a:solidFill>
              </a:rPr>
              <a:t> un </a:t>
            </a:r>
            <a:r>
              <a:rPr lang="en-US" err="1">
                <a:solidFill>
                  <a:schemeClr val="bg1"/>
                </a:solidFill>
              </a:rPr>
              <a:t>mainīga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regulējuma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krustpunktā</a:t>
            </a:r>
            <a:r>
              <a:rPr lang="en-US">
                <a:solidFill>
                  <a:schemeClr val="bg1"/>
                </a:solidFill>
              </a:rPr>
              <a:t>: </a:t>
            </a:r>
            <a:br>
              <a:rPr lang="en-US">
                <a:solidFill>
                  <a:schemeClr val="bg1"/>
                </a:solidFill>
              </a:rPr>
            </a:br>
            <a:r>
              <a:rPr lang="en-US" err="1">
                <a:solidFill>
                  <a:schemeClr val="bg1"/>
                </a:solidFill>
              </a:rPr>
              <a:t>pieejamība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en-US" err="1">
                <a:solidFill>
                  <a:schemeClr val="bg1"/>
                </a:solidFill>
              </a:rPr>
              <a:t>riski</a:t>
            </a:r>
            <a:r>
              <a:rPr lang="en-US">
                <a:solidFill>
                  <a:schemeClr val="bg1"/>
                </a:solidFill>
              </a:rPr>
              <a:t> un </a:t>
            </a:r>
            <a:r>
              <a:rPr lang="en-US" err="1">
                <a:solidFill>
                  <a:schemeClr val="bg1"/>
                </a:solidFill>
              </a:rPr>
              <a:t>nākotnes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en-US" err="1">
                <a:solidFill>
                  <a:schemeClr val="bg1"/>
                </a:solidFill>
              </a:rPr>
              <a:t>iespējas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32" name="Google Shape;132;g37efa78c9b0_0_300"/>
          <p:cNvSpPr txBox="1">
            <a:spLocks noGrp="1"/>
          </p:cNvSpPr>
          <p:nvPr>
            <p:ph type="subTitle" idx="4294967295"/>
          </p:nvPr>
        </p:nvSpPr>
        <p:spPr>
          <a:xfrm>
            <a:off x="283362" y="5356600"/>
            <a:ext cx="10884600" cy="109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Ingrīda </a:t>
            </a:r>
            <a:r>
              <a:rPr lang="en-GB" err="1">
                <a:solidFill>
                  <a:schemeClr val="lt1"/>
                </a:solidFill>
              </a:rPr>
              <a:t>Krīgere</a:t>
            </a:r>
            <a:r>
              <a:rPr lang="lv-LV">
                <a:solidFill>
                  <a:schemeClr val="lt1"/>
                </a:solidFill>
              </a:rPr>
              <a:t>, </a:t>
            </a:r>
            <a:r>
              <a:rPr lang="en-US" err="1">
                <a:solidFill>
                  <a:schemeClr val="lt1"/>
                </a:solidFill>
              </a:rPr>
              <a:t>Latvijas</a:t>
            </a: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err="1">
                <a:solidFill>
                  <a:schemeClr val="lt1"/>
                </a:solidFill>
              </a:rPr>
              <a:t>Kūdras</a:t>
            </a: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err="1">
                <a:solidFill>
                  <a:schemeClr val="lt1"/>
                </a:solidFill>
              </a:rPr>
              <a:t>asociācijas</a:t>
            </a: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err="1">
                <a:solidFill>
                  <a:schemeClr val="lt1"/>
                </a:solidFill>
              </a:rPr>
              <a:t>valdes</a:t>
            </a:r>
            <a:r>
              <a:rPr lang="en-US">
                <a:solidFill>
                  <a:schemeClr val="lt1"/>
                </a:solidFill>
              </a:rPr>
              <a:t> </a:t>
            </a:r>
            <a:r>
              <a:rPr lang="en-US" err="1">
                <a:solidFill>
                  <a:schemeClr val="lt1"/>
                </a:solidFill>
              </a:rPr>
              <a:t>locekle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FF53CA50-B75E-55FD-868A-EB97BD269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efa78c9b0_0_410">
            <a:extLst>
              <a:ext uri="{FF2B5EF4-FFF2-40B4-BE49-F238E27FC236}">
                <a16:creationId xmlns:a16="http://schemas.microsoft.com/office/drawing/2014/main" id="{DA70E16E-7771-0225-F3F3-847A34C3CD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962" y="298261"/>
            <a:ext cx="115221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3C0A"/>
              </a:buClr>
              <a:buSzPts val="3600"/>
              <a:buFont typeface="Roboto Slab"/>
              <a:buNone/>
            </a:pPr>
            <a:r>
              <a:rPr lang="en-US" err="1">
                <a:solidFill>
                  <a:srgbClr val="583C0A"/>
                </a:solidFill>
              </a:rPr>
              <a:t>Kūdras</a:t>
            </a:r>
            <a:r>
              <a:rPr lang="en-US">
                <a:solidFill>
                  <a:srgbClr val="583C0A"/>
                </a:solidFill>
              </a:rPr>
              <a:t> </a:t>
            </a:r>
            <a:r>
              <a:rPr lang="en-US" err="1">
                <a:solidFill>
                  <a:srgbClr val="583C0A"/>
                </a:solidFill>
              </a:rPr>
              <a:t>produktu</a:t>
            </a:r>
            <a:r>
              <a:rPr lang="en-US">
                <a:solidFill>
                  <a:srgbClr val="583C0A"/>
                </a:solidFill>
              </a:rPr>
              <a:t> </a:t>
            </a:r>
            <a:r>
              <a:rPr lang="en-US" err="1">
                <a:solidFill>
                  <a:srgbClr val="583C0A"/>
                </a:solidFill>
              </a:rPr>
              <a:t>eksports</a:t>
            </a:r>
            <a:r>
              <a:rPr lang="en-US">
                <a:solidFill>
                  <a:srgbClr val="583C0A"/>
                </a:solidFill>
              </a:rPr>
              <a:t> </a:t>
            </a:r>
            <a:r>
              <a:rPr lang="en-US" err="1">
                <a:solidFill>
                  <a:srgbClr val="583C0A"/>
                </a:solidFill>
              </a:rPr>
              <a:t>pasaulē</a:t>
            </a:r>
            <a:br>
              <a:rPr lang="en-US">
                <a:solidFill>
                  <a:srgbClr val="583C0A"/>
                </a:solidFill>
              </a:rPr>
            </a:br>
            <a:r>
              <a:rPr lang="en-US">
                <a:solidFill>
                  <a:srgbClr val="583C0A"/>
                </a:solidFill>
              </a:rPr>
              <a:t>2024, TOP 10 </a:t>
            </a:r>
            <a:r>
              <a:rPr lang="en-US" err="1">
                <a:solidFill>
                  <a:srgbClr val="583C0A"/>
                </a:solidFill>
              </a:rPr>
              <a:t>valstis</a:t>
            </a:r>
            <a:r>
              <a:rPr lang="en-US">
                <a:solidFill>
                  <a:srgbClr val="583C0A"/>
                </a:solidFill>
              </a:rPr>
              <a:t>, </a:t>
            </a:r>
            <a:r>
              <a:rPr lang="en-US" err="1">
                <a:solidFill>
                  <a:srgbClr val="583C0A"/>
                </a:solidFill>
              </a:rPr>
              <a:t>milj</a:t>
            </a:r>
            <a:r>
              <a:rPr lang="en-US">
                <a:solidFill>
                  <a:srgbClr val="583C0A"/>
                </a:solidFill>
              </a:rPr>
              <a:t>. t</a:t>
            </a:r>
            <a:endParaRPr/>
          </a:p>
        </p:txBody>
      </p:sp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69D8C1F-AAB9-AD5F-2176-951677871E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B5D4FF-6AB2-3118-4C9C-88E71BD0C9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498"/>
          <a:stretch>
            <a:fillRect/>
          </a:stretch>
        </p:blipFill>
        <p:spPr>
          <a:xfrm>
            <a:off x="1514475" y="1442719"/>
            <a:ext cx="8429626" cy="5360859"/>
          </a:xfrm>
          <a:prstGeom prst="rect">
            <a:avLst/>
          </a:prstGeom>
        </p:spPr>
      </p:pic>
      <p:sp>
        <p:nvSpPr>
          <p:cNvPr id="313" name="Google Shape;313;g37efa78c9b0_0_410">
            <a:extLst>
              <a:ext uri="{FF2B5EF4-FFF2-40B4-BE49-F238E27FC236}">
                <a16:creationId xmlns:a16="http://schemas.microsoft.com/office/drawing/2014/main" id="{A03C8424-0499-6475-4266-88DF059C538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0" y="6233700"/>
            <a:ext cx="57609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>
              <a:spcBef>
                <a:spcPts val="0"/>
              </a:spcBef>
              <a:buClr>
                <a:srgbClr val="583C0A"/>
              </a:buClr>
            </a:pPr>
            <a:r>
              <a:rPr lang="en-US" dirty="0">
                <a:solidFill>
                  <a:srgbClr val="583C0A"/>
                </a:solidFill>
              </a:rPr>
              <a:t>Avots</a:t>
            </a:r>
            <a:r>
              <a:rPr lang="lv-LV" dirty="0">
                <a:solidFill>
                  <a:srgbClr val="583C0A"/>
                </a:solidFill>
              </a:rPr>
              <a:t>: </a:t>
            </a:r>
            <a:r>
              <a:rPr lang="en-US" dirty="0" err="1"/>
              <a:t>IndexBox</a:t>
            </a:r>
            <a:r>
              <a:rPr lang="en-US" dirty="0"/>
              <a:t>, 2024 Peat Market Overview</a:t>
            </a:r>
            <a:endParaRPr dirty="0">
              <a:solidFill>
                <a:srgbClr val="583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95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4C67B846-8B0E-DE7D-97B4-29C2B8D49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efa78c9b0_0_410">
            <a:extLst>
              <a:ext uri="{FF2B5EF4-FFF2-40B4-BE49-F238E27FC236}">
                <a16:creationId xmlns:a16="http://schemas.microsoft.com/office/drawing/2014/main" id="{48CCB6C8-1B5F-569E-4D13-5B68698A17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950" y="298261"/>
            <a:ext cx="11522087" cy="986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>
              <a:buClr>
                <a:srgbClr val="583C0A"/>
              </a:buClr>
            </a:pPr>
            <a:r>
              <a:rPr lang="lv-LV"/>
              <a:t>Kūdra</a:t>
            </a:r>
            <a:r>
              <a:rPr lang="en-US"/>
              <a:t>s </a:t>
            </a:r>
            <a:r>
              <a:rPr lang="en-US" err="1"/>
              <a:t>ieguves</a:t>
            </a:r>
            <a:r>
              <a:rPr lang="en-US"/>
              <a:t> </a:t>
            </a:r>
            <a:r>
              <a:rPr lang="en-US" err="1"/>
              <a:t>valstis</a:t>
            </a:r>
            <a:r>
              <a:rPr lang="en-US"/>
              <a:t> </a:t>
            </a:r>
            <a:r>
              <a:rPr lang="en-US" err="1"/>
              <a:t>pasaulē</a:t>
            </a:r>
            <a:br>
              <a:rPr lang="en-US"/>
            </a:br>
            <a:r>
              <a:rPr lang="en-US" err="1"/>
              <a:t>resursu</a:t>
            </a:r>
            <a:r>
              <a:rPr lang="en-US"/>
              <a:t> </a:t>
            </a:r>
            <a:r>
              <a:rPr lang="en-US" err="1"/>
              <a:t>apjoms</a:t>
            </a:r>
            <a:r>
              <a:rPr lang="en-US"/>
              <a:t> %</a:t>
            </a:r>
            <a:br>
              <a:rPr lang="en-US"/>
            </a:br>
            <a:endParaRPr/>
          </a:p>
        </p:txBody>
      </p:sp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606B0E-2768-8655-3A51-A12AAED8C0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3" descr="peat-distribution-in-the-world_8660.jpg">
            <a:extLst>
              <a:ext uri="{FF2B5EF4-FFF2-40B4-BE49-F238E27FC236}">
                <a16:creationId xmlns:a16="http://schemas.microsoft.com/office/drawing/2014/main" id="{5315BDF4-375D-96C1-DC7A-22D07A01FD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r="368"/>
          <a:stretch>
            <a:fillRect/>
          </a:stretch>
        </p:blipFill>
        <p:spPr>
          <a:xfrm>
            <a:off x="952292" y="1284904"/>
            <a:ext cx="10778530" cy="5573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997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FE941CEA-B1AD-3E63-EFDA-701111ADB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efa78c9b0_0_410">
            <a:extLst>
              <a:ext uri="{FF2B5EF4-FFF2-40B4-BE49-F238E27FC236}">
                <a16:creationId xmlns:a16="http://schemas.microsoft.com/office/drawing/2014/main" id="{C85BF605-9818-9091-839E-64434CBDCD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962" y="225425"/>
            <a:ext cx="115221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00000"/>
              </a:lnSpc>
              <a:buClr>
                <a:srgbClr val="583C0A"/>
              </a:buClr>
            </a:pPr>
            <a:r>
              <a:rPr lang="en-US" dirty="0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Pasaules</a:t>
            </a:r>
            <a:r>
              <a:rPr lang="en-US" dirty="0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US" dirty="0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tirgus</a:t>
            </a:r>
            <a:r>
              <a:rPr lang="en-US" dirty="0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endParaRPr dirty="0"/>
          </a:p>
        </p:txBody>
      </p:sp>
      <p:sp>
        <p:nvSpPr>
          <p:cNvPr id="313" name="Google Shape;313;g37efa78c9b0_0_410">
            <a:extLst>
              <a:ext uri="{FF2B5EF4-FFF2-40B4-BE49-F238E27FC236}">
                <a16:creationId xmlns:a16="http://schemas.microsoft.com/office/drawing/2014/main" id="{45BC2E43-5102-2DD5-615E-6F2FB5878FE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34962" y="6008137"/>
            <a:ext cx="10498882" cy="84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en-GB" sz="5600" dirty="0">
                <a:solidFill>
                  <a:srgbClr val="583C0A"/>
                </a:solidFill>
              </a:rPr>
              <a:t>Avots</a:t>
            </a:r>
            <a:r>
              <a:rPr lang="lv-LV" sz="5600" dirty="0">
                <a:solidFill>
                  <a:srgbClr val="583C0A"/>
                </a:solidFill>
              </a:rPr>
              <a:t>:</a:t>
            </a:r>
            <a:r>
              <a:rPr lang="en-US" sz="5600" dirty="0"/>
              <a:t> </a:t>
            </a:r>
            <a:r>
              <a:rPr lang="en-US" sz="5600" b="1" dirty="0" err="1">
                <a:solidFill>
                  <a:srgbClr val="666633"/>
                </a:solidFill>
              </a:rPr>
              <a:t>Pasaules</a:t>
            </a:r>
            <a:r>
              <a:rPr lang="en-US" sz="5600" b="1" dirty="0">
                <a:solidFill>
                  <a:srgbClr val="666633"/>
                </a:solidFill>
              </a:rPr>
              <a:t> </a:t>
            </a:r>
            <a:r>
              <a:rPr lang="en-US" sz="5600" b="1" dirty="0" err="1">
                <a:solidFill>
                  <a:srgbClr val="666633"/>
                </a:solidFill>
              </a:rPr>
              <a:t>Tirdzniecības</a:t>
            </a:r>
            <a:r>
              <a:rPr lang="en-US" sz="5600" b="1" dirty="0">
                <a:solidFill>
                  <a:srgbClr val="666633"/>
                </a:solidFill>
              </a:rPr>
              <a:t> </a:t>
            </a:r>
            <a:r>
              <a:rPr lang="en-US" sz="5600" b="1" dirty="0" err="1">
                <a:solidFill>
                  <a:srgbClr val="666633"/>
                </a:solidFill>
              </a:rPr>
              <a:t>organizācija</a:t>
            </a:r>
            <a:r>
              <a:rPr lang="en-US" sz="5600" b="1" dirty="0">
                <a:solidFill>
                  <a:srgbClr val="666633"/>
                </a:solidFill>
              </a:rPr>
              <a:t> (WTO – World Trade Organization)</a:t>
            </a:r>
            <a:r>
              <a:rPr lang="en-US" sz="5600" dirty="0">
                <a:solidFill>
                  <a:srgbClr val="666633"/>
                </a:solidFill>
              </a:rPr>
              <a:t>; </a:t>
            </a:r>
            <a:r>
              <a:rPr lang="en-US" sz="5600" b="1" dirty="0" err="1">
                <a:solidFill>
                  <a:srgbClr val="666633"/>
                </a:solidFill>
              </a:rPr>
              <a:t>Pasaules</a:t>
            </a:r>
            <a:r>
              <a:rPr lang="en-US" sz="5600" b="1" dirty="0">
                <a:solidFill>
                  <a:srgbClr val="666633"/>
                </a:solidFill>
              </a:rPr>
              <a:t> Banka (World Bank); </a:t>
            </a:r>
            <a:r>
              <a:rPr lang="en-US" sz="5600" b="1" dirty="0" err="1">
                <a:solidFill>
                  <a:srgbClr val="666633"/>
                </a:solidFill>
              </a:rPr>
              <a:t>Ekonomiskās</a:t>
            </a:r>
            <a:r>
              <a:rPr lang="en-US" sz="5600" b="1" dirty="0">
                <a:solidFill>
                  <a:srgbClr val="666633"/>
                </a:solidFill>
              </a:rPr>
              <a:t> </a:t>
            </a:r>
            <a:r>
              <a:rPr lang="en-US" sz="5600" b="1" dirty="0" err="1">
                <a:solidFill>
                  <a:srgbClr val="666633"/>
                </a:solidFill>
              </a:rPr>
              <a:t>sadarbības</a:t>
            </a:r>
            <a:r>
              <a:rPr lang="en-US" sz="5600" b="1" dirty="0">
                <a:solidFill>
                  <a:srgbClr val="666633"/>
                </a:solidFill>
              </a:rPr>
              <a:t> un </a:t>
            </a:r>
            <a:r>
              <a:rPr lang="en-US" sz="5600" b="1" dirty="0" err="1">
                <a:solidFill>
                  <a:srgbClr val="666633"/>
                </a:solidFill>
              </a:rPr>
              <a:t>attīstības</a:t>
            </a:r>
            <a:r>
              <a:rPr lang="en-US" sz="5600" b="1" dirty="0">
                <a:solidFill>
                  <a:srgbClr val="666633"/>
                </a:solidFill>
              </a:rPr>
              <a:t> </a:t>
            </a:r>
            <a:r>
              <a:rPr lang="en-US" sz="5600" b="1" dirty="0" err="1">
                <a:solidFill>
                  <a:srgbClr val="666633"/>
                </a:solidFill>
              </a:rPr>
              <a:t>organizācija</a:t>
            </a:r>
            <a:r>
              <a:rPr lang="en-US" sz="5600" b="1" dirty="0">
                <a:solidFill>
                  <a:srgbClr val="666633"/>
                </a:solidFill>
              </a:rPr>
              <a:t> (OECD – </a:t>
            </a:r>
            <a:r>
              <a:rPr lang="en-US" sz="5600" b="1" dirty="0" err="1">
                <a:solidFill>
                  <a:srgbClr val="666633"/>
                </a:solidFill>
              </a:rPr>
              <a:t>Organisation</a:t>
            </a:r>
            <a:r>
              <a:rPr lang="en-US" sz="5600" b="1" dirty="0">
                <a:solidFill>
                  <a:srgbClr val="666633"/>
                </a:solidFill>
              </a:rPr>
              <a:t> for Economic Co-operation and Development);</a:t>
            </a:r>
            <a:r>
              <a:rPr lang="en-US" sz="5600" dirty="0">
                <a:solidFill>
                  <a:srgbClr val="666633"/>
                </a:solidFill>
              </a:rPr>
              <a:t> </a:t>
            </a:r>
            <a:r>
              <a:rPr lang="en-US" sz="5600" b="1" dirty="0" err="1">
                <a:solidFill>
                  <a:srgbClr val="666633"/>
                </a:solidFill>
              </a:rPr>
              <a:t>Apvienoto</a:t>
            </a:r>
            <a:r>
              <a:rPr lang="en-US" sz="5600" b="1" dirty="0">
                <a:solidFill>
                  <a:srgbClr val="666633"/>
                </a:solidFill>
              </a:rPr>
              <a:t> </a:t>
            </a:r>
            <a:r>
              <a:rPr lang="en-US" sz="5600" b="1" dirty="0" err="1">
                <a:solidFill>
                  <a:srgbClr val="666633"/>
                </a:solidFill>
              </a:rPr>
              <a:t>Nāciju</a:t>
            </a:r>
            <a:r>
              <a:rPr lang="en-US" sz="5600" b="1" dirty="0">
                <a:solidFill>
                  <a:srgbClr val="666633"/>
                </a:solidFill>
              </a:rPr>
              <a:t> </a:t>
            </a:r>
            <a:r>
              <a:rPr lang="en-US" sz="5600" b="1" dirty="0" err="1">
                <a:solidFill>
                  <a:srgbClr val="666633"/>
                </a:solidFill>
              </a:rPr>
              <a:t>Organizācijas</a:t>
            </a:r>
            <a:r>
              <a:rPr lang="en-US" sz="5600" b="1" dirty="0">
                <a:solidFill>
                  <a:srgbClr val="666633"/>
                </a:solidFill>
              </a:rPr>
              <a:t> </a:t>
            </a:r>
            <a:r>
              <a:rPr lang="en-US" sz="5600" b="1" dirty="0" err="1">
                <a:solidFill>
                  <a:srgbClr val="666633"/>
                </a:solidFill>
              </a:rPr>
              <a:t>Tirdzniecības</a:t>
            </a:r>
            <a:r>
              <a:rPr lang="en-US" sz="5600" b="1" dirty="0">
                <a:solidFill>
                  <a:srgbClr val="666633"/>
                </a:solidFill>
              </a:rPr>
              <a:t> un </a:t>
            </a:r>
            <a:r>
              <a:rPr lang="en-US" sz="5600" b="1" dirty="0" err="1">
                <a:solidFill>
                  <a:srgbClr val="666633"/>
                </a:solidFill>
              </a:rPr>
              <a:t>attīstības</a:t>
            </a:r>
            <a:r>
              <a:rPr lang="en-US" sz="5600" b="1" dirty="0">
                <a:solidFill>
                  <a:srgbClr val="666633"/>
                </a:solidFill>
              </a:rPr>
              <a:t> </a:t>
            </a:r>
            <a:r>
              <a:rPr lang="en-US" sz="5600" b="1" dirty="0" err="1">
                <a:solidFill>
                  <a:srgbClr val="666633"/>
                </a:solidFill>
              </a:rPr>
              <a:t>konference</a:t>
            </a:r>
            <a:r>
              <a:rPr lang="en-US" sz="5600" b="1" dirty="0">
                <a:solidFill>
                  <a:srgbClr val="666633"/>
                </a:solidFill>
              </a:rPr>
              <a:t> (UNCTAD – United Nations Conference on Trade and Development)</a:t>
            </a:r>
            <a:endParaRPr lang="en-US" sz="5600" dirty="0">
              <a:solidFill>
                <a:srgbClr val="6666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83C0A"/>
              </a:buClr>
              <a:buSzPts val="1200"/>
              <a:buNone/>
            </a:pPr>
            <a:r>
              <a:rPr lang="lv-LV" dirty="0">
                <a:solidFill>
                  <a:srgbClr val="583C0A"/>
                </a:solidFill>
              </a:rPr>
              <a:t> </a:t>
            </a:r>
            <a:endParaRPr dirty="0">
              <a:solidFill>
                <a:srgbClr val="583C0A"/>
              </a:solidFill>
            </a:endParaRPr>
          </a:p>
        </p:txBody>
      </p:sp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FD808D-3E22-2EE2-D03D-49A9C3DCE9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87D2C3-520A-1C99-8252-0BFA18A44DAB}"/>
              </a:ext>
            </a:extLst>
          </p:cNvPr>
          <p:cNvSpPr txBox="1"/>
          <p:nvPr/>
        </p:nvSpPr>
        <p:spPr>
          <a:xfrm>
            <a:off x="169862" y="1147652"/>
            <a:ext cx="1185227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Vairāki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komerciāli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pārskati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kuri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iezīmē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globālās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vērtību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tendences:</a:t>
            </a:r>
          </a:p>
          <a:p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MMR Statistics 2025 </a:t>
            </a:r>
            <a:r>
              <a:rPr lang="en-US" sz="1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tirgus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novērtējums</a:t>
            </a:r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lvl="0"/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Pasaules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vērtība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2025.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gadā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tiek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lēsta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aptuveni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1 296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miljoni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Tirgum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paredzēts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augt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līdz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1 716,8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miljoni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2032.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gadā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~4 % CAGR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2033.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gadu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lvl="0"/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vairāk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ietekmē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normatīvi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ražošanas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ierobežojumi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nekā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pieprasījuma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apjoma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pieaugums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en-US" sz="1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Cognitive Market Research (2025):</a:t>
            </a:r>
          </a:p>
          <a:p>
            <a:pPr lvl="0"/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apjoms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1 428,7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miljoni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eur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2025.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Gadā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~5 % CAGR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2033.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gadu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-  </a:t>
            </a:r>
            <a:r>
              <a:rPr lang="en-US" sz="1800" dirty="0"/>
              <a:t>2 100 </a:t>
            </a:r>
            <a:r>
              <a:rPr lang="en-US" sz="1800" dirty="0" err="1"/>
              <a:t>miljoni</a:t>
            </a:r>
            <a:r>
              <a:rPr lang="en-US" sz="1800" dirty="0"/>
              <a:t> </a:t>
            </a:r>
            <a:r>
              <a:rPr lang="en-US" sz="1800" dirty="0" err="1"/>
              <a:t>eur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Pieprasījuma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virzītāji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dārzkopība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lauksaimniecība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bioenerģija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Secinājums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atšķiras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pēc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metodoloģijas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segmentācijas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taču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norāda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turpmāku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pieaugumu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~2025–2030,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balstoties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pieprasījumu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dārzkopībā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lauksaimniecībā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ierobežotu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piegādi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regulatīvais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spiediens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73AF70-B23F-B4C3-93BF-E2841FA93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825" y="0"/>
            <a:ext cx="2162175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F9FA51D1-1301-CA76-298C-B5F32B700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efa78c9b0_0_410">
            <a:extLst>
              <a:ext uri="{FF2B5EF4-FFF2-40B4-BE49-F238E27FC236}">
                <a16:creationId xmlns:a16="http://schemas.microsoft.com/office/drawing/2014/main" id="{0192531E-7158-6A4F-14DC-83B4103816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962" y="225425"/>
            <a:ext cx="115221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00000"/>
              </a:lnSpc>
              <a:buClr>
                <a:srgbClr val="583C0A"/>
              </a:buClr>
            </a:pPr>
            <a:r>
              <a:rPr lang="en-US" dirty="0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</a:t>
            </a:r>
            <a:r>
              <a:rPr lang="en-US" dirty="0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pasaulē</a:t>
            </a:r>
            <a:endParaRPr dirty="0"/>
          </a:p>
        </p:txBody>
      </p:sp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FE81B66-6E89-5173-2B06-A4F49390723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14F645-6A47-69A7-E408-828DEB00863E}"/>
              </a:ext>
            </a:extLst>
          </p:cNvPr>
          <p:cNvSpPr txBox="1"/>
          <p:nvPr/>
        </p:nvSpPr>
        <p:spPr>
          <a:xfrm>
            <a:off x="471488" y="1404104"/>
            <a:ext cx="115221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Eiropas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kūdras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ieguves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(Eurostat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u.c.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):</a:t>
            </a:r>
          </a:p>
          <a:p>
            <a:pPr lvl="0"/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Aptuveni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80 % no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pasaules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kūdras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ieguves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notiek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Eiropā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lvl="0"/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Kūdras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produkti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tiek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ražoti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vismaz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11 ES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dalībvalstīs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—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starp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Vācija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Igaunija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Somija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Īrija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Latvija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u.c.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Latvija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eksportē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~20 % no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globālā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kūdras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apjoma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0"/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Galvenie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importa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Ķīna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Vācija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Itālija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norāda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augsto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pieprasījumu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ekonomiski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nozīmīgās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valstīs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īpaši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dārzkopībā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un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rūpnieciskos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substrātos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DAC7-DF44-D713-3D0F-CD6DD87EF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021" y="27509"/>
            <a:ext cx="1524711" cy="228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7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81330AA9-02C5-DF3B-B026-A93A76C29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efa78c9b0_0_410">
            <a:extLst>
              <a:ext uri="{FF2B5EF4-FFF2-40B4-BE49-F238E27FC236}">
                <a16:creationId xmlns:a16="http://schemas.microsoft.com/office/drawing/2014/main" id="{FD8DB772-17B3-D57D-1E2C-4D7D573454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962" y="225425"/>
            <a:ext cx="115221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00000"/>
              </a:lnSpc>
              <a:buClr>
                <a:srgbClr val="583C0A"/>
              </a:buClr>
            </a:pPr>
            <a:r>
              <a:rPr lang="en-US" dirty="0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Galvenās</a:t>
            </a:r>
            <a:r>
              <a:rPr lang="en-US" dirty="0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tendences </a:t>
            </a:r>
            <a:r>
              <a:rPr lang="en-US" dirty="0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tirgū</a:t>
            </a:r>
            <a:endParaRPr dirty="0"/>
          </a:p>
        </p:txBody>
      </p:sp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1F0427C-EC24-6863-F8F4-347D2323CE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E26D6-ACEB-931E-B3A4-169DF95AA31C}"/>
              </a:ext>
            </a:extLst>
          </p:cNvPr>
          <p:cNvSpPr txBox="1"/>
          <p:nvPr/>
        </p:nvSpPr>
        <p:spPr>
          <a:xfrm>
            <a:off x="334938" y="1066925"/>
            <a:ext cx="11385549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Pāreja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vērtību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nevis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apjomu</a:t>
            </a:r>
            <a:b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Globālais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pakļauts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normatīvu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spiedienam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kūdras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aizsardzība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oglekļa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emisiju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politika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tāpēc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pieaug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vērtība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vairāk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nekā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apjomi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342900" indent="-342900">
              <a:buAutoNum type="arabicPeriod"/>
            </a:pP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2.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Pieprasījuma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pieaugums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dārzkopībā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speciālajos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substrātos</a:t>
            </a:r>
            <a:b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Pat pie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likmju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ierobežojuma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pieauguma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tirgū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dārzkopība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joprojām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galvenais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pieprasījuma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virzītājs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3.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Reģionālā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diferencēšana</a:t>
            </a:r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Pieaugot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importam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Āzijā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Ķīna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Dienvidaustrumāzija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),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rietumu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saglabā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stabilu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pieprasījumu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4.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Regulējošās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vides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ietekme</a:t>
            </a:r>
            <a:b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Eiropā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citās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attīstītajās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valstīs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pieaug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noteikumi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attiecībā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purvu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aizsardzību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kas </a:t>
            </a:r>
          </a:p>
          <a:p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pārstrukturē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vietējās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ražošanas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2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modeļus</a:t>
            </a: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185F9E1B-4EA8-8A9C-1FDA-B3A3FF34C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799" y="1"/>
            <a:ext cx="2362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66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91F2F6F9-4138-4BEB-868D-89739A0B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efa78c9b0_0_410">
            <a:extLst>
              <a:ext uri="{FF2B5EF4-FFF2-40B4-BE49-F238E27FC236}">
                <a16:creationId xmlns:a16="http://schemas.microsoft.com/office/drawing/2014/main" id="{ACDB79E2-AB3C-3A4E-A12C-3521A5A9B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962" y="225425"/>
            <a:ext cx="115221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>
              <a:lnSpc>
                <a:spcPct val="100000"/>
              </a:lnSpc>
              <a:buClr>
                <a:srgbClr val="583C0A"/>
              </a:buClr>
            </a:pPr>
            <a:r>
              <a:rPr lang="en-US" dirty="0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dirty="0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Kopsavilkums</a:t>
            </a:r>
            <a:endParaRPr dirty="0"/>
          </a:p>
        </p:txBody>
      </p:sp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E8CB214-CE36-D065-3F87-E12901F9A3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0A4625-EEE4-0724-F389-85974AD6F247}"/>
              </a:ext>
            </a:extLst>
          </p:cNvPr>
          <p:cNvSpPr txBox="1"/>
          <p:nvPr/>
        </p:nvSpPr>
        <p:spPr>
          <a:xfrm>
            <a:off x="471488" y="1066925"/>
            <a:ext cx="1138554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Globālais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2025.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gadā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tiek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lēsts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intervālā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 ~ </a:t>
            </a:r>
            <a:r>
              <a:rPr lang="fi-FI" sz="2400" dirty="0"/>
              <a:t>1 272 – 4 070 miljoni eiro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atkarībā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avota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metodoloģijas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Eksports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turpinās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būt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liels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Latvija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Kanāda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ES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valstis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galvenās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eksportētājvalstis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en-US" sz="2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Imports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2024.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gadā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īpaši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pieauga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Ķīnā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Vācijā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u.c.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        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Ieguves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apjomi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koncentrēti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Eiropā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</a:t>
            </a:r>
          </a:p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       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Ziemeļamerikā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aktīvu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dārzkopībā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5FCDFF-A78E-8B04-6C5D-B5D29A7D2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60808"/>
            <a:ext cx="3596256" cy="269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41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63C3CE5E-A861-9270-65DC-766447922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efa78c9b0_0_410">
            <a:extLst>
              <a:ext uri="{FF2B5EF4-FFF2-40B4-BE49-F238E27FC236}">
                <a16:creationId xmlns:a16="http://schemas.microsoft.com/office/drawing/2014/main" id="{A850C146-C912-720D-9EAA-FAF54A7740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962" y="225425"/>
            <a:ext cx="115221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>
              <a:lnSpc>
                <a:spcPct val="100000"/>
              </a:lnSpc>
              <a:buClr>
                <a:srgbClr val="583C0A"/>
              </a:buClr>
            </a:pPr>
            <a:r>
              <a:rPr lang="en-US" dirty="0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altLang="en-US" dirty="0" err="1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Kūdras</a:t>
            </a:r>
            <a:r>
              <a:rPr lang="en-US" altLang="en-US" dirty="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tirgus</a:t>
            </a:r>
            <a:r>
              <a:rPr lang="en-US" altLang="en-US" dirty="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riska</a:t>
            </a:r>
            <a:r>
              <a:rPr lang="en-US" altLang="en-US" dirty="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analīze</a:t>
            </a:r>
            <a:r>
              <a:rPr lang="en-US" altLang="en-US" dirty="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(2025)</a:t>
            </a:r>
            <a:br>
              <a:rPr lang="en-US" altLang="en-US" dirty="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dirty="0">
              <a:solidFill>
                <a:srgbClr val="6633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7487E5-AFB0-CBC0-B834-9255B56F60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28B58-5561-E22C-A8B0-2BD7057A2B8B}"/>
              </a:ext>
            </a:extLst>
          </p:cNvPr>
          <p:cNvSpPr txBox="1"/>
          <p:nvPr/>
        </p:nvSpPr>
        <p:spPr>
          <a:xfrm>
            <a:off x="471488" y="1288705"/>
            <a:ext cx="113855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817B60-189C-3B86-16DE-1FEB8FA6D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575926"/>
              </p:ext>
            </p:extLst>
          </p:nvPr>
        </p:nvGraphicFramePr>
        <p:xfrm>
          <a:off x="471487" y="1066926"/>
          <a:ext cx="9780095" cy="43882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6019">
                  <a:extLst>
                    <a:ext uri="{9D8B030D-6E8A-4147-A177-3AD203B41FA5}">
                      <a16:colId xmlns:a16="http://schemas.microsoft.com/office/drawing/2014/main" val="3584582875"/>
                    </a:ext>
                  </a:extLst>
                </a:gridCol>
                <a:gridCol w="1956019">
                  <a:extLst>
                    <a:ext uri="{9D8B030D-6E8A-4147-A177-3AD203B41FA5}">
                      <a16:colId xmlns:a16="http://schemas.microsoft.com/office/drawing/2014/main" val="2898460976"/>
                    </a:ext>
                  </a:extLst>
                </a:gridCol>
                <a:gridCol w="1956019">
                  <a:extLst>
                    <a:ext uri="{9D8B030D-6E8A-4147-A177-3AD203B41FA5}">
                      <a16:colId xmlns:a16="http://schemas.microsoft.com/office/drawing/2014/main" val="999405315"/>
                    </a:ext>
                  </a:extLst>
                </a:gridCol>
                <a:gridCol w="1956019">
                  <a:extLst>
                    <a:ext uri="{9D8B030D-6E8A-4147-A177-3AD203B41FA5}">
                      <a16:colId xmlns:a16="http://schemas.microsoft.com/office/drawing/2014/main" val="590764382"/>
                    </a:ext>
                  </a:extLst>
                </a:gridCol>
                <a:gridCol w="1956019">
                  <a:extLst>
                    <a:ext uri="{9D8B030D-6E8A-4147-A177-3AD203B41FA5}">
                      <a16:colId xmlns:a16="http://schemas.microsoft.com/office/drawing/2014/main" val="2317548335"/>
                    </a:ext>
                  </a:extLst>
                </a:gridCol>
              </a:tblGrid>
              <a:tr h="14298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Reģions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8D8D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Stingri</a:t>
                      </a:r>
                      <a:r>
                        <a:rPr lang="en-US" sz="2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vides </a:t>
                      </a: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regulējumi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8D8D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Oglekļa</a:t>
                      </a:r>
                      <a:r>
                        <a:rPr lang="en-US" sz="2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emisiju</a:t>
                      </a:r>
                      <a:r>
                        <a:rPr lang="en-US" sz="2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jautājumi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8D8D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Piegādes</a:t>
                      </a:r>
                      <a:r>
                        <a:rPr lang="en-US" sz="2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ķēdes</a:t>
                      </a:r>
                      <a:r>
                        <a:rPr lang="en-US" sz="2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traucējumi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8D8D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Ieguves</a:t>
                      </a:r>
                      <a:r>
                        <a:rPr lang="en-US" sz="2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un </a:t>
                      </a: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rekultivācijas</a:t>
                      </a:r>
                      <a:r>
                        <a:rPr lang="en-US" sz="2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izmaksu</a:t>
                      </a:r>
                      <a:r>
                        <a:rPr lang="en-US" sz="20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pieaugums</a:t>
                      </a:r>
                      <a:endParaRPr lang="en-US" sz="20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8D8D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402269"/>
                  </a:ext>
                </a:extLst>
              </a:tr>
              <a:tr h="4967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Ziemeļamerika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8D8D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512398"/>
                  </a:ext>
                </a:extLst>
              </a:tr>
              <a:tr h="237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Eiropa</a:t>
                      </a:r>
                    </a:p>
                  </a:txBody>
                  <a:tcPr marL="68580" marR="68580" marT="0" marB="0">
                    <a:solidFill>
                      <a:srgbClr val="8D8D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Augsts</a:t>
                      </a:r>
                    </a:p>
                  </a:txBody>
                  <a:tcPr marL="68580" marR="68580" marT="0" marB="0">
                    <a:solidFill>
                      <a:srgbClr val="E6E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Augsts</a:t>
                      </a:r>
                    </a:p>
                  </a:txBody>
                  <a:tcPr marL="68580" marR="68580" marT="0" marB="0">
                    <a:solidFill>
                      <a:srgbClr val="E6E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E6E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Augsts</a:t>
                      </a:r>
                    </a:p>
                  </a:txBody>
                  <a:tcPr marL="68580" marR="68580" marT="0" marB="0">
                    <a:solidFill>
                      <a:srgbClr val="E6E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9102893"/>
                  </a:ext>
                </a:extLst>
              </a:tr>
              <a:tr h="756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Āzijas</a:t>
                      </a:r>
                      <a:r>
                        <a:rPr lang="en-US" sz="18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–</a:t>
                      </a: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Klusā</a:t>
                      </a:r>
                      <a:r>
                        <a:rPr lang="en-US" sz="18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okeāna</a:t>
                      </a:r>
                      <a:r>
                        <a:rPr lang="en-US" sz="18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reģions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8D8D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Zems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Zems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251277"/>
                  </a:ext>
                </a:extLst>
              </a:tr>
              <a:tr h="914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Tuvie</a:t>
                      </a:r>
                      <a:r>
                        <a:rPr lang="en-US" sz="18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Austrumi</a:t>
                      </a:r>
                      <a:r>
                        <a:rPr lang="en-US" sz="18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 un </a:t>
                      </a: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Āfrika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8D8D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Zems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E6E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Zems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E6E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</a:p>
                  </a:txBody>
                  <a:tcPr marL="68580" marR="68580" marT="0" marB="0">
                    <a:solidFill>
                      <a:srgbClr val="E6EBC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Zems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E6E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129204"/>
                  </a:ext>
                </a:extLst>
              </a:tr>
              <a:tr h="4967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Dienvidamerika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8D8D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Vidējs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18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Zems</a:t>
                      </a:r>
                      <a:endParaRPr lang="en-US" sz="1800" dirty="0"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68580" marR="68580" marT="0" marB="0">
                    <a:solidFill>
                      <a:srgbClr val="C3CE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78198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D73DC5A3-995B-D65D-F002-DC28699CA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658" y="5052418"/>
            <a:ext cx="10033924" cy="180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2696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4F81BD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rgbClr val="6633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Kopsavilkums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663300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Eiropā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raksturīgs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augsts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regulējuma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oglekļa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emisiju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risks.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Piegādes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ķēžu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traucējumi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vidēja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līmeņa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risks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visos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reģionos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Āzijas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Klusā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okeāna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reģionā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Dienvidamerikā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regulējuma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risks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pašlaik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zemāks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Ziemeļamerika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uzrāda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līdzsvarotu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vidēju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riska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profilu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5420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9E23857E-EFE5-18D1-312E-A4803F3AF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7efa78c9b0_0_410">
            <a:extLst>
              <a:ext uri="{FF2B5EF4-FFF2-40B4-BE49-F238E27FC236}">
                <a16:creationId xmlns:a16="http://schemas.microsoft.com/office/drawing/2014/main" id="{26625DBD-A8E1-D48B-901C-156733F792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962" y="298261"/>
            <a:ext cx="115221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lvl="0">
              <a:lnSpc>
                <a:spcPct val="100000"/>
              </a:lnSpc>
              <a:buClr>
                <a:srgbClr val="583C0A"/>
              </a:buClr>
            </a:pPr>
            <a:r>
              <a:rPr lang="en-US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Latvijas</a:t>
            </a:r>
            <a:r>
              <a:rPr lang="en-US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US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produktu</a:t>
            </a:r>
            <a:r>
              <a:rPr lang="en-US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eksports</a:t>
            </a:r>
            <a:r>
              <a:rPr lang="en-US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br>
              <a:rPr lang="en-US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</a:br>
            <a:r>
              <a:rPr lang="lv-LV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20</a:t>
            </a:r>
            <a:r>
              <a:rPr lang="en-US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25,</a:t>
            </a:r>
            <a:r>
              <a:rPr lang="lv-LV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TOP</a:t>
            </a:r>
            <a:r>
              <a:rPr lang="en-US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lv-LV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10</a:t>
            </a:r>
            <a:r>
              <a:rPr lang="en-GB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valstis</a:t>
            </a:r>
            <a:r>
              <a:rPr lang="en-GB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, </a:t>
            </a:r>
            <a:r>
              <a:rPr lang="lv-LV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</a:t>
            </a:r>
            <a:r>
              <a:rPr lang="en-US" err="1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ūkst</a:t>
            </a:r>
            <a:r>
              <a:rPr lang="lv-LV">
                <a:solidFill>
                  <a:srgbClr val="663300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.t</a:t>
            </a:r>
            <a:endParaRPr/>
          </a:p>
        </p:txBody>
      </p:sp>
      <p:sp>
        <p:nvSpPr>
          <p:cNvPr id="313" name="Google Shape;313;g37efa78c9b0_0_410">
            <a:extLst>
              <a:ext uri="{FF2B5EF4-FFF2-40B4-BE49-F238E27FC236}">
                <a16:creationId xmlns:a16="http://schemas.microsoft.com/office/drawing/2014/main" id="{969F1091-0CB1-F148-119A-8D6D5CEEA4E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34962" y="6008137"/>
            <a:ext cx="57609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83C0A"/>
              </a:buClr>
              <a:buSzPts val="1200"/>
              <a:buNone/>
            </a:pPr>
            <a:r>
              <a:rPr lang="en-GB">
                <a:solidFill>
                  <a:srgbClr val="583C0A"/>
                </a:solidFill>
              </a:rPr>
              <a:t>Avots</a:t>
            </a:r>
            <a:r>
              <a:rPr lang="lv-LV">
                <a:solidFill>
                  <a:srgbClr val="583C0A"/>
                </a:solidFill>
              </a:rPr>
              <a:t>:</a:t>
            </a:r>
            <a:r>
              <a:rPr lang="en-US">
                <a:solidFill>
                  <a:srgbClr val="583C0A"/>
                </a:solidFill>
              </a:rPr>
              <a:t>CSP</a:t>
            </a:r>
            <a:r>
              <a:rPr lang="lv-LV">
                <a:solidFill>
                  <a:srgbClr val="583C0A"/>
                </a:solidFill>
              </a:rPr>
              <a:t> </a:t>
            </a:r>
            <a:endParaRPr>
              <a:solidFill>
                <a:srgbClr val="583C0A"/>
              </a:solidFill>
            </a:endParaRPr>
          </a:p>
        </p:txBody>
      </p:sp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67ED652-5921-3298-5DDE-C5F65DF7BB4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2AE9DBC-7460-4375-04DC-5C0BD00823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249924"/>
              </p:ext>
            </p:extLst>
          </p:nvPr>
        </p:nvGraphicFramePr>
        <p:xfrm>
          <a:off x="960582" y="1462881"/>
          <a:ext cx="10067636" cy="4233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00812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A4C170E1-BFDE-EBAF-E77F-F1A402962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7efa78c9b0_0_410">
            <a:extLst>
              <a:ext uri="{FF2B5EF4-FFF2-40B4-BE49-F238E27FC236}">
                <a16:creationId xmlns:a16="http://schemas.microsoft.com/office/drawing/2014/main" id="{65BD9B8A-786A-0454-63C1-2F32184A7DB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35100" y="6188663"/>
            <a:ext cx="57609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83C0A"/>
              </a:buClr>
              <a:buSzPts val="1200"/>
              <a:buNone/>
            </a:pPr>
            <a:r>
              <a:rPr lang="en-GB">
                <a:solidFill>
                  <a:srgbClr val="583C0A"/>
                </a:solidFill>
              </a:rPr>
              <a:t>Avots</a:t>
            </a:r>
            <a:r>
              <a:rPr lang="lv-LV">
                <a:solidFill>
                  <a:srgbClr val="583C0A"/>
                </a:solidFill>
              </a:rPr>
              <a:t>: </a:t>
            </a:r>
            <a:r>
              <a:rPr lang="en-US">
                <a:solidFill>
                  <a:srgbClr val="583C0A"/>
                </a:solidFill>
              </a:rPr>
              <a:t>CSP</a:t>
            </a:r>
            <a:endParaRPr>
              <a:solidFill>
                <a:srgbClr val="583C0A"/>
              </a:solidFill>
            </a:endParaRPr>
          </a:p>
        </p:txBody>
      </p:sp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0BCB740-ABBD-BA5C-7E02-2E529AE024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12;g37efa78c9b0_0_410">
            <a:extLst>
              <a:ext uri="{FF2B5EF4-FFF2-40B4-BE49-F238E27FC236}">
                <a16:creationId xmlns:a16="http://schemas.microsoft.com/office/drawing/2014/main" id="{6D39227C-BD5F-E2B6-433E-C04199575F92}"/>
              </a:ext>
            </a:extLst>
          </p:cNvPr>
          <p:cNvSpPr txBox="1">
            <a:spLocks/>
          </p:cNvSpPr>
          <p:nvPr/>
        </p:nvSpPr>
        <p:spPr>
          <a:xfrm>
            <a:off x="335100" y="145873"/>
            <a:ext cx="115221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B0B"/>
              </a:buClr>
              <a:buSzPts val="3600"/>
              <a:buFont typeface="Roboto Slab"/>
              <a:buNone/>
              <a:defRPr sz="3600" b="1" i="0" u="none" strike="noStrike" cap="none">
                <a:solidFill>
                  <a:srgbClr val="583B0B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Clr>
                <a:srgbClr val="583C0A"/>
              </a:buClr>
            </a:pPr>
            <a:r>
              <a:rPr lang="en-US" sz="3200" err="1">
                <a:solidFill>
                  <a:srgbClr val="583C0A"/>
                </a:solidFill>
              </a:rPr>
              <a:t>Latvijas</a:t>
            </a:r>
            <a:r>
              <a:rPr lang="en-US" sz="3200">
                <a:solidFill>
                  <a:srgbClr val="583C0A"/>
                </a:solidFill>
              </a:rPr>
              <a:t> </a:t>
            </a:r>
            <a:r>
              <a:rPr lang="en-US" sz="3200" err="1">
                <a:solidFill>
                  <a:srgbClr val="583C0A"/>
                </a:solidFill>
              </a:rPr>
              <a:t>kūdras</a:t>
            </a:r>
            <a:r>
              <a:rPr lang="en-US" sz="3200">
                <a:solidFill>
                  <a:srgbClr val="583C0A"/>
                </a:solidFill>
              </a:rPr>
              <a:t> </a:t>
            </a:r>
            <a:r>
              <a:rPr lang="en-US" sz="3200" err="1">
                <a:solidFill>
                  <a:srgbClr val="583C0A"/>
                </a:solidFill>
              </a:rPr>
              <a:t>produktu</a:t>
            </a:r>
            <a:r>
              <a:rPr lang="en-US" sz="3200">
                <a:solidFill>
                  <a:srgbClr val="583C0A"/>
                </a:solidFill>
              </a:rPr>
              <a:t> </a:t>
            </a:r>
            <a:r>
              <a:rPr lang="en-US" sz="3200" err="1">
                <a:solidFill>
                  <a:srgbClr val="583C0A"/>
                </a:solidFill>
              </a:rPr>
              <a:t>eksports</a:t>
            </a:r>
            <a:r>
              <a:rPr lang="en-US" sz="3200">
                <a:solidFill>
                  <a:srgbClr val="583C0A"/>
                </a:solidFill>
              </a:rPr>
              <a:t> </a:t>
            </a:r>
          </a:p>
          <a:p>
            <a:pPr>
              <a:lnSpc>
                <a:spcPct val="120000"/>
              </a:lnSpc>
              <a:buClr>
                <a:srgbClr val="583C0A"/>
              </a:buClr>
            </a:pPr>
            <a:r>
              <a:rPr lang="en-US" sz="3200">
                <a:solidFill>
                  <a:srgbClr val="583C0A"/>
                </a:solidFill>
              </a:rPr>
              <a:t>2016-2025 tūkst.t, EUR, </a:t>
            </a:r>
            <a:r>
              <a:rPr lang="en-US" sz="3200" err="1">
                <a:solidFill>
                  <a:srgbClr val="583C0A"/>
                </a:solidFill>
              </a:rPr>
              <a:t>valstu</a:t>
            </a:r>
            <a:r>
              <a:rPr lang="en-US" sz="3200">
                <a:solidFill>
                  <a:srgbClr val="583C0A"/>
                </a:solidFill>
              </a:rPr>
              <a:t> </a:t>
            </a:r>
            <a:r>
              <a:rPr lang="en-US" sz="3200" err="1">
                <a:solidFill>
                  <a:srgbClr val="583C0A"/>
                </a:solidFill>
              </a:rPr>
              <a:t>skaits</a:t>
            </a:r>
            <a:endParaRPr lang="lv-LV" sz="320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0BA3B6C-42F5-20AF-7834-F440DD17B4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251656"/>
              </p:ext>
            </p:extLst>
          </p:nvPr>
        </p:nvGraphicFramePr>
        <p:xfrm>
          <a:off x="618836" y="1523612"/>
          <a:ext cx="10649527" cy="4939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5752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ACE4E149-1679-9CB4-ABEA-74EB1A5BA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7efa78c9b0_0_410">
            <a:extLst>
              <a:ext uri="{FF2B5EF4-FFF2-40B4-BE49-F238E27FC236}">
                <a16:creationId xmlns:a16="http://schemas.microsoft.com/office/drawing/2014/main" id="{D74660ED-96B8-CB75-9DE0-138C69FF11A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34962" y="6008137"/>
            <a:ext cx="5760900" cy="6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83C0A"/>
              </a:buClr>
              <a:buSzPts val="1200"/>
              <a:buNone/>
            </a:pPr>
            <a:r>
              <a:rPr lang="en-US">
                <a:solidFill>
                  <a:srgbClr val="583C0A"/>
                </a:solidFill>
              </a:rPr>
              <a:t>Avots: CSP un LKA </a:t>
            </a:r>
            <a:r>
              <a:rPr lang="en-US" err="1">
                <a:solidFill>
                  <a:srgbClr val="583C0A"/>
                </a:solidFill>
              </a:rPr>
              <a:t>aplēse</a:t>
            </a:r>
            <a:r>
              <a:rPr lang="en-US">
                <a:solidFill>
                  <a:srgbClr val="583C0A"/>
                </a:solidFill>
              </a:rPr>
              <a:t> par 2025. </a:t>
            </a:r>
            <a:r>
              <a:rPr lang="en-US" err="1">
                <a:solidFill>
                  <a:srgbClr val="583C0A"/>
                </a:solidFill>
              </a:rPr>
              <a:t>gadu</a:t>
            </a:r>
            <a:endParaRPr>
              <a:solidFill>
                <a:srgbClr val="583C0A"/>
              </a:solidFill>
            </a:endParaRPr>
          </a:p>
        </p:txBody>
      </p:sp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9286CD-95A9-6DC8-4E64-670C10A112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12;g37efa78c9b0_0_410">
            <a:extLst>
              <a:ext uri="{FF2B5EF4-FFF2-40B4-BE49-F238E27FC236}">
                <a16:creationId xmlns:a16="http://schemas.microsoft.com/office/drawing/2014/main" id="{6AB56D2D-FE5C-A3C1-B12F-6379B68E7F94}"/>
              </a:ext>
            </a:extLst>
          </p:cNvPr>
          <p:cNvSpPr txBox="1">
            <a:spLocks/>
          </p:cNvSpPr>
          <p:nvPr/>
        </p:nvSpPr>
        <p:spPr>
          <a:xfrm>
            <a:off x="334962" y="262265"/>
            <a:ext cx="11522100" cy="8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B0B"/>
              </a:buClr>
              <a:buSzPts val="3600"/>
              <a:buFont typeface="Roboto Slab"/>
              <a:buNone/>
              <a:defRPr sz="3600" b="1" i="0" u="none" strike="noStrike" cap="none">
                <a:solidFill>
                  <a:srgbClr val="583B0B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Clr>
                <a:srgbClr val="583C0A"/>
              </a:buClr>
            </a:pPr>
            <a:r>
              <a:rPr lang="en-US" sz="3200" err="1">
                <a:solidFill>
                  <a:srgbClr val="583C0A"/>
                </a:solidFill>
              </a:rPr>
              <a:t>Kūdras</a:t>
            </a:r>
            <a:r>
              <a:rPr lang="en-US" sz="3200">
                <a:solidFill>
                  <a:srgbClr val="583C0A"/>
                </a:solidFill>
              </a:rPr>
              <a:t> </a:t>
            </a:r>
            <a:r>
              <a:rPr lang="en-US" sz="3200" err="1">
                <a:solidFill>
                  <a:srgbClr val="583C0A"/>
                </a:solidFill>
              </a:rPr>
              <a:t>ieguve</a:t>
            </a:r>
            <a:endParaRPr lang="en-US" sz="3200">
              <a:solidFill>
                <a:srgbClr val="583C0A"/>
              </a:solidFill>
            </a:endParaRPr>
          </a:p>
          <a:p>
            <a:pPr>
              <a:lnSpc>
                <a:spcPct val="120000"/>
              </a:lnSpc>
              <a:buClr>
                <a:srgbClr val="583C0A"/>
              </a:buClr>
            </a:pPr>
            <a:r>
              <a:rPr lang="en-US" sz="3200">
                <a:solidFill>
                  <a:srgbClr val="583C0A"/>
                </a:solidFill>
              </a:rPr>
              <a:t>1992-2025, </a:t>
            </a:r>
            <a:r>
              <a:rPr lang="en-US" sz="3200" err="1">
                <a:solidFill>
                  <a:srgbClr val="583C0A"/>
                </a:solidFill>
              </a:rPr>
              <a:t>tūkst</a:t>
            </a:r>
            <a:r>
              <a:rPr lang="en-US" sz="3200">
                <a:solidFill>
                  <a:srgbClr val="583C0A"/>
                </a:solidFill>
              </a:rPr>
              <a:t>. t pie </a:t>
            </a:r>
            <a:r>
              <a:rPr lang="en-US" sz="3200" err="1">
                <a:solidFill>
                  <a:srgbClr val="583C0A"/>
                </a:solidFill>
              </a:rPr>
              <a:t>mitruma</a:t>
            </a:r>
            <a:r>
              <a:rPr lang="en-US" sz="3200">
                <a:solidFill>
                  <a:srgbClr val="583C0A"/>
                </a:solidFill>
              </a:rPr>
              <a:t> 40 %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7D7F0FA-AE6A-45E9-8FEB-9B37EAFF09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93689"/>
              </p:ext>
            </p:extLst>
          </p:nvPr>
        </p:nvGraphicFramePr>
        <p:xfrm>
          <a:off x="216022" y="1534160"/>
          <a:ext cx="10630644" cy="4866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0391F42-F160-2021-07EE-56BCAD061B99}"/>
              </a:ext>
            </a:extLst>
          </p:cNvPr>
          <p:cNvSpPr txBox="1"/>
          <p:nvPr/>
        </p:nvSpPr>
        <p:spPr>
          <a:xfrm>
            <a:off x="10846666" y="4526695"/>
            <a:ext cx="1142134" cy="1169551"/>
          </a:xfrm>
          <a:prstGeom prst="rect">
            <a:avLst/>
          </a:prstGeom>
          <a:solidFill>
            <a:srgbClr val="C3CE84"/>
          </a:solidFill>
        </p:spPr>
        <p:txBody>
          <a:bodyPr wrap="square" rtlCol="0">
            <a:spAutoFit/>
          </a:bodyPr>
          <a:lstStyle/>
          <a:p>
            <a:r>
              <a:rPr lang="en-US"/>
              <a:t>LKA </a:t>
            </a:r>
            <a:r>
              <a:rPr lang="en-US" err="1"/>
              <a:t>aplēse</a:t>
            </a:r>
            <a:r>
              <a:rPr lang="en-US"/>
              <a:t>, </a:t>
            </a:r>
            <a:r>
              <a:rPr lang="en-US" err="1"/>
              <a:t>ņemot</a:t>
            </a:r>
            <a:r>
              <a:rPr lang="en-US"/>
              <a:t> </a:t>
            </a:r>
            <a:r>
              <a:rPr lang="en-US" err="1"/>
              <a:t>vērā</a:t>
            </a:r>
            <a:r>
              <a:rPr lang="en-US"/>
              <a:t> </a:t>
            </a:r>
            <a:r>
              <a:rPr lang="en-US" err="1"/>
              <a:t>uzņēmēju</a:t>
            </a:r>
            <a:r>
              <a:rPr lang="en-US"/>
              <a:t> </a:t>
            </a:r>
            <a:r>
              <a:rPr lang="en-US" err="1"/>
              <a:t>sniegto</a:t>
            </a:r>
            <a:r>
              <a:rPr lang="en-US"/>
              <a:t> </a:t>
            </a:r>
            <a:r>
              <a:rPr lang="en-US" err="1"/>
              <a:t>informāciju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58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"/>
          <p:cNvSpPr txBox="1">
            <a:spLocks noGrp="1"/>
          </p:cNvSpPr>
          <p:nvPr>
            <p:ph sz="quarter" idx="14"/>
          </p:nvPr>
        </p:nvSpPr>
        <p:spPr>
          <a:xfrm>
            <a:off x="1" y="4983989"/>
            <a:ext cx="3174183" cy="11024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de-DE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Ingrīda Krīgere </a:t>
            </a:r>
          </a:p>
          <a:p>
            <a:pPr algn="ctr">
              <a:spcBef>
                <a:spcPts val="0"/>
              </a:spcBef>
            </a:pPr>
            <a:r>
              <a:rPr lang="de-DE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Member of the Board</a:t>
            </a:r>
          </a:p>
          <a:p>
            <a:pPr algn="ctr">
              <a:spcBef>
                <a:spcPts val="0"/>
              </a:spcBef>
              <a:buClr>
                <a:schemeClr val="lt1"/>
              </a:buClr>
              <a:buSzPts val="2400"/>
            </a:pPr>
            <a:r>
              <a:rPr lang="de-DE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Latvian Peat Association </a:t>
            </a:r>
          </a:p>
          <a:p>
            <a:pPr>
              <a:buClr>
                <a:schemeClr val="lt1"/>
              </a:buClr>
              <a:buSzPts val="2400"/>
            </a:pPr>
            <a:endParaRPr dirty="0"/>
          </a:p>
        </p:txBody>
      </p:sp>
      <p:sp>
        <p:nvSpPr>
          <p:cNvPr id="153" name="Google Shape;153;p1"/>
          <p:cNvSpPr txBox="1">
            <a:spLocks noGrp="1"/>
          </p:cNvSpPr>
          <p:nvPr>
            <p:ph type="body" sz="quarter" idx="10"/>
          </p:nvPr>
        </p:nvSpPr>
        <p:spPr>
          <a:xfrm>
            <a:off x="574218" y="6086400"/>
            <a:ext cx="2025748" cy="51791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ts val="1200"/>
            </a:pPr>
            <a:r>
              <a:rPr lang="de-DE" dirty="0">
                <a:solidFill>
                  <a:schemeClr val="bg1"/>
                </a:solidFill>
              </a:rPr>
              <a:t>19,09.2024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36C21-F348-EC97-FF94-F54F83626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492176" cy="709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2AABD-1592-478A-AD8B-5C2CD7BC7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671" y="0"/>
            <a:ext cx="9096516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167FE15-9C31-E7BE-8F37-E014E375D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		</a:t>
            </a:r>
            <a:r>
              <a:rPr lang="en-US" dirty="0" err="1"/>
              <a:t>Latvijas</a:t>
            </a:r>
            <a:r>
              <a:rPr lang="en-US" dirty="0"/>
              <a:t> </a:t>
            </a:r>
            <a:r>
              <a:rPr lang="en-US" dirty="0" err="1"/>
              <a:t>kūdra</a:t>
            </a:r>
            <a:endParaRPr lang="en-US" dirty="0"/>
          </a:p>
        </p:txBody>
      </p:sp>
      <p:pic>
        <p:nvPicPr>
          <p:cNvPr id="6" name="Picture 5" descr="A picture containing outdoor, building material, brick, stone&#10;&#10;Description automatically generated">
            <a:extLst>
              <a:ext uri="{FF2B5EF4-FFF2-40B4-BE49-F238E27FC236}">
                <a16:creationId xmlns:a16="http://schemas.microsoft.com/office/drawing/2014/main" id="{8E000324-5089-192C-832F-36E40CAC69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186"/>
          <a:stretch/>
        </p:blipFill>
        <p:spPr>
          <a:xfrm>
            <a:off x="-18180" y="1007556"/>
            <a:ext cx="5236291" cy="5877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2D3FC-EEF8-BC66-5A82-83CB6ED89344}"/>
              </a:ext>
            </a:extLst>
          </p:cNvPr>
          <p:cNvSpPr txBox="1"/>
          <p:nvPr/>
        </p:nvSpPr>
        <p:spPr>
          <a:xfrm>
            <a:off x="5700713" y="1257300"/>
            <a:ext cx="4216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Kas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notiks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nākotnē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A87FAB-5FED-5FF1-DA31-5E7D9B8D2357}"/>
              </a:ext>
            </a:extLst>
          </p:cNvPr>
          <p:cNvSpPr txBox="1"/>
          <p:nvPr/>
        </p:nvSpPr>
        <p:spPr>
          <a:xfrm>
            <a:off x="5713628" y="1884004"/>
            <a:ext cx="3122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Vai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varēsim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iegūt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FA4A6-1582-C120-2B72-3FED92CF2FC0}"/>
              </a:ext>
            </a:extLst>
          </p:cNvPr>
          <p:cNvSpPr txBox="1"/>
          <p:nvPr/>
        </p:nvSpPr>
        <p:spPr>
          <a:xfrm>
            <a:off x="5700713" y="2551848"/>
            <a:ext cx="35413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Vai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varēsim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atļauties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FA73D3-7871-50B7-76A7-1585AABF1D5B}"/>
              </a:ext>
            </a:extLst>
          </p:cNvPr>
          <p:cNvSpPr txBox="1"/>
          <p:nvPr/>
        </p:nvSpPr>
        <p:spPr>
          <a:xfrm>
            <a:off x="5758109" y="3265960"/>
            <a:ext cx="5785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Normatīvais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regulējums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Eiropā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Latvijā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C69309-64E6-1431-1180-DA312D2480BA}"/>
              </a:ext>
            </a:extLst>
          </p:cNvPr>
          <p:cNvSpPr txBox="1"/>
          <p:nvPr/>
        </p:nvSpPr>
        <p:spPr>
          <a:xfrm>
            <a:off x="5731964" y="4008927"/>
            <a:ext cx="5946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Laika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apstākļi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ieguves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iespējas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7A7F26-B7E2-53B5-7387-7EAFDADA0675}"/>
              </a:ext>
            </a:extLst>
          </p:cNvPr>
          <p:cNvSpPr txBox="1"/>
          <p:nvPr/>
        </p:nvSpPr>
        <p:spPr>
          <a:xfrm>
            <a:off x="5758109" y="4839924"/>
            <a:ext cx="5946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Ilgtspēja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un 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mūsu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attieksme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92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>
          <a:extLst>
            <a:ext uri="{FF2B5EF4-FFF2-40B4-BE49-F238E27FC236}">
              <a16:creationId xmlns:a16="http://schemas.microsoft.com/office/drawing/2014/main" id="{80125C4A-161C-A609-BFBB-F4CCE1798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21BD2C-AFBE-DC51-840B-063B799982C5}"/>
              </a:ext>
            </a:extLst>
          </p:cNvPr>
          <p:cNvSpPr/>
          <p:nvPr/>
        </p:nvSpPr>
        <p:spPr>
          <a:xfrm>
            <a:off x="1" y="2090419"/>
            <a:ext cx="6096000" cy="2141221"/>
          </a:xfrm>
          <a:prstGeom prst="rect">
            <a:avLst/>
          </a:prstGeom>
          <a:solidFill>
            <a:srgbClr val="C3CE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Google Shape;221;p12">
            <a:extLst>
              <a:ext uri="{FF2B5EF4-FFF2-40B4-BE49-F238E27FC236}">
                <a16:creationId xmlns:a16="http://schemas.microsoft.com/office/drawing/2014/main" id="{4DE00B9E-1DAE-4C74-5337-43E5AD1F1E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1" y="4231640"/>
            <a:ext cx="5814684" cy="1844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/>
            <a:r>
              <a:rPr lang="de-DE" err="1">
                <a:solidFill>
                  <a:srgbClr val="666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tiek</a:t>
            </a:r>
            <a:r>
              <a:rPr lang="de-DE">
                <a:solidFill>
                  <a:srgbClr val="666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de-DE" err="1">
                <a:solidFill>
                  <a:srgbClr val="666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izmantoti</a:t>
            </a:r>
            <a:r>
              <a:rPr lang="de-DE">
                <a:solidFill>
                  <a:srgbClr val="666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de-DE" err="1">
                <a:solidFill>
                  <a:srgbClr val="666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de-DE">
                <a:solidFill>
                  <a:srgbClr val="666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de-DE" err="1">
                <a:solidFill>
                  <a:srgbClr val="666633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substrāti</a:t>
            </a:r>
            <a:endParaRPr>
              <a:solidFill>
                <a:srgbClr val="666633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pic>
        <p:nvPicPr>
          <p:cNvPr id="222" name="Google Shape;222;p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51780F-50F6-E498-B7D0-095361164A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4" cy="93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phic 2" descr="Open hand with plant with solid fill">
            <a:extLst>
              <a:ext uri="{FF2B5EF4-FFF2-40B4-BE49-F238E27FC236}">
                <a16:creationId xmlns:a16="http://schemas.microsoft.com/office/drawing/2014/main" id="{313F5ABD-46D4-1318-E765-8D1CA64AE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0464" y="2439669"/>
            <a:ext cx="1248256" cy="1248256"/>
          </a:xfrm>
          <a:prstGeom prst="rect">
            <a:avLst/>
          </a:prstGeom>
        </p:spPr>
      </p:pic>
      <p:sp>
        <p:nvSpPr>
          <p:cNvPr id="4" name="Google Shape;221;p12">
            <a:extLst>
              <a:ext uri="{FF2B5EF4-FFF2-40B4-BE49-F238E27FC236}">
                <a16:creationId xmlns:a16="http://schemas.microsoft.com/office/drawing/2014/main" id="{445B3F6F-D165-BAE6-2151-2D1B832CC9F0}"/>
              </a:ext>
            </a:extLst>
          </p:cNvPr>
          <p:cNvSpPr txBox="1">
            <a:spLocks/>
          </p:cNvSpPr>
          <p:nvPr/>
        </p:nvSpPr>
        <p:spPr>
          <a:xfrm>
            <a:off x="334962" y="782006"/>
            <a:ext cx="5571162" cy="1475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B0B"/>
              </a:buClr>
              <a:buSzPts val="3600"/>
              <a:buFont typeface="Roboto Slab"/>
              <a:buNone/>
              <a:defRPr sz="3600" b="1" i="0" u="none" strike="noStrike" cap="none">
                <a:solidFill>
                  <a:srgbClr val="583B0B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err="1">
                <a:solidFill>
                  <a:srgbClr val="666633"/>
                </a:solidFill>
              </a:rPr>
              <a:t>Profesionālā</a:t>
            </a:r>
            <a:r>
              <a:rPr lang="en-US">
                <a:solidFill>
                  <a:srgbClr val="666633"/>
                </a:solidFill>
              </a:rPr>
              <a:t> </a:t>
            </a:r>
            <a:r>
              <a:rPr lang="en-US" err="1">
                <a:solidFill>
                  <a:srgbClr val="666633"/>
                </a:solidFill>
              </a:rPr>
              <a:t>dārzkopībā</a:t>
            </a:r>
            <a:r>
              <a:rPr lang="en-US">
                <a:solidFill>
                  <a:srgbClr val="666633"/>
                </a:solidFill>
              </a:rPr>
              <a:t>	</a:t>
            </a:r>
          </a:p>
        </p:txBody>
      </p:sp>
      <p:sp>
        <p:nvSpPr>
          <p:cNvPr id="6" name="Google Shape;221;p12">
            <a:extLst>
              <a:ext uri="{FF2B5EF4-FFF2-40B4-BE49-F238E27FC236}">
                <a16:creationId xmlns:a16="http://schemas.microsoft.com/office/drawing/2014/main" id="{C45C0D75-A93F-6ACA-9EBC-8466DC430844}"/>
              </a:ext>
            </a:extLst>
          </p:cNvPr>
          <p:cNvSpPr txBox="1">
            <a:spLocks/>
          </p:cNvSpPr>
          <p:nvPr/>
        </p:nvSpPr>
        <p:spPr>
          <a:xfrm>
            <a:off x="2783304" y="2439669"/>
            <a:ext cx="1798856" cy="1475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B0B"/>
              </a:buClr>
              <a:buSzPts val="3600"/>
              <a:buFont typeface="Roboto Slab"/>
              <a:buNone/>
              <a:defRPr sz="3600" b="1" i="0" u="none" strike="noStrike" cap="none">
                <a:solidFill>
                  <a:srgbClr val="583B0B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>
                <a:solidFill>
                  <a:srgbClr val="666633"/>
                </a:solidFill>
              </a:rPr>
              <a:t>70 %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FD1D6-6BB6-B34F-3A01-145347BA20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33" r="3427" b="50395"/>
          <a:stretch>
            <a:fillRect/>
          </a:stretch>
        </p:blipFill>
        <p:spPr>
          <a:xfrm>
            <a:off x="6097948" y="914328"/>
            <a:ext cx="6096000" cy="22630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BA543-7DAA-8BC1-06A6-6F3041BD24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93" t="50000" r="3985"/>
          <a:stretch>
            <a:fillRect/>
          </a:stretch>
        </p:blipFill>
        <p:spPr>
          <a:xfrm>
            <a:off x="6092103" y="3281966"/>
            <a:ext cx="6099896" cy="2309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C56A32-D948-5ABA-531B-713731787CA7}"/>
              </a:ext>
            </a:extLst>
          </p:cNvPr>
          <p:cNvSpPr txBox="1"/>
          <p:nvPr/>
        </p:nvSpPr>
        <p:spPr>
          <a:xfrm>
            <a:off x="5949561" y="799262"/>
            <a:ext cx="3320562" cy="2738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42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milj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EUR</a:t>
            </a:r>
          </a:p>
          <a:p>
            <a:pPr algn="ctr"/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Apgrozījums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gadā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ES, </a:t>
            </a:r>
          </a:p>
          <a:p>
            <a:pPr algn="ctr"/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ko rada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izmantošana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darzkopībā</a:t>
            </a:r>
            <a:endParaRPr lang="en-GB" sz="20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>
              <a:lnSpc>
                <a:spcPct val="150000"/>
              </a:lnSpc>
            </a:pPr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17D17-70CD-A16A-F810-93C1B0736406}"/>
              </a:ext>
            </a:extLst>
          </p:cNvPr>
          <p:cNvSpPr txBox="1"/>
          <p:nvPr/>
        </p:nvSpPr>
        <p:spPr>
          <a:xfrm>
            <a:off x="5997565" y="3275435"/>
            <a:ext cx="3320562" cy="2430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1.4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milj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t</a:t>
            </a:r>
          </a:p>
          <a:p>
            <a:pPr algn="ctr"/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produktu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eksports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uz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ES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valstīm</a:t>
            </a:r>
            <a:endParaRPr lang="en-GB" sz="20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>
              <a:lnSpc>
                <a:spcPct val="150000"/>
              </a:lnSpc>
            </a:pPr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7321EA-0CEE-A335-9502-6D2E00F87599}"/>
              </a:ext>
            </a:extLst>
          </p:cNvPr>
          <p:cNvSpPr txBox="1"/>
          <p:nvPr/>
        </p:nvSpPr>
        <p:spPr>
          <a:xfrm>
            <a:off x="9044353" y="3236202"/>
            <a:ext cx="3320562" cy="2738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12.6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miljrd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EUR</a:t>
            </a:r>
          </a:p>
          <a:p>
            <a:pPr algn="ctr"/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Apgrozījums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gadā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ES, </a:t>
            </a:r>
          </a:p>
          <a:p>
            <a:pPr algn="ctr"/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ko rada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Latvijas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izmantošana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dārzkopībā</a:t>
            </a:r>
            <a:endParaRPr lang="en-GB" sz="20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>
              <a:lnSpc>
                <a:spcPct val="150000"/>
              </a:lnSpc>
            </a:pPr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CC3E02-9F7F-5883-1C30-64BD5EBAC048}"/>
              </a:ext>
            </a:extLst>
          </p:cNvPr>
          <p:cNvSpPr txBox="1"/>
          <p:nvPr/>
        </p:nvSpPr>
        <p:spPr>
          <a:xfrm>
            <a:off x="9071755" y="782006"/>
            <a:ext cx="3320562" cy="329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502.5 </a:t>
            </a:r>
            <a:r>
              <a:rPr lang="en-GB" sz="24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tūkst</a:t>
            </a:r>
            <a:r>
              <a:rPr lang="en-GB" sz="24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</a:t>
            </a:r>
          </a:p>
          <a:p>
            <a:pPr algn="ctr"/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Darba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vietu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skaits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ES, </a:t>
            </a:r>
            <a:endParaRPr lang="en-GB" sz="200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/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ko rada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izmantošana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dārzkopībā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endParaRPr lang="en-GB" sz="200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>
              <a:lnSpc>
                <a:spcPct val="150000"/>
              </a:lnSpc>
            </a:pPr>
            <a:endParaRPr lang="en-GB" sz="2400" b="1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>
              <a:lnSpc>
                <a:spcPct val="150000"/>
              </a:lnSpc>
            </a:pPr>
            <a:endParaRPr lang="en-GB" sz="2400" b="1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678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>
          <a:extLst>
            <a:ext uri="{FF2B5EF4-FFF2-40B4-BE49-F238E27FC236}">
              <a16:creationId xmlns:a16="http://schemas.microsoft.com/office/drawing/2014/main" id="{1DEABA1A-E697-2F15-9E6D-207A6FE9F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">
            <a:extLst>
              <a:ext uri="{FF2B5EF4-FFF2-40B4-BE49-F238E27FC236}">
                <a16:creationId xmlns:a16="http://schemas.microsoft.com/office/drawing/2014/main" id="{722C6B7E-2746-A471-5530-9952311DBB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4963" y="298260"/>
            <a:ext cx="5571162" cy="633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C0A"/>
              </a:buClr>
              <a:buSzPts val="3600"/>
              <a:buFont typeface="Roboto Slab"/>
              <a:buNone/>
            </a:pPr>
            <a:r>
              <a:rPr lang="en-US" dirty="0">
                <a:solidFill>
                  <a:srgbClr val="583C0A"/>
                </a:solidFill>
              </a:rPr>
              <a:t>Climate vs Defense</a:t>
            </a:r>
            <a:endParaRPr dirty="0"/>
          </a:p>
        </p:txBody>
      </p:sp>
      <p:pic>
        <p:nvPicPr>
          <p:cNvPr id="222" name="Google Shape;222;p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000155-1CC7-BD4E-AAD1-F4DEE369FB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4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>
            <a:extLst>
              <a:ext uri="{FF2B5EF4-FFF2-40B4-BE49-F238E27FC236}">
                <a16:creationId xmlns:a16="http://schemas.microsoft.com/office/drawing/2014/main" id="{2A5A47BC-3D8D-ADA7-B502-7CE88B92911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3588" y="298139"/>
            <a:ext cx="5755062" cy="633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None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2025. gada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kūdras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ieguves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sezona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0" lvl="0" indent="0">
              <a:buNone/>
            </a:pP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Spēcīgo nokrišņu dēļ Latvijā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līdz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septembra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1.ceturksnim </a:t>
            </a: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ir iegūti aptuveni </a:t>
            </a:r>
            <a:r>
              <a:rPr lang="lv-LV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35%</a:t>
            </a:r>
            <a:r>
              <a:rPr lang="lv-LV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GB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vidējā kūdras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ieguves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apjoma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(10 gadu vidējais rādītājs)</a:t>
            </a:r>
          </a:p>
          <a:p>
            <a:pPr marL="0" indent="0">
              <a:buNone/>
            </a:pPr>
            <a:endParaRPr lang="lv-LV"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lv-LV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Līdzšinējie uzkrājumi izmantoti</a:t>
            </a:r>
          </a:p>
          <a:p>
            <a:pPr marL="0" lvl="0" indent="0">
              <a:buNone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sz="2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EF0C8FF-6E48-57D9-054C-7071FF213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225425"/>
            <a:ext cx="4421631" cy="663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770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60E58-6F36-4C71-ACCD-751CF24C8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481464-486B-89F6-05E5-F295B2946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888" y="0"/>
            <a:ext cx="61321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31F623-8BF2-7B91-E3A4-C23FF883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98261"/>
            <a:ext cx="5571162" cy="1073340"/>
          </a:xfrm>
        </p:spPr>
        <p:txBody>
          <a:bodyPr>
            <a:normAutofit fontScale="90000"/>
          </a:bodyPr>
          <a:lstStyle/>
          <a:p>
            <a:r>
              <a:rPr lang="en-GB"/>
              <a:t>Sekas un </a:t>
            </a:r>
            <a:r>
              <a:rPr lang="en-GB" err="1"/>
              <a:t>negatīvā</a:t>
            </a:r>
            <a:r>
              <a:rPr lang="en-GB"/>
              <a:t> </a:t>
            </a:r>
            <a:r>
              <a:rPr lang="en-GB" err="1"/>
              <a:t>ietekme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710F1-4583-49BB-AE37-D533CF6E6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2" y="1710150"/>
            <a:ext cx="6052758" cy="4374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9DB6D1-2568-1851-BA0D-8E490E33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789" y="1629224"/>
            <a:ext cx="5865411" cy="44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0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6C59-D54A-1B0A-84CC-8EBA96662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98261"/>
            <a:ext cx="5571162" cy="2076639"/>
          </a:xfrm>
        </p:spPr>
        <p:txBody>
          <a:bodyPr/>
          <a:lstStyle/>
          <a:p>
            <a:pPr marL="76200" lvl="0"/>
            <a:r>
              <a:rPr lang="en-GB" err="1"/>
              <a:t>Izmaiņas</a:t>
            </a:r>
            <a:r>
              <a:rPr lang="en-GB"/>
              <a:t> Dabas </a:t>
            </a:r>
            <a:r>
              <a:rPr lang="en-GB" err="1"/>
              <a:t>resursu</a:t>
            </a:r>
            <a:r>
              <a:rPr lang="en-GB"/>
              <a:t> </a:t>
            </a:r>
            <a:r>
              <a:rPr lang="en-GB" err="1"/>
              <a:t>nodokļa</a:t>
            </a:r>
            <a:r>
              <a:rPr lang="en-GB"/>
              <a:t> </a:t>
            </a:r>
            <a:r>
              <a:rPr lang="en-GB" err="1"/>
              <a:t>likumā</a:t>
            </a:r>
            <a:br>
              <a:rPr lang="en-GB"/>
            </a:b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F7D3D-B7D0-40A5-96EA-021977EBA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533400" lvl="1" indent="0">
              <a:buNone/>
            </a:pPr>
            <a:endParaRPr lang="en-GB" sz="2800"/>
          </a:p>
          <a:p>
            <a:pPr marL="7620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GB" b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Sā</a:t>
            </a:r>
            <a:r>
              <a:rPr lang="lv-LV" b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kotnējais</a:t>
            </a:r>
            <a:r>
              <a:rPr lang="en-GB" b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 KEM</a:t>
            </a:r>
            <a:r>
              <a:rPr lang="lv-LV" b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 priekšlikums:</a:t>
            </a:r>
            <a:endParaRPr lang="en-GB">
              <a:solidFill>
                <a:schemeClr val="bg1"/>
              </a:solidFill>
              <a:latin typeface="Roboto Slab"/>
              <a:ea typeface="Roboto Slab"/>
              <a:cs typeface="Roboto Slab"/>
            </a:endParaRPr>
          </a:p>
          <a:p>
            <a:pPr marL="419100" indent="-342900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lv-LV" b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25 EUR/t tīrai kūdrai</a:t>
            </a:r>
            <a:endParaRPr lang="en-GB">
              <a:solidFill>
                <a:schemeClr val="bg1"/>
              </a:solidFill>
              <a:latin typeface="Roboto Slab"/>
              <a:ea typeface="Roboto Slab"/>
              <a:cs typeface="Roboto Slab"/>
            </a:endParaRPr>
          </a:p>
          <a:p>
            <a:pPr marL="419100" indent="-342900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lv-LV" b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11,5 EUR/t substrātiem</a:t>
            </a:r>
            <a:endParaRPr lang="en-GB">
              <a:solidFill>
                <a:schemeClr val="bg1"/>
              </a:solidFill>
              <a:latin typeface="Roboto Slab"/>
              <a:ea typeface="Roboto Slab"/>
              <a:cs typeface="Roboto Slab"/>
            </a:endParaRPr>
          </a:p>
          <a:p>
            <a:pPr marL="419100" indent="-342900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lv-LV" b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  <a:t>7 EUR/t citiem produktiem</a:t>
            </a:r>
            <a:br>
              <a:rPr lang="lv-LV" b="1">
                <a:solidFill>
                  <a:schemeClr val="bg1"/>
                </a:solidFill>
                <a:latin typeface="Roboto Slab"/>
                <a:ea typeface="Roboto Slab"/>
                <a:cs typeface="Roboto Slab"/>
              </a:rPr>
            </a:br>
            <a:endParaRPr lang="lv-LV" b="1">
              <a:solidFill>
                <a:schemeClr val="bg1"/>
              </a:solidFill>
              <a:latin typeface="Roboto Slab"/>
              <a:ea typeface="Roboto Slab"/>
              <a:cs typeface="Roboto Slab"/>
            </a:endParaRPr>
          </a:p>
          <a:p>
            <a:pPr marL="419100" indent="-342900">
              <a:lnSpc>
                <a:spcPct val="150000"/>
              </a:lnSpc>
              <a:spcBef>
                <a:spcPts val="0"/>
              </a:spcBef>
              <a:buFont typeface="Arial,Sans-Serif"/>
              <a:buChar char="•"/>
            </a:pPr>
            <a:r>
              <a:rPr lang="lv-LV" sz="2800" b="1"/>
              <a:t>Darba rezultātā:</a:t>
            </a:r>
            <a:endParaRPr lang="en-GB" sz="2800" b="1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lv-LV" sz="2800"/>
              <a:t>saglabāts maksājums par </a:t>
            </a:r>
            <a:r>
              <a:rPr lang="en-GB" sz="2800" err="1"/>
              <a:t>iegūto</a:t>
            </a:r>
            <a:r>
              <a:rPr lang="en-GB" sz="2800"/>
              <a:t> </a:t>
            </a:r>
            <a:r>
              <a:rPr lang="en-GB" sz="2800" err="1"/>
              <a:t>apjomu</a:t>
            </a:r>
            <a:r>
              <a:rPr lang="en-GB" sz="2800"/>
              <a:t> </a:t>
            </a:r>
            <a:r>
              <a:rPr lang="en-GB" sz="2800" err="1"/>
              <a:t>nevis</a:t>
            </a:r>
            <a:r>
              <a:rPr lang="en-GB" sz="2800"/>
              <a:t> </a:t>
            </a:r>
            <a:r>
              <a:rPr lang="en-GB" sz="2800" err="1"/>
              <a:t>resursa</a:t>
            </a:r>
            <a:r>
              <a:rPr lang="en-GB" sz="2800"/>
              <a:t> </a:t>
            </a:r>
            <a:r>
              <a:rPr lang="en-GB" sz="2800" err="1"/>
              <a:t>izmantošanas</a:t>
            </a:r>
            <a:r>
              <a:rPr lang="en-GB" sz="2800"/>
              <a:t> </a:t>
            </a:r>
            <a:r>
              <a:rPr lang="en-GB" sz="2800" err="1"/>
              <a:t>veidu</a:t>
            </a:r>
            <a:endParaRPr lang="en-GB" sz="280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GB" sz="2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5700AC-2043-39A0-989A-FEBF43969D10}"/>
              </a:ext>
            </a:extLst>
          </p:cNvPr>
          <p:cNvSpPr txBox="1">
            <a:spLocks/>
          </p:cNvSpPr>
          <p:nvPr/>
        </p:nvSpPr>
        <p:spPr>
          <a:xfrm>
            <a:off x="487363" y="1828800"/>
            <a:ext cx="5571162" cy="4956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3B0B"/>
              </a:buClr>
              <a:buSzPts val="3600"/>
              <a:buFont typeface="Roboto Slab"/>
              <a:buNone/>
              <a:defRPr sz="3600" b="1" i="0" u="none" strike="noStrike" cap="none">
                <a:solidFill>
                  <a:srgbClr val="583B0B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0">
              <a:lnSpc>
                <a:spcPct val="150000"/>
              </a:lnSpc>
            </a:pPr>
            <a:r>
              <a:rPr lang="en-GB" sz="2400"/>
              <a:t>Pašlaik 0,71 EUR/t</a:t>
            </a:r>
          </a:p>
          <a:p>
            <a:pPr marL="76200">
              <a:lnSpc>
                <a:spcPct val="150000"/>
              </a:lnSpc>
            </a:pPr>
            <a:endParaRPr lang="en-GB" sz="2400"/>
          </a:p>
          <a:p>
            <a:pPr marL="76200">
              <a:lnSpc>
                <a:spcPct val="150000"/>
              </a:lnSpc>
            </a:pPr>
            <a:r>
              <a:rPr lang="en-GB" sz="2400"/>
              <a:t>No 2027.gada 3,5 EUR/t</a:t>
            </a:r>
          </a:p>
          <a:p>
            <a:pPr marL="76200">
              <a:lnSpc>
                <a:spcPct val="150000"/>
              </a:lnSpc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608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70B09-5050-CB28-8A96-99206F5C6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0"/>
            <a:r>
              <a:rPr lang="lv-LV" err="1"/>
              <a:t>Konceptuāl</a:t>
            </a:r>
            <a:r>
              <a:rPr lang="en-GB"/>
              <a:t>ai</a:t>
            </a:r>
            <a:r>
              <a:rPr lang="lv-LV"/>
              <a:t>s ziņojums par kūdras izmantošanu dārzkopībā</a:t>
            </a:r>
            <a:br>
              <a:rPr lang="en-GB"/>
            </a:br>
            <a:br>
              <a:rPr lang="en-GB"/>
            </a:br>
            <a:br>
              <a:rPr lang="lv-LV"/>
            </a:b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E5106-9502-486E-B29D-21CAE3FF0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76200" indent="0">
              <a:lnSpc>
                <a:spcPct val="120000"/>
              </a:lnSpc>
              <a:buNone/>
            </a:pPr>
            <a:r>
              <a:rPr lang="en-GB" sz="2800" dirty="0" err="1"/>
              <a:t>Resursa</a:t>
            </a:r>
            <a:r>
              <a:rPr lang="en-GB" sz="2800" dirty="0"/>
              <a:t> </a:t>
            </a:r>
            <a:r>
              <a:rPr lang="en-GB" sz="2800" dirty="0" err="1"/>
              <a:t>pieejamība</a:t>
            </a:r>
            <a:r>
              <a:rPr lang="en-GB" sz="2800" dirty="0"/>
              <a:t> </a:t>
            </a:r>
            <a:r>
              <a:rPr lang="en-GB" sz="2800" dirty="0" err="1"/>
              <a:t>ir</a:t>
            </a:r>
            <a:r>
              <a:rPr lang="en-GB" sz="2800" dirty="0"/>
              <a:t> </a:t>
            </a:r>
            <a:r>
              <a:rPr lang="en-GB" sz="2800" dirty="0" err="1"/>
              <a:t>nozares</a:t>
            </a:r>
            <a:r>
              <a:rPr lang="en-GB" sz="2800" dirty="0"/>
              <a:t> </a:t>
            </a:r>
            <a:r>
              <a:rPr lang="en-GB" sz="2800" dirty="0" err="1"/>
              <a:t>stabilitāte</a:t>
            </a:r>
            <a:br>
              <a:rPr lang="en-GB" sz="2800" dirty="0"/>
            </a:br>
            <a:br>
              <a:rPr lang="lv-LV" sz="2800" dirty="0"/>
            </a:br>
            <a:r>
              <a:rPr lang="lv-LV" sz="2800" dirty="0"/>
              <a:t>Kūdrai </a:t>
            </a:r>
            <a:r>
              <a:rPr lang="en-GB" sz="2800" dirty="0" err="1"/>
              <a:t>pagaidām</a:t>
            </a:r>
            <a:r>
              <a:rPr lang="lv-LV" sz="2800" dirty="0"/>
              <a:t> nav pilnvērtīgu aizvietotāju </a:t>
            </a:r>
            <a:r>
              <a:rPr lang="en-US" sz="2800" dirty="0" err="1"/>
              <a:t>kvalitātes</a:t>
            </a:r>
            <a:r>
              <a:rPr lang="en-US" sz="2800" dirty="0"/>
              <a:t> un </a:t>
            </a:r>
            <a:r>
              <a:rPr lang="en-US" sz="2800" dirty="0" err="1"/>
              <a:t>apjoma</a:t>
            </a:r>
            <a:r>
              <a:rPr lang="en-US" sz="2800" dirty="0"/>
              <a:t> </a:t>
            </a:r>
            <a:r>
              <a:rPr lang="en-US" sz="2800" dirty="0" err="1"/>
              <a:t>ziņā</a:t>
            </a:r>
            <a:r>
              <a:rPr lang="en-US" sz="2800" dirty="0"/>
              <a:t> </a:t>
            </a:r>
            <a:r>
              <a:rPr lang="lv-LV" sz="2800" dirty="0"/>
              <a:t>profesionālajos substrātos</a:t>
            </a:r>
            <a:endParaRPr lang="en-GB" sz="2800" b="1" dirty="0"/>
          </a:p>
          <a:p>
            <a:pPr marL="76200" indent="0">
              <a:buNone/>
            </a:pPr>
            <a:endParaRPr lang="en-GB" sz="2800" b="1" dirty="0"/>
          </a:p>
          <a:p>
            <a:pPr marL="76200" indent="0">
              <a:buNone/>
            </a:pPr>
            <a:r>
              <a:rPr lang="lv-LV" sz="2800" b="1" dirty="0"/>
              <a:t>Mērķis:</a:t>
            </a:r>
            <a:endParaRPr lang="lv-LV" sz="2800" dirty="0"/>
          </a:p>
          <a:p>
            <a:pPr indent="-360000">
              <a:lnSpc>
                <a:spcPct val="120000"/>
              </a:lnSpc>
            </a:pPr>
            <a:r>
              <a:rPr lang="lv-LV" sz="2800" dirty="0"/>
              <a:t>Noteikt kūdru kā </a:t>
            </a:r>
            <a:r>
              <a:rPr lang="lv-LV" sz="2800" b="1" dirty="0"/>
              <a:t>stratēģiski svarīgu resursu</a:t>
            </a:r>
            <a:endParaRPr lang="lv-LV" sz="2800" dirty="0"/>
          </a:p>
          <a:p>
            <a:pPr indent="-360000">
              <a:lnSpc>
                <a:spcPct val="120000"/>
              </a:lnSpc>
            </a:pPr>
            <a:r>
              <a:rPr lang="lv-LV" sz="2800" dirty="0"/>
              <a:t>Nodrošināt </a:t>
            </a:r>
            <a:r>
              <a:rPr lang="lv-LV" sz="2800" b="1" dirty="0"/>
              <a:t>vienotu pieeju valsts pārvaldē</a:t>
            </a:r>
            <a:r>
              <a:rPr lang="lv-LV" sz="2800" dirty="0"/>
              <a:t> jautājumos par kūdru un kūdrājiem</a:t>
            </a:r>
          </a:p>
          <a:p>
            <a:pPr indent="-360000">
              <a:lnSpc>
                <a:spcPct val="120000"/>
              </a:lnSpc>
            </a:pPr>
            <a:r>
              <a:rPr lang="lv-LV" sz="2800" dirty="0"/>
              <a:t>Informēt lēmumu pieņēmējus un sabiedrību par nozares nozīmi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60410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B3951-B5DE-CE36-DE74-217D6838A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CE501-3B82-98FF-726A-DCFF18E72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0"/>
            <a:r>
              <a:rPr lang="lv-LV" err="1"/>
              <a:t>Konceptuāl</a:t>
            </a:r>
            <a:r>
              <a:rPr lang="en-GB"/>
              <a:t>ai</a:t>
            </a:r>
            <a:r>
              <a:rPr lang="lv-LV"/>
              <a:t>s ziņojums par kūdras izmantošanu dārzkopībā</a:t>
            </a:r>
            <a:br>
              <a:rPr lang="lv-LV"/>
            </a:br>
            <a:br>
              <a:rPr lang="en-GB"/>
            </a:br>
            <a:r>
              <a:rPr lang="en-GB" sz="2800" err="1"/>
              <a:t>Šis</a:t>
            </a:r>
            <a:r>
              <a:rPr lang="en-GB" sz="2800"/>
              <a:t> nav </a:t>
            </a:r>
            <a:r>
              <a:rPr lang="en-GB" sz="2800" err="1"/>
              <a:t>tikai</a:t>
            </a:r>
            <a:r>
              <a:rPr lang="en-GB" sz="2800"/>
              <a:t> </a:t>
            </a:r>
            <a:r>
              <a:rPr lang="en-GB" sz="2800" err="1"/>
              <a:t>kūdras</a:t>
            </a:r>
            <a:r>
              <a:rPr lang="en-GB" sz="2800"/>
              <a:t> </a:t>
            </a:r>
            <a:r>
              <a:rPr lang="en-GB" sz="2800" err="1"/>
              <a:t>nozares</a:t>
            </a:r>
            <a:r>
              <a:rPr lang="en-GB" sz="2800"/>
              <a:t> </a:t>
            </a:r>
            <a:r>
              <a:rPr lang="en-GB" sz="2800" err="1"/>
              <a:t>jautājums</a:t>
            </a:r>
            <a:r>
              <a:rPr lang="en-GB" sz="2800"/>
              <a:t> – </a:t>
            </a:r>
            <a:r>
              <a:rPr lang="en-GB" sz="2800" err="1"/>
              <a:t>tas</a:t>
            </a:r>
            <a:r>
              <a:rPr lang="en-GB" sz="2800"/>
              <a:t> </a:t>
            </a:r>
            <a:r>
              <a:rPr lang="en-GB" sz="2800" err="1"/>
              <a:t>ir</a:t>
            </a:r>
            <a:r>
              <a:rPr lang="en-GB" sz="2800"/>
              <a:t> par </a:t>
            </a:r>
            <a:r>
              <a:rPr lang="en-GB" sz="2800" err="1"/>
              <a:t>dārzkopības</a:t>
            </a:r>
            <a:r>
              <a:rPr lang="en-GB" sz="2800"/>
              <a:t> </a:t>
            </a:r>
            <a:r>
              <a:rPr lang="en-GB" sz="2800" err="1"/>
              <a:t>nākotni</a:t>
            </a:r>
            <a:r>
              <a:rPr lang="en-GB" sz="2800"/>
              <a:t>.</a:t>
            </a:r>
            <a:br>
              <a:rPr lang="en-GB"/>
            </a:b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6E336-6C40-91DD-F574-9D48338D4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GB"/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lv-LV"/>
          </a:p>
          <a:p>
            <a:pPr marL="76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GB"/>
          </a:p>
          <a:p>
            <a:pPr marL="7620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3200" err="1"/>
              <a:t>Aicinām</a:t>
            </a:r>
            <a:r>
              <a:rPr lang="en-GB" sz="3200"/>
              <a:t> </a:t>
            </a:r>
            <a:r>
              <a:rPr lang="en-GB" sz="3200" err="1"/>
              <a:t>dārzkopības</a:t>
            </a:r>
            <a:r>
              <a:rPr lang="en-GB" sz="3200"/>
              <a:t> </a:t>
            </a:r>
            <a:r>
              <a:rPr lang="en-GB" sz="3200" err="1"/>
              <a:t>sektoru</a:t>
            </a:r>
            <a:r>
              <a:rPr lang="en-GB" sz="3200"/>
              <a:t> </a:t>
            </a:r>
            <a:r>
              <a:rPr lang="en-GB" sz="3200" err="1"/>
              <a:t>paust</a:t>
            </a:r>
            <a:r>
              <a:rPr lang="en-GB" sz="3200"/>
              <a:t> </a:t>
            </a:r>
            <a:r>
              <a:rPr lang="en-GB" sz="3200" err="1"/>
              <a:t>atbalstu</a:t>
            </a:r>
            <a:r>
              <a:rPr lang="en-GB" sz="3200"/>
              <a:t> </a:t>
            </a:r>
            <a:r>
              <a:rPr lang="en-GB" sz="3200" err="1"/>
              <a:t>Konceptuālajam</a:t>
            </a:r>
            <a:r>
              <a:rPr lang="en-GB" sz="3200"/>
              <a:t> </a:t>
            </a:r>
            <a:r>
              <a:rPr lang="en-GB" sz="3200" err="1"/>
              <a:t>ziņojumam</a:t>
            </a:r>
            <a:r>
              <a:rPr lang="en-GB" sz="3200"/>
              <a:t> un </a:t>
            </a:r>
            <a:r>
              <a:rPr lang="en-GB" sz="3200" err="1"/>
              <a:t>aizstāvēt</a:t>
            </a:r>
            <a:r>
              <a:rPr lang="en-GB" sz="3200"/>
              <a:t> </a:t>
            </a:r>
            <a:r>
              <a:rPr lang="en-GB" sz="3200" err="1"/>
              <a:t>kūdras</a:t>
            </a:r>
            <a:r>
              <a:rPr lang="en-GB" sz="3200"/>
              <a:t> </a:t>
            </a:r>
            <a:r>
              <a:rPr lang="en-GB" sz="3200" err="1"/>
              <a:t>kā</a:t>
            </a:r>
            <a:r>
              <a:rPr lang="en-GB" sz="3200"/>
              <a:t> </a:t>
            </a:r>
            <a:r>
              <a:rPr lang="en-GB" sz="3200" err="1"/>
              <a:t>pamatizejvielas</a:t>
            </a:r>
            <a:r>
              <a:rPr lang="en-GB" sz="3200"/>
              <a:t> </a:t>
            </a:r>
            <a:r>
              <a:rPr lang="en-GB" sz="3200" err="1"/>
              <a:t>nozīmi</a:t>
            </a:r>
            <a:r>
              <a:rPr lang="en-GB" sz="3200"/>
              <a:t>.</a:t>
            </a:r>
          </a:p>
        </p:txBody>
      </p:sp>
      <p:pic>
        <p:nvPicPr>
          <p:cNvPr id="5" name="Graphic 4" descr="Handshake with solid fill">
            <a:extLst>
              <a:ext uri="{FF2B5EF4-FFF2-40B4-BE49-F238E27FC236}">
                <a16:creationId xmlns:a16="http://schemas.microsoft.com/office/drawing/2014/main" id="{0E1EA7B9-A822-9353-DA03-316A564B5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65464" y="5597906"/>
            <a:ext cx="1118616" cy="11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34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"/>
          <p:cNvSpPr txBox="1">
            <a:spLocks noGrp="1"/>
          </p:cNvSpPr>
          <p:nvPr>
            <p:ph type="ctrTitle"/>
          </p:nvPr>
        </p:nvSpPr>
        <p:spPr>
          <a:xfrm>
            <a:off x="97536" y="1764792"/>
            <a:ext cx="5998463" cy="332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Roboto Slab"/>
              <a:buNone/>
            </a:pPr>
            <a:r>
              <a:rPr lang="en-US" sz="4800" err="1"/>
              <a:t>Paldies</a:t>
            </a:r>
            <a:r>
              <a:rPr lang="en-US" sz="4800"/>
              <a:t> par </a:t>
            </a:r>
            <a:r>
              <a:rPr lang="en-US" sz="4800" err="1"/>
              <a:t>uzmanību</a:t>
            </a:r>
            <a:r>
              <a:rPr lang="en-US" sz="4800"/>
              <a:t>!</a:t>
            </a:r>
            <a:endParaRPr sz="4800"/>
          </a:p>
        </p:txBody>
      </p:sp>
      <p:sp>
        <p:nvSpPr>
          <p:cNvPr id="152" name="Google Shape;152;p1"/>
          <p:cNvSpPr txBox="1">
            <a:spLocks noGrp="1"/>
          </p:cNvSpPr>
          <p:nvPr>
            <p:ph type="subTitle" idx="1"/>
          </p:nvPr>
        </p:nvSpPr>
        <p:spPr>
          <a:xfrm>
            <a:off x="103039" y="3987800"/>
            <a:ext cx="5456593" cy="2064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</a:pPr>
            <a:br>
              <a:rPr lang="en-GB" b="1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Ingrīda </a:t>
            </a:r>
            <a:r>
              <a:rPr lang="en-GB" dirty="0" err="1">
                <a:solidFill>
                  <a:schemeClr val="bg1"/>
                </a:solidFill>
              </a:rPr>
              <a:t>Krīgere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 err="1">
                <a:solidFill>
                  <a:schemeClr val="bg1"/>
                </a:solidFill>
              </a:rPr>
              <a:t>Latvijas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Kūdras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asociācija</a:t>
            </a:r>
            <a:endParaRPr lang="en-GB" dirty="0">
              <a:solidFill>
                <a:schemeClr val="bg1"/>
              </a:solidFill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Valdes </a:t>
            </a:r>
            <a:r>
              <a:rPr lang="en-GB" dirty="0" err="1">
                <a:solidFill>
                  <a:schemeClr val="bg1"/>
                </a:solidFill>
              </a:rPr>
              <a:t>locekle</a:t>
            </a:r>
            <a:endParaRPr lang="en-GB" dirty="0">
              <a:solidFill>
                <a:schemeClr val="bg1"/>
              </a:solidFill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</a:rPr>
              <a:t>Tel. </a:t>
            </a:r>
            <a:r>
              <a:rPr lang="en-US" dirty="0">
                <a:solidFill>
                  <a:schemeClr val="bg1"/>
                </a:solidFill>
              </a:rPr>
              <a:t>29106008</a:t>
            </a:r>
          </a:p>
          <a:p>
            <a:pPr marL="0" lvl="0" indent="0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ingrida@peat.lv</a:t>
            </a:r>
            <a:endParaRPr lang="en-US" dirty="0">
              <a:solidFill>
                <a:schemeClr val="bg1"/>
              </a:solidFill>
            </a:endParaRPr>
          </a:p>
          <a:p>
            <a:pPr marL="0" lvl="0" indent="0">
              <a:lnSpc>
                <a:spcPct val="110000"/>
              </a:lnSpc>
              <a:spcBef>
                <a:spcPts val="0"/>
              </a:spcBef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3" name="Google Shape;153;p1"/>
          <p:cNvSpPr txBox="1">
            <a:spLocks noGrp="1"/>
          </p:cNvSpPr>
          <p:nvPr>
            <p:ph type="body" idx="2"/>
          </p:nvPr>
        </p:nvSpPr>
        <p:spPr>
          <a:xfrm>
            <a:off x="359071" y="6040649"/>
            <a:ext cx="2787650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</a:pPr>
            <a:r>
              <a:rPr lang="de-DE"/>
              <a:t>2026.02.27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>
          <a:extLst>
            <a:ext uri="{FF2B5EF4-FFF2-40B4-BE49-F238E27FC236}">
              <a16:creationId xmlns:a16="http://schemas.microsoft.com/office/drawing/2014/main" id="{4DBF30FF-4640-CB7D-30E1-BC7DBC651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g37efa78c9b0_0_4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7E01870-D6D9-729C-FF09-7055F3D614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3" cy="93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AE4571-8DBF-8B0A-FFB3-4F42751C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85" y="554064"/>
            <a:ext cx="9117767" cy="607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D2E1F5-F3CF-1A13-6682-8ED8B7BA70F3}"/>
              </a:ext>
            </a:extLst>
          </p:cNvPr>
          <p:cNvSpPr txBox="1"/>
          <p:nvPr/>
        </p:nvSpPr>
        <p:spPr>
          <a:xfrm>
            <a:off x="2857500" y="0"/>
            <a:ext cx="7148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Kādās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kategorijās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mēs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domājam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9554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CFD816BE-97D8-3044-7853-BD6072B35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>
            <a:extLst>
              <a:ext uri="{FF2B5EF4-FFF2-40B4-BE49-F238E27FC236}">
                <a16:creationId xmlns:a16="http://schemas.microsoft.com/office/drawing/2014/main" id="{BD347C59-0313-CDBD-2478-29D550D22F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9790" y="298140"/>
            <a:ext cx="5706335" cy="633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83C0A"/>
              </a:buClr>
            </a:pPr>
            <a:br>
              <a:rPr lang="en-US" sz="2800">
                <a:solidFill>
                  <a:srgbClr val="583C0A"/>
                </a:solidFill>
              </a:rPr>
            </a:br>
            <a:endParaRPr lang="en-US" sz="2800" b="0">
              <a:solidFill>
                <a:srgbClr val="583C0A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0FA9B-7FDC-2C0E-3EF0-396FF3328B4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486" y="2291063"/>
            <a:ext cx="5891514" cy="445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F695176-F12B-5557-DA33-2E121F470A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3561119"/>
              </p:ext>
            </p:extLst>
          </p:nvPr>
        </p:nvGraphicFramePr>
        <p:xfrm>
          <a:off x="2540726" y="2802767"/>
          <a:ext cx="3365399" cy="2785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2596093-211F-1701-C1AF-E8C6ABB481B2}"/>
              </a:ext>
            </a:extLst>
          </p:cNvPr>
          <p:cNvSpPr txBox="1"/>
          <p:nvPr/>
        </p:nvSpPr>
        <p:spPr>
          <a:xfrm>
            <a:off x="581762" y="815747"/>
            <a:ext cx="55142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b="1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40%</a:t>
            </a:r>
            <a:r>
              <a:rPr lang="lv-LV" sz="3200" b="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no kūdras atradņu teritorijas ir īpaši aizsargājamās dabas teritorijās</a:t>
            </a:r>
            <a:endParaRPr lang="en-US" sz="3200" b="0">
              <a:solidFill>
                <a:srgbClr val="6633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84ABA0-4503-2D71-6F11-B2477D8B60AA}"/>
              </a:ext>
            </a:extLst>
          </p:cNvPr>
          <p:cNvSpPr txBox="1"/>
          <p:nvPr/>
        </p:nvSpPr>
        <p:spPr>
          <a:xfrm>
            <a:off x="6651058" y="540687"/>
            <a:ext cx="551423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err="1">
                <a:solidFill>
                  <a:schemeClr val="accent6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Kūdrāji</a:t>
            </a:r>
            <a:r>
              <a:rPr lang="lv-LV" sz="3200" b="0">
                <a:solidFill>
                  <a:schemeClr val="accent6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klāj </a:t>
            </a:r>
            <a:r>
              <a:rPr lang="lv-LV" sz="3200" b="1">
                <a:solidFill>
                  <a:schemeClr val="accent6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10%</a:t>
            </a:r>
            <a:r>
              <a:rPr lang="lv-LV" sz="3200" b="0">
                <a:solidFill>
                  <a:schemeClr val="accent6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3200" b="0">
              <a:solidFill>
                <a:schemeClr val="accent6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lv-LV" sz="3200" b="0">
                <a:solidFill>
                  <a:schemeClr val="accent6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Latvijas teritorijas</a:t>
            </a:r>
            <a:r>
              <a:rPr lang="en-US" sz="3200" b="0">
                <a:solidFill>
                  <a:schemeClr val="accent6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r>
              <a:rPr lang="lv-LV" sz="3200" b="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645 100 ha</a:t>
            </a:r>
            <a:endParaRPr lang="lv-LV" sz="3200" b="0">
              <a:solidFill>
                <a:schemeClr val="accent6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3200" b="0">
              <a:solidFill>
                <a:schemeClr val="accent6">
                  <a:lumMod val="20000"/>
                  <a:lumOff val="8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E6DAC-AC91-7F63-0F93-7A77623CE2B9}"/>
              </a:ext>
            </a:extLst>
          </p:cNvPr>
          <p:cNvSpPr txBox="1"/>
          <p:nvPr/>
        </p:nvSpPr>
        <p:spPr>
          <a:xfrm>
            <a:off x="534568" y="5513511"/>
            <a:ext cx="55142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200" b="1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4% </a:t>
            </a:r>
            <a:r>
              <a:rPr lang="lv-LV" sz="3200" b="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 kūdr</a:t>
            </a:r>
            <a:r>
              <a:rPr lang="en-US" sz="3200" b="0" err="1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āju</a:t>
            </a:r>
            <a:r>
              <a:rPr lang="lv-LV" sz="3200" b="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teritorijas</a:t>
            </a:r>
            <a:r>
              <a:rPr lang="en-US" sz="320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err="1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notiek</a:t>
            </a:r>
            <a:r>
              <a:rPr lang="en-US" sz="320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err="1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kūdras</a:t>
            </a:r>
            <a:r>
              <a:rPr lang="en-US" sz="3200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err="1">
                <a:solidFill>
                  <a:srgbClr val="6633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ieguve</a:t>
            </a:r>
            <a:endParaRPr lang="lv-LV" sz="3200" b="0">
              <a:solidFill>
                <a:srgbClr val="6633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00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5D948-13C1-3CB3-A89B-E5CA8CD88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4054C1-BDE5-280B-1DE8-4C50C2166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063" y="2107556"/>
            <a:ext cx="1986695" cy="2648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AAF33-BAE4-DE97-7F88-590C38DD4C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875"/>
          <a:stretch>
            <a:fillRect/>
          </a:stretch>
        </p:blipFill>
        <p:spPr>
          <a:xfrm>
            <a:off x="1633559" y="4233671"/>
            <a:ext cx="4602058" cy="266200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87CC4-4D21-525E-12A9-B08E9E857B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2721" y="107754"/>
            <a:ext cx="5559880" cy="2384425"/>
          </a:xfrm>
        </p:spPr>
        <p:txBody>
          <a:bodyPr/>
          <a:lstStyle/>
          <a:p>
            <a:r>
              <a:rPr lang="de-DE" sz="4400">
                <a:cs typeface="Open Sans" panose="020B0606030504020204" pitchFamily="34" charset="0"/>
              </a:rPr>
              <a:t>Kūdra </a:t>
            </a:r>
            <a:r>
              <a:rPr lang="de-DE" sz="4400">
                <a:solidFill>
                  <a:srgbClr val="8D8D15"/>
                </a:solidFill>
                <a:cs typeface="Open Sans" panose="020B0606030504020204" pitchFamily="34" charset="0"/>
              </a:rPr>
              <a:t>lēni atjaunojas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F9B31-3A75-C8C7-E4D6-FEE01407D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271" y="2145232"/>
            <a:ext cx="2520888" cy="3361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C9FA71-5E89-CDAF-03AA-FFAA34414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072" y="4233671"/>
            <a:ext cx="2101143" cy="28015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AA38901-2C5C-7019-F0BD-7D5A26C2FE39}"/>
              </a:ext>
            </a:extLst>
          </p:cNvPr>
          <p:cNvSpPr txBox="1">
            <a:spLocks/>
          </p:cNvSpPr>
          <p:nvPr/>
        </p:nvSpPr>
        <p:spPr>
          <a:xfrm>
            <a:off x="10602293" y="6431005"/>
            <a:ext cx="2049633" cy="3192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83C0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83C0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83C0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3C0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83C0A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/>
              <a:t>LVĢMC, LKA</a:t>
            </a:r>
            <a:endParaRPr lang="en-LV" sz="12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EFB41-EF70-FCE2-27DB-A0006E10D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2907" y="375038"/>
            <a:ext cx="8469572" cy="6036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D6F5AF-5A0C-6654-AC0B-AEAC27BEFD76}"/>
              </a:ext>
            </a:extLst>
          </p:cNvPr>
          <p:cNvSpPr txBox="1"/>
          <p:nvPr/>
        </p:nvSpPr>
        <p:spPr>
          <a:xfrm>
            <a:off x="4261002" y="486740"/>
            <a:ext cx="33205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1.7 </a:t>
            </a:r>
            <a:r>
              <a:rPr lang="en-GB" sz="40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mljrd</a:t>
            </a:r>
            <a:r>
              <a:rPr lang="en-GB" sz="40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t</a:t>
            </a:r>
          </a:p>
          <a:p>
            <a:pPr algn="ctr"/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Kopējais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uzkrātais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apjoms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atradnēs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(~ 11.3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mljrd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m</a:t>
            </a:r>
            <a:r>
              <a:rPr lang="en-GB" sz="2400" b="1" baseline="30000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3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98D49F-E1C5-E055-10CB-CD2324CF9EE1}"/>
              </a:ext>
            </a:extLst>
          </p:cNvPr>
          <p:cNvSpPr txBox="1"/>
          <p:nvPr/>
        </p:nvSpPr>
        <p:spPr>
          <a:xfrm>
            <a:off x="8306547" y="486740"/>
            <a:ext cx="3320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1.19 </a:t>
            </a:r>
            <a:r>
              <a:rPr lang="en-GB" sz="40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milj</a:t>
            </a:r>
            <a:r>
              <a:rPr lang="en-GB" sz="40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t</a:t>
            </a:r>
          </a:p>
          <a:p>
            <a:pPr algn="ctr"/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Vidējais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ikgadējais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ieguves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apjoms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(2014-2023)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031CA-6837-0F3B-757E-728FC545EE07}"/>
              </a:ext>
            </a:extLst>
          </p:cNvPr>
          <p:cNvSpPr txBox="1"/>
          <p:nvPr/>
        </p:nvSpPr>
        <p:spPr>
          <a:xfrm>
            <a:off x="8376467" y="3713416"/>
            <a:ext cx="3320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1.6 </a:t>
            </a:r>
            <a:r>
              <a:rPr lang="en-GB" sz="40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milj</a:t>
            </a:r>
            <a:r>
              <a:rPr lang="en-GB" sz="40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t</a:t>
            </a:r>
          </a:p>
          <a:p>
            <a:pPr algn="ctr"/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Vidējais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uzkrāšanās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apjoms</a:t>
            </a:r>
            <a:endParaRPr lang="en-GB" sz="2400" b="1" dirty="0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05362C-CE7D-EDA6-1DEC-C0D12A8C11B0}"/>
              </a:ext>
            </a:extLst>
          </p:cNvPr>
          <p:cNvSpPr txBox="1"/>
          <p:nvPr/>
        </p:nvSpPr>
        <p:spPr>
          <a:xfrm>
            <a:off x="4019321" y="4165935"/>
            <a:ext cx="3320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Nokrišņu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apjoms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pārsniedz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iztvaikošanu</a:t>
            </a:r>
            <a:endParaRPr lang="en-GB" sz="2400" b="1" dirty="0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3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17018-8AFC-BD3D-440E-1366D48FA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434D-BFF3-96F5-F0B8-160793FE1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VVD, LVĢMC, CSP, KPMG</a:t>
            </a:r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632FC-7030-4889-8758-48B0773848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177" y="2000931"/>
            <a:ext cx="5559880" cy="2384425"/>
          </a:xfrm>
        </p:spPr>
        <p:txBody>
          <a:bodyPr/>
          <a:lstStyle/>
          <a:p>
            <a:r>
              <a:rPr lang="de-DE" sz="4400" err="1">
                <a:cs typeface="Open Sans" panose="020B0606030504020204" pitchFamily="34" charset="0"/>
              </a:rPr>
              <a:t>Kūdras</a:t>
            </a:r>
            <a:r>
              <a:rPr lang="de-DE" sz="4400">
                <a:cs typeface="Open Sans" panose="020B0606030504020204" pitchFamily="34" charset="0"/>
              </a:rPr>
              <a:t> </a:t>
            </a:r>
            <a:r>
              <a:rPr lang="de-DE" sz="4400" err="1">
                <a:cs typeface="Open Sans" panose="020B0606030504020204" pitchFamily="34" charset="0"/>
              </a:rPr>
              <a:t>resursi</a:t>
            </a:r>
            <a:r>
              <a:rPr lang="de-DE" sz="4400">
                <a:cs typeface="Open Sans" panose="020B0606030504020204" pitchFamily="34" charset="0"/>
              </a:rPr>
              <a:t> </a:t>
            </a:r>
            <a:r>
              <a:rPr lang="de-DE" sz="4400" err="1">
                <a:solidFill>
                  <a:srgbClr val="8B8C16"/>
                </a:solidFill>
                <a:cs typeface="Open Sans" panose="020B0606030504020204" pitchFamily="34" charset="0"/>
              </a:rPr>
              <a:t>Latvijas</a:t>
            </a:r>
            <a:r>
              <a:rPr lang="de-DE" sz="4400">
                <a:solidFill>
                  <a:srgbClr val="8B8C16"/>
                </a:solidFill>
                <a:cs typeface="Open Sans" panose="020B0606030504020204" pitchFamily="34" charset="0"/>
              </a:rPr>
              <a:t> </a:t>
            </a:r>
            <a:r>
              <a:rPr lang="de-DE" sz="4400" err="1">
                <a:solidFill>
                  <a:srgbClr val="8B8C16"/>
                </a:solidFill>
                <a:cs typeface="Open Sans" panose="020B0606030504020204" pitchFamily="34" charset="0"/>
              </a:rPr>
              <a:t>tautsaimniecībā</a:t>
            </a:r>
            <a:endParaRPr lang="de-DE" sz="4400">
              <a:solidFill>
                <a:srgbClr val="8B8C16"/>
              </a:solidFill>
              <a:cs typeface="Open Sans" panose="020B06060305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38D16C-49D9-DFB8-280C-CD98D357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105" y="709503"/>
            <a:ext cx="6078379" cy="53581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DF9293-20A2-3868-B6BF-6FABB606E8A6}"/>
              </a:ext>
            </a:extLst>
          </p:cNvPr>
          <p:cNvSpPr txBox="1"/>
          <p:nvPr/>
        </p:nvSpPr>
        <p:spPr>
          <a:xfrm>
            <a:off x="5972236" y="840330"/>
            <a:ext cx="3320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126 </a:t>
            </a:r>
          </a:p>
          <a:p>
            <a:pPr algn="ctr"/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Aktīvās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licences</a:t>
            </a:r>
          </a:p>
          <a:p>
            <a:pPr algn="ctr"/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99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purvos</a:t>
            </a:r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8EC2E6-C408-31C0-1B53-B764D6681F3A}"/>
              </a:ext>
            </a:extLst>
          </p:cNvPr>
          <p:cNvSpPr txBox="1"/>
          <p:nvPr/>
        </p:nvSpPr>
        <p:spPr>
          <a:xfrm>
            <a:off x="5901624" y="3545453"/>
            <a:ext cx="3320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25 880 ha</a:t>
            </a:r>
          </a:p>
          <a:p>
            <a:pPr algn="ctr"/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Kopējā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ieguves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licenču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platība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(2026)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19F5E-6BD0-F94B-24BA-DCA04223EB63}"/>
              </a:ext>
            </a:extLst>
          </p:cNvPr>
          <p:cNvSpPr txBox="1"/>
          <p:nvPr/>
        </p:nvSpPr>
        <p:spPr>
          <a:xfrm>
            <a:off x="9158294" y="3545453"/>
            <a:ext cx="3320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~16 000 ha</a:t>
            </a:r>
          </a:p>
          <a:p>
            <a:pPr algn="ctr"/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/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Aktīvā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ieguves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platība</a:t>
            </a:r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9D371B-58D7-FE58-CD7C-730CD278B297}"/>
              </a:ext>
            </a:extLst>
          </p:cNvPr>
          <p:cNvSpPr txBox="1"/>
          <p:nvPr/>
        </p:nvSpPr>
        <p:spPr>
          <a:xfrm>
            <a:off x="9158294" y="790305"/>
            <a:ext cx="33205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80 %</a:t>
            </a:r>
          </a:p>
          <a:p>
            <a:pPr algn="ctr"/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ieguves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vietu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īpatsvars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publiskajā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zemē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(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valsts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vai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pašvaldību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īpašumā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64822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F5A84-A7FB-5282-903E-C168747F6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A2136-0F44-C64B-B53F-B48FFBB73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27" y="718021"/>
            <a:ext cx="6096000" cy="542195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B556C-307A-0191-E257-413D118C6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VVD, LVĢMC, CSP, KPMG</a:t>
            </a:r>
            <a:endParaRPr lang="en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AD425-9CD5-EC43-6C0F-DFADCDC2D4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177" y="2000931"/>
            <a:ext cx="5559880" cy="2384425"/>
          </a:xfrm>
        </p:spPr>
        <p:txBody>
          <a:bodyPr/>
          <a:lstStyle/>
          <a:p>
            <a:r>
              <a:rPr lang="de-DE" sz="4400" err="1">
                <a:cs typeface="Open Sans" panose="020B0606030504020204" pitchFamily="34" charset="0"/>
              </a:rPr>
              <a:t>Kūdras</a:t>
            </a:r>
            <a:r>
              <a:rPr lang="de-DE" sz="4400">
                <a:cs typeface="Open Sans" panose="020B0606030504020204" pitchFamily="34" charset="0"/>
              </a:rPr>
              <a:t> </a:t>
            </a:r>
            <a:r>
              <a:rPr lang="de-DE" sz="4400" err="1">
                <a:cs typeface="Open Sans" panose="020B0606030504020204" pitchFamily="34" charset="0"/>
              </a:rPr>
              <a:t>resursi</a:t>
            </a:r>
            <a:r>
              <a:rPr lang="de-DE" sz="4400">
                <a:cs typeface="Open Sans" panose="020B0606030504020204" pitchFamily="34" charset="0"/>
              </a:rPr>
              <a:t> </a:t>
            </a:r>
            <a:r>
              <a:rPr lang="de-DE" sz="4400" err="1">
                <a:solidFill>
                  <a:srgbClr val="8B8C16"/>
                </a:solidFill>
                <a:cs typeface="Open Sans" panose="020B0606030504020204" pitchFamily="34" charset="0"/>
              </a:rPr>
              <a:t>Latvijas</a:t>
            </a:r>
            <a:r>
              <a:rPr lang="de-DE" sz="4400">
                <a:solidFill>
                  <a:srgbClr val="8B8C16"/>
                </a:solidFill>
                <a:cs typeface="Open Sans" panose="020B0606030504020204" pitchFamily="34" charset="0"/>
              </a:rPr>
              <a:t> </a:t>
            </a:r>
            <a:r>
              <a:rPr lang="de-DE" sz="4400" err="1">
                <a:solidFill>
                  <a:srgbClr val="8B8C16"/>
                </a:solidFill>
                <a:cs typeface="Open Sans" panose="020B0606030504020204" pitchFamily="34" charset="0"/>
              </a:rPr>
              <a:t>tautsaimniecībā</a:t>
            </a:r>
            <a:endParaRPr lang="de-DE" sz="4400">
              <a:solidFill>
                <a:srgbClr val="8B8C16"/>
              </a:solidFill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00F0D8-8B16-BC64-85D2-4C0EC1D70D47}"/>
              </a:ext>
            </a:extLst>
          </p:cNvPr>
          <p:cNvSpPr txBox="1"/>
          <p:nvPr/>
        </p:nvSpPr>
        <p:spPr>
          <a:xfrm>
            <a:off x="5972236" y="840330"/>
            <a:ext cx="33205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&gt;2300</a:t>
            </a:r>
          </a:p>
          <a:p>
            <a:pPr algn="ctr"/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Tiešās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darba</a:t>
            </a:r>
            <a:endParaRPr lang="en-GB" sz="2400" b="1" dirty="0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/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vietas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sektorā</a:t>
            </a:r>
            <a:endParaRPr lang="en-GB" sz="2400" b="1" dirty="0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A35F42-59C5-940A-0BE8-EA47684A336A}"/>
              </a:ext>
            </a:extLst>
          </p:cNvPr>
          <p:cNvSpPr txBox="1"/>
          <p:nvPr/>
        </p:nvSpPr>
        <p:spPr>
          <a:xfrm>
            <a:off x="5903991" y="4032173"/>
            <a:ext cx="3320562" cy="1137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Darba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vietas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reģionos</a:t>
            </a:r>
            <a:endParaRPr lang="en-GB" sz="2400" b="1" dirty="0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93027F-8C70-B6E3-72AE-7D2615341CFB}"/>
              </a:ext>
            </a:extLst>
          </p:cNvPr>
          <p:cNvSpPr txBox="1"/>
          <p:nvPr/>
        </p:nvSpPr>
        <p:spPr>
          <a:xfrm>
            <a:off x="9094403" y="857700"/>
            <a:ext cx="3320562" cy="261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&gt;2800</a:t>
            </a:r>
            <a:endParaRPr lang="en-GB" sz="2400" b="1" dirty="0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GB" sz="20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    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Nozares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radītās</a:t>
            </a:r>
            <a:endParaRPr lang="en-GB" sz="2400" b="1" dirty="0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netiešās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darba</a:t>
            </a:r>
            <a:r>
              <a:rPr lang="en-GB" sz="2400" b="1" dirty="0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400" b="1" dirty="0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vietas</a:t>
            </a:r>
            <a:endParaRPr lang="en-GB" sz="2400" b="1" dirty="0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>
              <a:lnSpc>
                <a:spcPct val="150000"/>
              </a:lnSpc>
            </a:pPr>
            <a:endParaRPr lang="en-GB" sz="2400" b="1" dirty="0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889FC-3439-44D3-DAEF-CE774A03E221}"/>
              </a:ext>
            </a:extLst>
          </p:cNvPr>
          <p:cNvSpPr txBox="1"/>
          <p:nvPr/>
        </p:nvSpPr>
        <p:spPr>
          <a:xfrm>
            <a:off x="9292798" y="3544340"/>
            <a:ext cx="3320562" cy="298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58 </a:t>
            </a:r>
            <a:r>
              <a:rPr lang="en-GB" sz="2400" b="1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uzņēmumi</a:t>
            </a:r>
            <a:endParaRPr lang="en-GB" sz="2400" b="1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Ieguves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uzņēmumu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skaits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saskaņā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ar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dirty="0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licencēm</a:t>
            </a:r>
            <a:r>
              <a:rPr lang="en-GB" sz="2000" b="1" dirty="0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(2026)</a:t>
            </a:r>
          </a:p>
          <a:p>
            <a:pPr algn="ctr">
              <a:lnSpc>
                <a:spcPct val="150000"/>
              </a:lnSpc>
            </a:pPr>
            <a:endParaRPr lang="en-GB" sz="2400" b="1" dirty="0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210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>
          <a:extLst>
            <a:ext uri="{FF2B5EF4-FFF2-40B4-BE49-F238E27FC236}">
              <a16:creationId xmlns:a16="http://schemas.microsoft.com/office/drawing/2014/main" id="{C9509476-FB18-4EB7-8A5A-CC41ADEC3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1A45832-7A05-B1F8-494C-9225DDF0EF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2836"/>
          <a:stretch/>
        </p:blipFill>
        <p:spPr>
          <a:xfrm>
            <a:off x="10833844" y="5696246"/>
            <a:ext cx="1023194" cy="9363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2">
            <a:extLst>
              <a:ext uri="{FF2B5EF4-FFF2-40B4-BE49-F238E27FC236}">
                <a16:creationId xmlns:a16="http://schemas.microsoft.com/office/drawing/2014/main" id="{36A2BED0-1FE7-CD45-F9F0-3E8C59F60D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12000" y="225425"/>
            <a:ext cx="4860098" cy="6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76200" indent="0">
              <a:buNone/>
            </a:pPr>
            <a:r>
              <a:rPr lang="en-US" sz="4400" b="1" err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</a:t>
            </a:r>
            <a:r>
              <a:rPr lang="en-US" sz="44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tautsaimniecībā</a:t>
            </a:r>
            <a:endParaRPr lang="en-US" sz="4400" b="1">
              <a:solidFill>
                <a:schemeClr val="bg1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6E7FE98-46B0-0BAB-57F8-DD34F757725B}"/>
              </a:ext>
            </a:extLst>
          </p:cNvPr>
          <p:cNvSpPr txBox="1">
            <a:spLocks/>
          </p:cNvSpPr>
          <p:nvPr/>
        </p:nvSpPr>
        <p:spPr>
          <a:xfrm>
            <a:off x="6776336" y="6205099"/>
            <a:ext cx="5415664" cy="6529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XXXX</a:t>
            </a:r>
            <a:r>
              <a:rPr lang="en-US"/>
              <a:t>, KPMG</a:t>
            </a:r>
            <a:endParaRPr lang="en-LV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D0B0B-FAEF-3910-AE87-6FF6830F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295"/>
          <a:stretch>
            <a:fillRect/>
          </a:stretch>
        </p:blipFill>
        <p:spPr>
          <a:xfrm>
            <a:off x="0" y="84915"/>
            <a:ext cx="6129209" cy="22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E5562D-BCB9-504D-2590-3106A472D8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0295"/>
          <a:stretch>
            <a:fillRect/>
          </a:stretch>
        </p:blipFill>
        <p:spPr>
          <a:xfrm>
            <a:off x="0" y="2286002"/>
            <a:ext cx="6129209" cy="2201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F93BDD-823B-F205-A5B8-6A6349F5FF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21" y="4486825"/>
            <a:ext cx="6164929" cy="23002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EB8201-1845-C38B-D48F-859EEDDC315E}"/>
              </a:ext>
            </a:extLst>
          </p:cNvPr>
          <p:cNvSpPr txBox="1"/>
          <p:nvPr/>
        </p:nvSpPr>
        <p:spPr>
          <a:xfrm>
            <a:off x="-154588" y="2272608"/>
            <a:ext cx="3320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126.2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milj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EUR</a:t>
            </a:r>
          </a:p>
          <a:p>
            <a:pPr algn="ctr"/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    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nozares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bruto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pievienotā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vērtība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(2023)</a:t>
            </a:r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DB6F3C-6236-3E46-F753-6812C29B465F}"/>
              </a:ext>
            </a:extLst>
          </p:cNvPr>
          <p:cNvSpPr txBox="1"/>
          <p:nvPr/>
        </p:nvSpPr>
        <p:spPr>
          <a:xfrm>
            <a:off x="2963235" y="2316625"/>
            <a:ext cx="3320562" cy="2430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80.9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milj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EUR</a:t>
            </a:r>
            <a:endParaRPr lang="en-GB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/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  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Nozares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saistīto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nodokļu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pienesums</a:t>
            </a:r>
            <a:endParaRPr lang="en-GB" sz="20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/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(2023)</a:t>
            </a:r>
          </a:p>
          <a:p>
            <a:pPr algn="ctr">
              <a:lnSpc>
                <a:spcPct val="150000"/>
              </a:lnSpc>
            </a:pPr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52FE63-2EE1-6B7C-C887-91E5B681113D}"/>
              </a:ext>
            </a:extLst>
          </p:cNvPr>
          <p:cNvSpPr txBox="1"/>
          <p:nvPr/>
        </p:nvSpPr>
        <p:spPr>
          <a:xfrm>
            <a:off x="-154588" y="53433"/>
            <a:ext cx="3320562" cy="2738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98 %</a:t>
            </a:r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/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Iegūtās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izmantošana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profesionālajā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dārzkopībā</a:t>
            </a:r>
            <a:endParaRPr lang="en-GB" sz="20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>
              <a:lnSpc>
                <a:spcPct val="150000"/>
              </a:lnSpc>
            </a:pPr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014BB2-858C-D0F3-0BB9-4852C3A9D187}"/>
              </a:ext>
            </a:extLst>
          </p:cNvPr>
          <p:cNvSpPr txBox="1"/>
          <p:nvPr/>
        </p:nvSpPr>
        <p:spPr>
          <a:xfrm>
            <a:off x="2918598" y="84915"/>
            <a:ext cx="3320562" cy="2738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93 %</a:t>
            </a:r>
            <a:endParaRPr lang="en-GB" sz="2400" b="1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/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    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Kūdras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produkcijas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tiek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eksportēta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Nodrošina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1.4 % no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valsts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eksporta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ieņēmumiem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GB" sz="2400" b="1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B8F64-1C28-C347-4E53-2FDEEF825124}"/>
              </a:ext>
            </a:extLst>
          </p:cNvPr>
          <p:cNvSpPr txBox="1"/>
          <p:nvPr/>
        </p:nvSpPr>
        <p:spPr>
          <a:xfrm>
            <a:off x="2938189" y="4620633"/>
            <a:ext cx="3320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277 </a:t>
            </a:r>
            <a:r>
              <a:rPr lang="en-GB" sz="24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milj</a:t>
            </a:r>
            <a:r>
              <a:rPr lang="en-GB" sz="24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EUR</a:t>
            </a:r>
          </a:p>
          <a:p>
            <a:pPr algn="ctr"/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Kopējais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apgrozījums</a:t>
            </a:r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Latvijā</a:t>
            </a:r>
            <a:endParaRPr lang="en-GB" sz="2000" b="1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algn="ctr"/>
            <a:r>
              <a:rPr lang="en-GB" sz="2000" b="1">
                <a:solidFill>
                  <a:schemeClr val="bg1">
                    <a:lumMod val="95000"/>
                  </a:schemeClr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(2023)</a:t>
            </a:r>
            <a:endParaRPr lang="en-GB" sz="2400" b="1">
              <a:solidFill>
                <a:schemeClr val="bg1">
                  <a:lumMod val="95000"/>
                </a:schemeClr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6F0669-66E1-61C3-2599-D7A5F72F1057}"/>
              </a:ext>
            </a:extLst>
          </p:cNvPr>
          <p:cNvSpPr txBox="1"/>
          <p:nvPr/>
        </p:nvSpPr>
        <p:spPr>
          <a:xfrm>
            <a:off x="-291678" y="4626695"/>
            <a:ext cx="33205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111.3 </a:t>
            </a:r>
            <a:r>
              <a:rPr lang="en-GB" sz="24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milj</a:t>
            </a:r>
            <a:r>
              <a:rPr lang="en-GB" sz="24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. EUR</a:t>
            </a:r>
          </a:p>
          <a:p>
            <a:pPr algn="ctr"/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    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Ieguldījums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</a:p>
          <a:p>
            <a:pPr algn="ctr"/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saistītajās</a:t>
            </a:r>
            <a:r>
              <a:rPr lang="en-GB" sz="2000" b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lang="en-GB" sz="2000" b="1" err="1">
                <a:solidFill>
                  <a:srgbClr val="583B0B"/>
                </a:solidFill>
                <a:latin typeface="Roboto Slab" pitchFamily="2" charset="0"/>
                <a:ea typeface="Roboto Slab" pitchFamily="2" charset="0"/>
                <a:cs typeface="Roboto Slab" pitchFamily="2" charset="0"/>
              </a:rPr>
              <a:t>nozarēs</a:t>
            </a:r>
            <a:endParaRPr lang="en-GB" sz="2400" b="1">
              <a:solidFill>
                <a:srgbClr val="583B0B"/>
              </a:solidFill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20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">
            <a:extLst>
              <a:ext uri="{FF2B5EF4-FFF2-40B4-BE49-F238E27FC236}">
                <a16:creationId xmlns:a16="http://schemas.microsoft.com/office/drawing/2014/main" id="{7402804A-646B-7867-A099-1A586CCAA85A}"/>
              </a:ext>
            </a:extLst>
          </p:cNvPr>
          <p:cNvSpPr/>
          <p:nvPr/>
        </p:nvSpPr>
        <p:spPr>
          <a:xfrm>
            <a:off x="913246" y="5166681"/>
            <a:ext cx="2991002" cy="685800"/>
          </a:xfrm>
          <a:prstGeom prst="roundRect">
            <a:avLst>
              <a:gd name="adj" fmla="val 14815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8" name="Shape 7">
            <a:extLst>
              <a:ext uri="{FF2B5EF4-FFF2-40B4-BE49-F238E27FC236}">
                <a16:creationId xmlns:a16="http://schemas.microsoft.com/office/drawing/2014/main" id="{377719B9-30D2-33C4-F442-F51776827AFD}"/>
              </a:ext>
            </a:extLst>
          </p:cNvPr>
          <p:cNvSpPr/>
          <p:nvPr/>
        </p:nvSpPr>
        <p:spPr>
          <a:xfrm>
            <a:off x="895198" y="4328481"/>
            <a:ext cx="2991002" cy="685800"/>
          </a:xfrm>
          <a:prstGeom prst="roundRect">
            <a:avLst>
              <a:gd name="adj" fmla="val 14815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" name="Shape 4"/>
          <p:cNvSpPr/>
          <p:nvPr/>
        </p:nvSpPr>
        <p:spPr>
          <a:xfrm>
            <a:off x="857554" y="2537911"/>
            <a:ext cx="38405" cy="685800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11" name="Shape 7"/>
          <p:cNvSpPr/>
          <p:nvPr/>
        </p:nvSpPr>
        <p:spPr>
          <a:xfrm>
            <a:off x="895198" y="3433572"/>
            <a:ext cx="2991002" cy="685800"/>
          </a:xfrm>
          <a:prstGeom prst="roundRect">
            <a:avLst>
              <a:gd name="adj" fmla="val 14815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2" name="Shape 8"/>
          <p:cNvSpPr/>
          <p:nvPr/>
        </p:nvSpPr>
        <p:spPr>
          <a:xfrm>
            <a:off x="860730" y="3397728"/>
            <a:ext cx="38405" cy="685800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13" name="Shape 9"/>
          <p:cNvSpPr/>
          <p:nvPr/>
        </p:nvSpPr>
        <p:spPr>
          <a:xfrm>
            <a:off x="925704" y="3567585"/>
            <a:ext cx="381305" cy="381305"/>
          </a:xfrm>
          <a:prstGeom prst="roundRect">
            <a:avLst>
              <a:gd name="adj" fmla="val 239808"/>
            </a:avLst>
          </a:prstGeom>
          <a:solidFill>
            <a:srgbClr val="ECFDF5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3431" y="3680220"/>
            <a:ext cx="191616" cy="191616"/>
          </a:xfrm>
          <a:prstGeom prst="rect">
            <a:avLst/>
          </a:prstGeom>
        </p:spPr>
      </p:pic>
      <p:sp>
        <p:nvSpPr>
          <p:cNvPr id="15" name="Text 10"/>
          <p:cNvSpPr txBox="1"/>
          <p:nvPr/>
        </p:nvSpPr>
        <p:spPr>
          <a:xfrm>
            <a:off x="1369291" y="3662172"/>
            <a:ext cx="203550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Lauksaimniecība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13"/>
          <p:cNvSpPr/>
          <p:nvPr/>
        </p:nvSpPr>
        <p:spPr>
          <a:xfrm>
            <a:off x="933461" y="4501134"/>
            <a:ext cx="381305" cy="381305"/>
          </a:xfrm>
          <a:prstGeom prst="roundRect">
            <a:avLst>
              <a:gd name="adj" fmla="val 239808"/>
            </a:avLst>
          </a:prstGeom>
          <a:solidFill>
            <a:srgbClr val="ECFDF5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8211" y="4589313"/>
            <a:ext cx="204947" cy="204947"/>
          </a:xfrm>
          <a:prstGeom prst="rect">
            <a:avLst/>
          </a:prstGeom>
        </p:spPr>
      </p:pic>
      <p:sp>
        <p:nvSpPr>
          <p:cNvPr id="20" name="Text 14"/>
          <p:cNvSpPr txBox="1"/>
          <p:nvPr/>
        </p:nvSpPr>
        <p:spPr>
          <a:xfrm>
            <a:off x="1369291" y="4476613"/>
            <a:ext cx="257105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Ģeoloģiskā izpēte un inventarizācija</a:t>
            </a:r>
            <a:endParaRPr kumimoji="0" lang="lv-LV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hape 16"/>
          <p:cNvSpPr/>
          <p:nvPr/>
        </p:nvSpPr>
        <p:spPr>
          <a:xfrm>
            <a:off x="868678" y="5114430"/>
            <a:ext cx="38405" cy="685800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23" name="Shape 17"/>
          <p:cNvSpPr/>
          <p:nvPr/>
        </p:nvSpPr>
        <p:spPr>
          <a:xfrm>
            <a:off x="948232" y="5309212"/>
            <a:ext cx="381305" cy="381305"/>
          </a:xfrm>
          <a:prstGeom prst="roundRect">
            <a:avLst>
              <a:gd name="adj" fmla="val 239808"/>
            </a:avLst>
          </a:prstGeom>
          <a:solidFill>
            <a:srgbClr val="ECFDF5"/>
          </a:solidFill>
          <a:ln/>
        </p:spPr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5"/>
          <a:srcRect t="-180" b="-180"/>
          <a:stretch/>
        </p:blipFill>
        <p:spPr>
          <a:xfrm>
            <a:off x="1010640" y="5390327"/>
            <a:ext cx="284723" cy="228600"/>
          </a:xfrm>
          <a:prstGeom prst="rect">
            <a:avLst/>
          </a:prstGeom>
        </p:spPr>
      </p:pic>
      <p:sp>
        <p:nvSpPr>
          <p:cNvPr id="25" name="Text 18"/>
          <p:cNvSpPr txBox="1"/>
          <p:nvPr/>
        </p:nvSpPr>
        <p:spPr>
          <a:xfrm>
            <a:off x="1369291" y="5271264"/>
            <a:ext cx="240536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Degviela un smērvielas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hape 19"/>
          <p:cNvSpPr/>
          <p:nvPr/>
        </p:nvSpPr>
        <p:spPr>
          <a:xfrm>
            <a:off x="8839505" y="2595982"/>
            <a:ext cx="2743200" cy="685800"/>
          </a:xfrm>
          <a:prstGeom prst="roundRect">
            <a:avLst>
              <a:gd name="adj" fmla="val 14815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7" name="Shape 20"/>
          <p:cNvSpPr/>
          <p:nvPr/>
        </p:nvSpPr>
        <p:spPr>
          <a:xfrm>
            <a:off x="11544300" y="2595982"/>
            <a:ext cx="38405" cy="685800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28" name="Shape 21"/>
          <p:cNvSpPr/>
          <p:nvPr/>
        </p:nvSpPr>
        <p:spPr>
          <a:xfrm>
            <a:off x="11011205" y="2710342"/>
            <a:ext cx="412445" cy="418735"/>
          </a:xfrm>
          <a:prstGeom prst="roundRect">
            <a:avLst>
              <a:gd name="adj" fmla="val 239808"/>
            </a:avLst>
          </a:prstGeom>
          <a:solidFill>
            <a:srgbClr val="ECFDF5"/>
          </a:solidFill>
          <a:ln/>
        </p:spPr>
      </p:sp>
      <p:pic>
        <p:nvPicPr>
          <p:cNvPr id="29" name="Image 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082767" y="2785314"/>
            <a:ext cx="258029" cy="2580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30" name="Text 22"/>
          <p:cNvSpPr txBox="1"/>
          <p:nvPr/>
        </p:nvSpPr>
        <p:spPr>
          <a:xfrm>
            <a:off x="9026348" y="2695889"/>
            <a:ext cx="183245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Banku pakalpojumi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hape 23"/>
          <p:cNvSpPr/>
          <p:nvPr/>
        </p:nvSpPr>
        <p:spPr>
          <a:xfrm>
            <a:off x="8839505" y="3433572"/>
            <a:ext cx="2743200" cy="685800"/>
          </a:xfrm>
          <a:prstGeom prst="roundRect">
            <a:avLst>
              <a:gd name="adj" fmla="val 14815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2" name="Shape 24"/>
          <p:cNvSpPr/>
          <p:nvPr/>
        </p:nvSpPr>
        <p:spPr>
          <a:xfrm>
            <a:off x="11544300" y="3433572"/>
            <a:ext cx="38405" cy="685800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33" name="Shape 25"/>
          <p:cNvSpPr/>
          <p:nvPr/>
        </p:nvSpPr>
        <p:spPr>
          <a:xfrm>
            <a:off x="11004551" y="3567585"/>
            <a:ext cx="413360" cy="399997"/>
          </a:xfrm>
          <a:prstGeom prst="roundRect">
            <a:avLst>
              <a:gd name="adj" fmla="val 239808"/>
            </a:avLst>
          </a:prstGeom>
          <a:solidFill>
            <a:srgbClr val="ECFDF5"/>
          </a:solidFill>
          <a:ln/>
        </p:spPr>
      </p:sp>
      <p:pic>
        <p:nvPicPr>
          <p:cNvPr id="34" name="Image 6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101359" y="3662172"/>
            <a:ext cx="229911" cy="229911"/>
          </a:xfrm>
          <a:prstGeom prst="rect">
            <a:avLst/>
          </a:prstGeom>
        </p:spPr>
      </p:pic>
      <p:sp>
        <p:nvSpPr>
          <p:cNvPr id="35" name="Text 26"/>
          <p:cNvSpPr txBox="1"/>
          <p:nvPr/>
        </p:nvSpPr>
        <p:spPr>
          <a:xfrm>
            <a:off x="9105594" y="3662172"/>
            <a:ext cx="17593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Apdrošināšana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hape 27"/>
          <p:cNvSpPr/>
          <p:nvPr/>
        </p:nvSpPr>
        <p:spPr>
          <a:xfrm>
            <a:off x="8839505" y="4272077"/>
            <a:ext cx="2743200" cy="685800"/>
          </a:xfrm>
          <a:prstGeom prst="roundRect">
            <a:avLst>
              <a:gd name="adj" fmla="val 14815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7" name="Shape 28"/>
          <p:cNvSpPr/>
          <p:nvPr/>
        </p:nvSpPr>
        <p:spPr>
          <a:xfrm>
            <a:off x="11544300" y="4272077"/>
            <a:ext cx="38405" cy="685800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38" name="Shape 29"/>
          <p:cNvSpPr/>
          <p:nvPr/>
        </p:nvSpPr>
        <p:spPr>
          <a:xfrm>
            <a:off x="11004551" y="4396436"/>
            <a:ext cx="413360" cy="432739"/>
          </a:xfrm>
          <a:prstGeom prst="roundRect">
            <a:avLst>
              <a:gd name="adj" fmla="val 239808"/>
            </a:avLst>
          </a:prstGeom>
          <a:solidFill>
            <a:srgbClr val="ECFDF5"/>
          </a:solidFill>
          <a:ln/>
        </p:spPr>
      </p:sp>
      <p:pic>
        <p:nvPicPr>
          <p:cNvPr id="39" name="Image 7" descr="preencoded.png"/>
          <p:cNvPicPr>
            <a:picLocks noChangeAspect="1"/>
          </p:cNvPicPr>
          <p:nvPr/>
        </p:nvPicPr>
        <p:blipFill>
          <a:blip r:embed="rId8"/>
          <a:srcRect t="-100" b="-100"/>
          <a:stretch/>
        </p:blipFill>
        <p:spPr>
          <a:xfrm>
            <a:off x="11127384" y="4486138"/>
            <a:ext cx="176240" cy="235457"/>
          </a:xfrm>
          <a:prstGeom prst="rect">
            <a:avLst/>
          </a:prstGeom>
        </p:spPr>
      </p:pic>
      <p:sp>
        <p:nvSpPr>
          <p:cNvPr id="40" name="Text 30"/>
          <p:cNvSpPr txBox="1"/>
          <p:nvPr/>
        </p:nvSpPr>
        <p:spPr>
          <a:xfrm>
            <a:off x="9105594" y="4500677"/>
            <a:ext cx="17620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Grāmatvedība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Shape 31"/>
          <p:cNvSpPr/>
          <p:nvPr/>
        </p:nvSpPr>
        <p:spPr>
          <a:xfrm>
            <a:off x="8839505" y="5110582"/>
            <a:ext cx="2743200" cy="685800"/>
          </a:xfrm>
          <a:prstGeom prst="roundRect">
            <a:avLst>
              <a:gd name="adj" fmla="val 14815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2" name="Shape 32"/>
          <p:cNvSpPr/>
          <p:nvPr/>
        </p:nvSpPr>
        <p:spPr>
          <a:xfrm>
            <a:off x="11544300" y="5110582"/>
            <a:ext cx="38405" cy="685800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43" name="Shape 33"/>
          <p:cNvSpPr/>
          <p:nvPr/>
        </p:nvSpPr>
        <p:spPr>
          <a:xfrm>
            <a:off x="11011205" y="5226050"/>
            <a:ext cx="412445" cy="417627"/>
          </a:xfrm>
          <a:prstGeom prst="roundRect">
            <a:avLst>
              <a:gd name="adj" fmla="val 239808"/>
            </a:avLst>
          </a:prstGeom>
          <a:solidFill>
            <a:srgbClr val="ECFDF5"/>
          </a:solidFill>
          <a:ln/>
        </p:spPr>
      </p:sp>
      <p:pic>
        <p:nvPicPr>
          <p:cNvPr id="44" name="Image 8" descr="preencoded.png"/>
          <p:cNvPicPr>
            <a:picLocks noChangeAspect="1"/>
          </p:cNvPicPr>
          <p:nvPr/>
        </p:nvPicPr>
        <p:blipFill>
          <a:blip r:embed="rId9"/>
          <a:srcRect l="-33" r="-33"/>
          <a:stretch/>
        </p:blipFill>
        <p:spPr>
          <a:xfrm>
            <a:off x="11079592" y="5302862"/>
            <a:ext cx="291084" cy="258570"/>
          </a:xfrm>
          <a:prstGeom prst="rect">
            <a:avLst/>
          </a:prstGeom>
        </p:spPr>
      </p:pic>
      <p:sp>
        <p:nvSpPr>
          <p:cNvPr id="45" name="Text 34"/>
          <p:cNvSpPr txBox="1"/>
          <p:nvPr/>
        </p:nvSpPr>
        <p:spPr>
          <a:xfrm>
            <a:off x="9227785" y="5339182"/>
            <a:ext cx="163345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Būvniecība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Shape 35"/>
          <p:cNvSpPr/>
          <p:nvPr/>
        </p:nvSpPr>
        <p:spPr>
          <a:xfrm>
            <a:off x="3885196" y="1709969"/>
            <a:ext cx="2412428" cy="909828"/>
          </a:xfrm>
          <a:prstGeom prst="roundRect">
            <a:avLst>
              <a:gd name="adj" fmla="val 21333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7" name="Shape 36"/>
          <p:cNvSpPr/>
          <p:nvPr/>
        </p:nvSpPr>
        <p:spPr>
          <a:xfrm>
            <a:off x="4106570" y="1676628"/>
            <a:ext cx="2210105" cy="38405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48" name="Shape 37"/>
          <p:cNvSpPr/>
          <p:nvPr/>
        </p:nvSpPr>
        <p:spPr>
          <a:xfrm>
            <a:off x="4143376" y="1988676"/>
            <a:ext cx="329413" cy="323518"/>
          </a:xfrm>
          <a:prstGeom prst="roundRect">
            <a:avLst>
              <a:gd name="adj" fmla="val 300300"/>
            </a:avLst>
          </a:prstGeom>
          <a:solidFill>
            <a:srgbClr val="F3F4F6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Image 9" descr="preencoded.png"/>
          <p:cNvPicPr>
            <a:picLocks noChangeAspect="1"/>
          </p:cNvPicPr>
          <p:nvPr/>
        </p:nvPicPr>
        <p:blipFill>
          <a:blip r:embed="rId10"/>
          <a:srcRect t="-180" b="-180"/>
          <a:stretch/>
        </p:blipFill>
        <p:spPr>
          <a:xfrm>
            <a:off x="4205282" y="2073155"/>
            <a:ext cx="202176" cy="162324"/>
          </a:xfrm>
          <a:prstGeom prst="rect">
            <a:avLst/>
          </a:prstGeom>
        </p:spPr>
      </p:pic>
      <p:sp>
        <p:nvSpPr>
          <p:cNvPr id="50" name="Text 38"/>
          <p:cNvSpPr txBox="1"/>
          <p:nvPr/>
        </p:nvSpPr>
        <p:spPr>
          <a:xfrm>
            <a:off x="4715561" y="1895551"/>
            <a:ext cx="1510589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Loģistika (ostas, auto)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Shape 39"/>
          <p:cNvSpPr/>
          <p:nvPr/>
        </p:nvSpPr>
        <p:spPr>
          <a:xfrm>
            <a:off x="6335803" y="1695231"/>
            <a:ext cx="2531974" cy="929488"/>
          </a:xfrm>
          <a:prstGeom prst="roundRect">
            <a:avLst>
              <a:gd name="adj" fmla="val 21333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52" name="Shape 40"/>
          <p:cNvSpPr/>
          <p:nvPr/>
        </p:nvSpPr>
        <p:spPr>
          <a:xfrm>
            <a:off x="6307531" y="1671865"/>
            <a:ext cx="2412427" cy="45719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53" name="Shape 41"/>
          <p:cNvSpPr/>
          <p:nvPr/>
        </p:nvSpPr>
        <p:spPr>
          <a:xfrm>
            <a:off x="6503502" y="1975970"/>
            <a:ext cx="304495" cy="304495"/>
          </a:xfrm>
          <a:prstGeom prst="roundRect">
            <a:avLst>
              <a:gd name="adj" fmla="val 300300"/>
            </a:avLst>
          </a:prstGeom>
          <a:solidFill>
            <a:srgbClr val="F3F4F6"/>
          </a:solidFill>
          <a:ln/>
        </p:spPr>
      </p:sp>
      <p:pic>
        <p:nvPicPr>
          <p:cNvPr id="54" name="Image 10" descr="preencoded.png"/>
          <p:cNvPicPr>
            <a:picLocks noChangeAspect="1"/>
          </p:cNvPicPr>
          <p:nvPr/>
        </p:nvPicPr>
        <p:blipFill>
          <a:blip r:embed="rId11"/>
          <a:srcRect t="-43" b="-43"/>
          <a:stretch/>
        </p:blipFill>
        <p:spPr>
          <a:xfrm>
            <a:off x="6564032" y="2040744"/>
            <a:ext cx="161378" cy="184591"/>
          </a:xfrm>
          <a:prstGeom prst="rect">
            <a:avLst/>
          </a:prstGeom>
        </p:spPr>
      </p:pic>
      <p:sp>
        <p:nvSpPr>
          <p:cNvPr id="55" name="Text 42"/>
          <p:cNvSpPr txBox="1"/>
          <p:nvPr/>
        </p:nvSpPr>
        <p:spPr>
          <a:xfrm>
            <a:off x="6917435" y="1988676"/>
            <a:ext cx="175831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Elektroenerģija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Shape 43"/>
          <p:cNvSpPr/>
          <p:nvPr/>
        </p:nvSpPr>
        <p:spPr>
          <a:xfrm>
            <a:off x="3988613" y="5905195"/>
            <a:ext cx="2318918" cy="571500"/>
          </a:xfrm>
          <a:prstGeom prst="roundRect">
            <a:avLst>
              <a:gd name="adj" fmla="val 21333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57" name="Shape 44"/>
          <p:cNvSpPr/>
          <p:nvPr/>
        </p:nvSpPr>
        <p:spPr>
          <a:xfrm>
            <a:off x="3988613" y="6438290"/>
            <a:ext cx="2257654" cy="38405"/>
          </a:xfrm>
          <a:prstGeom prst="rect">
            <a:avLst/>
          </a:prstGeom>
          <a:solidFill>
            <a:srgbClr val="9CA3AF"/>
          </a:solidFill>
          <a:ln/>
        </p:spPr>
      </p:sp>
      <p:sp>
        <p:nvSpPr>
          <p:cNvPr id="58" name="Shape 45"/>
          <p:cNvSpPr/>
          <p:nvPr/>
        </p:nvSpPr>
        <p:spPr>
          <a:xfrm>
            <a:off x="4143376" y="5967413"/>
            <a:ext cx="339928" cy="356577"/>
          </a:xfrm>
          <a:prstGeom prst="roundRect">
            <a:avLst>
              <a:gd name="adj" fmla="val 300300"/>
            </a:avLst>
          </a:prstGeom>
          <a:solidFill>
            <a:srgbClr val="F3F4F6"/>
          </a:solidFill>
          <a:ln/>
        </p:spPr>
      </p:sp>
      <p:pic>
        <p:nvPicPr>
          <p:cNvPr id="59" name="Image 11" descr="preencoded.png"/>
          <p:cNvPicPr>
            <a:picLocks noChangeAspect="1"/>
          </p:cNvPicPr>
          <p:nvPr/>
        </p:nvPicPr>
        <p:blipFill>
          <a:blip r:embed="rId12"/>
          <a:srcRect l="-33" r="-33"/>
          <a:stretch/>
        </p:blipFill>
        <p:spPr>
          <a:xfrm>
            <a:off x="4191068" y="6019495"/>
            <a:ext cx="236452" cy="210040"/>
          </a:xfrm>
          <a:prstGeom prst="rect">
            <a:avLst/>
          </a:prstGeom>
        </p:spPr>
      </p:pic>
      <p:sp>
        <p:nvSpPr>
          <p:cNvPr id="60" name="Text 46"/>
          <p:cNvSpPr txBox="1"/>
          <p:nvPr/>
        </p:nvSpPr>
        <p:spPr>
          <a:xfrm>
            <a:off x="4723387" y="5863362"/>
            <a:ext cx="155813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Iepakojums un paletes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Shape 47"/>
          <p:cNvSpPr/>
          <p:nvPr/>
        </p:nvSpPr>
        <p:spPr>
          <a:xfrm>
            <a:off x="6335803" y="5905195"/>
            <a:ext cx="2531974" cy="571500"/>
          </a:xfrm>
          <a:prstGeom prst="roundRect">
            <a:avLst>
              <a:gd name="adj" fmla="val 21333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62" name="Shape 48"/>
          <p:cNvSpPr/>
          <p:nvPr/>
        </p:nvSpPr>
        <p:spPr>
          <a:xfrm>
            <a:off x="6246265" y="6438290"/>
            <a:ext cx="2621512" cy="45719"/>
          </a:xfrm>
          <a:prstGeom prst="rect">
            <a:avLst/>
          </a:prstGeom>
          <a:solidFill>
            <a:srgbClr val="9CA3AF"/>
          </a:solidFill>
          <a:ln/>
        </p:spPr>
      </p:sp>
      <p:sp>
        <p:nvSpPr>
          <p:cNvPr id="63" name="Shape 49"/>
          <p:cNvSpPr/>
          <p:nvPr/>
        </p:nvSpPr>
        <p:spPr>
          <a:xfrm>
            <a:off x="6436462" y="6019495"/>
            <a:ext cx="348385" cy="328955"/>
          </a:xfrm>
          <a:prstGeom prst="roundRect">
            <a:avLst>
              <a:gd name="adj" fmla="val 300300"/>
            </a:avLst>
          </a:prstGeom>
          <a:solidFill>
            <a:srgbClr val="F3F4F6"/>
          </a:solidFill>
          <a:ln/>
        </p:spPr>
      </p:sp>
      <p:pic>
        <p:nvPicPr>
          <p:cNvPr id="64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512357" y="6084400"/>
            <a:ext cx="197339" cy="197339"/>
          </a:xfrm>
          <a:prstGeom prst="rect">
            <a:avLst/>
          </a:prstGeom>
        </p:spPr>
      </p:pic>
      <p:sp>
        <p:nvSpPr>
          <p:cNvPr id="65" name="Text 50"/>
          <p:cNvSpPr txBox="1"/>
          <p:nvPr/>
        </p:nvSpPr>
        <p:spPr>
          <a:xfrm>
            <a:off x="7027141" y="5885078"/>
            <a:ext cx="126278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Tehnikas remonts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Shape 51"/>
          <p:cNvSpPr/>
          <p:nvPr/>
        </p:nvSpPr>
        <p:spPr>
          <a:xfrm>
            <a:off x="5257799" y="3205429"/>
            <a:ext cx="1676095" cy="1676095"/>
          </a:xfrm>
          <a:prstGeom prst="roundRect">
            <a:avLst>
              <a:gd name="adj" fmla="val 54555"/>
            </a:avLst>
          </a:prstGeom>
          <a:solidFill>
            <a:srgbClr val="8D8D15"/>
          </a:solidFill>
          <a:ln w="101600">
            <a:solidFill>
              <a:srgbClr val="F9FAFB"/>
            </a:solidFill>
            <a:prstDash val="solid"/>
          </a:ln>
          <a:effectLst>
            <a:outerShdw blurRad="12700" dist="12700" dir="16200000" algn="bl" rotWithShape="0">
              <a:srgbClr val="000000">
                <a:alpha val="75000"/>
              </a:srgbClr>
            </a:outerShdw>
          </a:effectLst>
        </p:spPr>
      </p:sp>
      <p:sp>
        <p:nvSpPr>
          <p:cNvPr id="67" name="Shape 52"/>
          <p:cNvSpPr/>
          <p:nvPr/>
        </p:nvSpPr>
        <p:spPr>
          <a:xfrm>
            <a:off x="5172883" y="3123819"/>
            <a:ext cx="1854258" cy="1847545"/>
          </a:xfrm>
          <a:prstGeom prst="roundRect">
            <a:avLst>
              <a:gd name="adj" fmla="val 59988"/>
            </a:avLst>
          </a:prstGeom>
          <a:solidFill>
            <a:srgbClr val="8D8D15">
              <a:alpha val="20000"/>
            </a:srgbClr>
          </a:solidFill>
          <a:ln>
            <a:solidFill>
              <a:srgbClr val="ECFDF5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Image 13" descr="preencoded.png"/>
          <p:cNvPicPr>
            <a:picLocks noChangeAspect="1"/>
          </p:cNvPicPr>
          <p:nvPr/>
        </p:nvPicPr>
        <p:blipFill>
          <a:blip r:embed="rId14"/>
          <a:srcRect l="-607" r="-607"/>
          <a:stretch/>
        </p:blipFill>
        <p:spPr>
          <a:xfrm>
            <a:off x="5900623" y="3619195"/>
            <a:ext cx="390449" cy="342900"/>
          </a:xfrm>
          <a:prstGeom prst="rect">
            <a:avLst/>
          </a:prstGeom>
        </p:spPr>
      </p:pic>
      <p:sp>
        <p:nvSpPr>
          <p:cNvPr id="69" name="Text 53"/>
          <p:cNvSpPr txBox="1"/>
          <p:nvPr/>
        </p:nvSpPr>
        <p:spPr>
          <a:xfrm>
            <a:off x="5563716" y="3967582"/>
            <a:ext cx="1054303" cy="4288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3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KŪDRAS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3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NOZARE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Shape 54"/>
          <p:cNvSpPr/>
          <p:nvPr/>
        </p:nvSpPr>
        <p:spPr>
          <a:xfrm>
            <a:off x="0" y="0"/>
            <a:ext cx="12191695" cy="1228954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71" name="Shape 55"/>
          <p:cNvSpPr/>
          <p:nvPr/>
        </p:nvSpPr>
        <p:spPr>
          <a:xfrm>
            <a:off x="0" y="1219810"/>
            <a:ext cx="12191695" cy="9144"/>
          </a:xfrm>
          <a:prstGeom prst="rect">
            <a:avLst/>
          </a:prstGeom>
          <a:solidFill>
            <a:srgbClr val="F3F4F6"/>
          </a:solidFill>
          <a:ln/>
        </p:spPr>
      </p:sp>
      <p:sp>
        <p:nvSpPr>
          <p:cNvPr id="77" name="Shape 7">
            <a:extLst>
              <a:ext uri="{FF2B5EF4-FFF2-40B4-BE49-F238E27FC236}">
                <a16:creationId xmlns:a16="http://schemas.microsoft.com/office/drawing/2014/main" id="{EBE12D74-9B0B-2E15-3C09-FDED94A0B202}"/>
              </a:ext>
            </a:extLst>
          </p:cNvPr>
          <p:cNvSpPr/>
          <p:nvPr/>
        </p:nvSpPr>
        <p:spPr>
          <a:xfrm>
            <a:off x="895198" y="2571918"/>
            <a:ext cx="2991002" cy="685800"/>
          </a:xfrm>
          <a:prstGeom prst="roundRect">
            <a:avLst>
              <a:gd name="adj" fmla="val 14815"/>
            </a:avLst>
          </a:prstGeom>
          <a:solidFill>
            <a:srgbClr val="FFFFFF"/>
          </a:solidFill>
          <a:ln/>
          <a:effectLst>
            <a:outerShdw blurRad="63500" dist="381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0" name="Text 6"/>
          <p:cNvSpPr txBox="1"/>
          <p:nvPr/>
        </p:nvSpPr>
        <p:spPr>
          <a:xfrm>
            <a:off x="1369291" y="2824582"/>
            <a:ext cx="219181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Open Sans" pitchFamily="34" charset="0"/>
                <a:ea typeface="Open Sans" pitchFamily="34" charset="-122"/>
                <a:cs typeface="Open Sans" pitchFamily="34" charset="-120"/>
              </a:rPr>
              <a:t>Mežsaimniecība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hape 5"/>
          <p:cNvSpPr/>
          <p:nvPr/>
        </p:nvSpPr>
        <p:spPr>
          <a:xfrm>
            <a:off x="923544" y="2757060"/>
            <a:ext cx="381305" cy="381305"/>
          </a:xfrm>
          <a:prstGeom prst="roundRect">
            <a:avLst>
              <a:gd name="adj" fmla="val 239808"/>
            </a:avLst>
          </a:prstGeom>
          <a:solidFill>
            <a:srgbClr val="ECFDF5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15"/>
          <a:srcRect t="-43" b="-43"/>
          <a:stretch/>
        </p:blipFill>
        <p:spPr>
          <a:xfrm>
            <a:off x="1017613" y="2838767"/>
            <a:ext cx="187452" cy="214415"/>
          </a:xfrm>
          <a:prstGeom prst="rect">
            <a:avLst/>
          </a:prstGeom>
        </p:spPr>
      </p:pic>
      <p:sp>
        <p:nvSpPr>
          <p:cNvPr id="80" name="Shape 4">
            <a:extLst>
              <a:ext uri="{FF2B5EF4-FFF2-40B4-BE49-F238E27FC236}">
                <a16:creationId xmlns:a16="http://schemas.microsoft.com/office/drawing/2014/main" id="{E688F380-1888-C004-AE6E-0230B71C9A84}"/>
              </a:ext>
            </a:extLst>
          </p:cNvPr>
          <p:cNvSpPr/>
          <p:nvPr/>
        </p:nvSpPr>
        <p:spPr>
          <a:xfrm>
            <a:off x="860730" y="4272077"/>
            <a:ext cx="38405" cy="685800"/>
          </a:xfrm>
          <a:prstGeom prst="rect">
            <a:avLst/>
          </a:prstGeom>
          <a:solidFill>
            <a:srgbClr val="E5E7EB"/>
          </a:solidFill>
          <a:ln/>
        </p:spPr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F040082-085A-C36E-F932-3B5DA3A1392A}"/>
              </a:ext>
            </a:extLst>
          </p:cNvPr>
          <p:cNvSpPr txBox="1"/>
          <p:nvPr/>
        </p:nvSpPr>
        <p:spPr>
          <a:xfrm>
            <a:off x="366268" y="844201"/>
            <a:ext cx="1124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Kūdras ieguve un pārstrāde ietekmē citas nozares un dod ieguldījumu to attīstībā. </a:t>
            </a: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Galvenās ar kūdras ieguvi un pārstrādi saistītās nozares</a:t>
            </a:r>
            <a:r>
              <a:rPr kumimoji="0" lang="en-US" sz="20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  <p:sp>
        <p:nvSpPr>
          <p:cNvPr id="82" name="Title 3">
            <a:extLst>
              <a:ext uri="{FF2B5EF4-FFF2-40B4-BE49-F238E27FC236}">
                <a16:creationId xmlns:a16="http://schemas.microsoft.com/office/drawing/2014/main" id="{E6B59694-7324-67A8-B92A-326A7AD1063F}"/>
              </a:ext>
            </a:extLst>
          </p:cNvPr>
          <p:cNvSpPr txBox="1">
            <a:spLocks/>
          </p:cNvSpPr>
          <p:nvPr/>
        </p:nvSpPr>
        <p:spPr>
          <a:xfrm>
            <a:off x="2536267" y="0"/>
            <a:ext cx="7119466" cy="8728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Saistītās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Roboto Slab" pitchFamily="2" charset="0"/>
              </a:rPr>
              <a:t>nozares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Roboto Slab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1301</Words>
  <Application>Microsoft Office PowerPoint</Application>
  <PresentationFormat>Widescreen</PresentationFormat>
  <Paragraphs>256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Roboto Mono</vt:lpstr>
      <vt:lpstr>Roboto</vt:lpstr>
      <vt:lpstr>Calibri</vt:lpstr>
      <vt:lpstr>Roboto Slab</vt:lpstr>
      <vt:lpstr>Open Sans</vt:lpstr>
      <vt:lpstr>Arial</vt:lpstr>
      <vt:lpstr>Arial,Sans-Serif</vt:lpstr>
      <vt:lpstr>Office Theme</vt:lpstr>
      <vt:lpstr>1_Office Theme</vt:lpstr>
      <vt:lpstr>    Kūdra dārzkopībā   ilgtspējas, lietaino sezonu un mainīga regulējuma krustpunktā:  pieejamība, riski un nākotnes iespējas</vt:lpstr>
      <vt:lpstr>  Latvijas kūdra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Kūdras produktu eksports pasaulē 2024, TOP 10 valstis, milj. t</vt:lpstr>
      <vt:lpstr>Kūdras ieguves valstis pasaulē resursu apjoms % </vt:lpstr>
      <vt:lpstr> Pasaules kūdras tirgus </vt:lpstr>
      <vt:lpstr> Kūdra pasaulē</vt:lpstr>
      <vt:lpstr> Galvenās tendences tirgū</vt:lpstr>
      <vt:lpstr> Kopsavilkums</vt:lpstr>
      <vt:lpstr> Kūdras tirgus riska analīze (2025) </vt:lpstr>
      <vt:lpstr> Latvijas kūdras produktu eksports  2025, TOP 10 valstis, tūkst.t</vt:lpstr>
      <vt:lpstr>PowerPoint Presentation</vt:lpstr>
      <vt:lpstr>PowerPoint Presentation</vt:lpstr>
      <vt:lpstr>tiek izmantoti kūdras substrāti</vt:lpstr>
      <vt:lpstr>Climate vs Defense</vt:lpstr>
      <vt:lpstr>Sekas un negatīvā ietekme</vt:lpstr>
      <vt:lpstr>Izmaiņas Dabas resursu nodokļa likumā </vt:lpstr>
      <vt:lpstr>Konceptuālais ziņojums par kūdras izmantošanu dārzkopībā   </vt:lpstr>
      <vt:lpstr>Konceptuālais ziņojums par kūdras izmantošanu dārzkopībā  Šis nav tikai kūdras nozares jautājums – tas ir par dārzkopības nākotni. </vt:lpstr>
      <vt:lpstr>Paldies par uzmanību!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Linda Viļumsone</dc:creator>
  <cp:lastModifiedBy>Ingrida Krigere</cp:lastModifiedBy>
  <cp:revision>10</cp:revision>
  <cp:lastPrinted>2026-02-23T11:17:14Z</cp:lastPrinted>
  <dcterms:created xsi:type="dcterms:W3CDTF">2021-03-30T06:57:35Z</dcterms:created>
  <dcterms:modified xsi:type="dcterms:W3CDTF">2026-02-26T20:46:55Z</dcterms:modified>
</cp:coreProperties>
</file>