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68" r:id="rId4"/>
    <p:sldId id="257" r:id="rId5"/>
    <p:sldId id="271" r:id="rId6"/>
    <p:sldId id="260" r:id="rId7"/>
    <p:sldId id="261" r:id="rId8"/>
    <p:sldId id="262" r:id="rId9"/>
    <p:sldId id="270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05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/>
              <a:t>Risinājumi</a:t>
            </a:r>
            <a:r>
              <a:rPr lang="en-US" sz="4000" b="1" dirty="0"/>
              <a:t> </a:t>
            </a:r>
            <a:r>
              <a:rPr lang="en-US" sz="4000" b="1" dirty="0" err="1"/>
              <a:t>augsnes</a:t>
            </a:r>
            <a:r>
              <a:rPr lang="en-US" sz="4000" b="1" dirty="0"/>
              <a:t> </a:t>
            </a:r>
            <a:r>
              <a:rPr lang="en-US" sz="4000" b="1" dirty="0" err="1"/>
              <a:t>auglības</a:t>
            </a:r>
            <a:r>
              <a:rPr lang="en-US" sz="4000" b="1" dirty="0"/>
              <a:t> un </a:t>
            </a:r>
            <a:r>
              <a:rPr lang="en-US" sz="4000" b="1" dirty="0" err="1"/>
              <a:t>veselības</a:t>
            </a:r>
            <a:r>
              <a:rPr lang="en-US" sz="4000" b="1" dirty="0"/>
              <a:t> </a:t>
            </a:r>
            <a:r>
              <a:rPr lang="en-US" sz="4000" b="1" dirty="0" err="1"/>
              <a:t>saglabāšanai</a:t>
            </a:r>
            <a:endParaRPr sz="4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EBA6E-814F-4C5F-9673-2A81EF0C6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881" y="2715207"/>
            <a:ext cx="2920237" cy="21886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274EEC-743E-4B67-83C4-A40578B1676F}"/>
              </a:ext>
            </a:extLst>
          </p:cNvPr>
          <p:cNvSpPr txBox="1"/>
          <p:nvPr/>
        </p:nvSpPr>
        <p:spPr>
          <a:xfrm>
            <a:off x="2649894" y="5617029"/>
            <a:ext cx="3722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/>
              <a:t>Līga Lepse</a:t>
            </a:r>
          </a:p>
          <a:p>
            <a:pPr algn="ctr"/>
            <a:r>
              <a:rPr lang="lv-LV" dirty="0"/>
              <a:t>Dārzkopības institūts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178" y="349283"/>
            <a:ext cx="8229600" cy="649093"/>
          </a:xfrm>
        </p:spPr>
        <p:txBody>
          <a:bodyPr>
            <a:normAutofit fontScale="90000"/>
          </a:bodyPr>
          <a:lstStyle/>
          <a:p>
            <a:r>
              <a:rPr b="1" dirty="0"/>
              <a:t>Ko </a:t>
            </a:r>
            <a:r>
              <a:rPr b="1" dirty="0" err="1"/>
              <a:t>darīt</a:t>
            </a:r>
            <a:r>
              <a:rPr b="1" dirty="0"/>
              <a:t> </a:t>
            </a:r>
            <a:r>
              <a:rPr b="1" dirty="0" err="1"/>
              <a:t>praksē</a:t>
            </a:r>
            <a:r>
              <a:rPr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5" y="1324331"/>
            <a:ext cx="5542384" cy="5085799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/>
              <a:t>Veikt</a:t>
            </a:r>
            <a:r>
              <a:rPr lang="en-GB" dirty="0"/>
              <a:t> </a:t>
            </a:r>
            <a:r>
              <a:rPr lang="en-GB" dirty="0" err="1"/>
              <a:t>augsnes</a:t>
            </a:r>
            <a:r>
              <a:rPr lang="en-GB" dirty="0"/>
              <a:t> </a:t>
            </a:r>
            <a:r>
              <a:rPr lang="en-GB" dirty="0" err="1"/>
              <a:t>analīzes</a:t>
            </a:r>
            <a:r>
              <a:rPr lang="en-GB" dirty="0"/>
              <a:t> </a:t>
            </a:r>
            <a:r>
              <a:rPr lang="en-GB" dirty="0" err="1"/>
              <a:t>ik</a:t>
            </a:r>
            <a:r>
              <a:rPr lang="en-GB" dirty="0"/>
              <a:t> </a:t>
            </a:r>
            <a:r>
              <a:rPr lang="en-GB" dirty="0" err="1"/>
              <a:t>pēc</a:t>
            </a:r>
            <a:r>
              <a:rPr lang="en-GB" dirty="0"/>
              <a:t> 3–5 </a:t>
            </a:r>
            <a:r>
              <a:rPr lang="en-GB" dirty="0" err="1"/>
              <a:t>gadiem</a:t>
            </a:r>
            <a:endParaRPr lang="lv-LV" dirty="0"/>
          </a:p>
          <a:p>
            <a:r>
              <a:rPr lang="en-GB" dirty="0" err="1"/>
              <a:t>Uzturēt</a:t>
            </a:r>
            <a:r>
              <a:rPr lang="en-GB" dirty="0"/>
              <a:t> pH </a:t>
            </a:r>
            <a:r>
              <a:rPr lang="en-GB" dirty="0" err="1"/>
              <a:t>optimālā</a:t>
            </a:r>
            <a:r>
              <a:rPr lang="en-GB" dirty="0"/>
              <a:t> </a:t>
            </a:r>
            <a:r>
              <a:rPr lang="en-GB" dirty="0" err="1"/>
              <a:t>līmenī</a:t>
            </a:r>
            <a:endParaRPr lang="lv-LV" dirty="0"/>
          </a:p>
          <a:p>
            <a:r>
              <a:rPr lang="en-GB" dirty="0" err="1"/>
              <a:t>Katru</a:t>
            </a:r>
            <a:r>
              <a:rPr lang="en-GB" dirty="0"/>
              <a:t> </a:t>
            </a:r>
            <a:r>
              <a:rPr lang="en-GB" dirty="0" err="1"/>
              <a:t>gadu</a:t>
            </a:r>
            <a:r>
              <a:rPr lang="en-GB" dirty="0"/>
              <a:t> </a:t>
            </a:r>
            <a:r>
              <a:rPr lang="en-GB" dirty="0" err="1"/>
              <a:t>papildināt</a:t>
            </a:r>
            <a:r>
              <a:rPr lang="en-GB" dirty="0"/>
              <a:t> </a:t>
            </a:r>
            <a:r>
              <a:rPr lang="en-GB" dirty="0" err="1"/>
              <a:t>organisko</a:t>
            </a:r>
            <a:r>
              <a:rPr lang="en-GB" dirty="0"/>
              <a:t> </a:t>
            </a:r>
            <a:r>
              <a:rPr lang="en-GB" dirty="0" err="1"/>
              <a:t>viel</a:t>
            </a:r>
            <a:r>
              <a:rPr lang="lv-LV" dirty="0"/>
              <a:t>u</a:t>
            </a:r>
          </a:p>
          <a:p>
            <a:r>
              <a:rPr lang="en-GB" dirty="0" err="1"/>
              <a:t>Izvairīties</a:t>
            </a:r>
            <a:r>
              <a:rPr lang="en-GB" dirty="0"/>
              <a:t> no </a:t>
            </a:r>
            <a:r>
              <a:rPr lang="lv-LV" dirty="0"/>
              <a:t>intensīvas/ smagas </a:t>
            </a:r>
            <a:r>
              <a:rPr lang="en-GB" dirty="0" err="1"/>
              <a:t>tehnikas</a:t>
            </a:r>
            <a:r>
              <a:rPr lang="en-GB" dirty="0"/>
              <a:t> </a:t>
            </a:r>
            <a:r>
              <a:rPr lang="en-GB" dirty="0" err="1"/>
              <a:t>uz</a:t>
            </a:r>
            <a:r>
              <a:rPr lang="en-GB" dirty="0"/>
              <a:t> </a:t>
            </a:r>
            <a:r>
              <a:rPr lang="en-GB" dirty="0" err="1"/>
              <a:t>mitras</a:t>
            </a:r>
            <a:r>
              <a:rPr lang="en-GB" dirty="0"/>
              <a:t> </a:t>
            </a:r>
            <a:r>
              <a:rPr lang="en-GB" dirty="0" err="1"/>
              <a:t>augsnes</a:t>
            </a:r>
            <a:endParaRPr lang="lv-LV" dirty="0"/>
          </a:p>
          <a:p>
            <a:r>
              <a:rPr lang="en-GB" dirty="0" err="1"/>
              <a:t>Ieviest</a:t>
            </a:r>
            <a:r>
              <a:rPr lang="en-GB" dirty="0"/>
              <a:t> </a:t>
            </a:r>
            <a:r>
              <a:rPr lang="en-GB" dirty="0" err="1"/>
              <a:t>starpkultūras</a:t>
            </a:r>
            <a:r>
              <a:rPr lang="lv-LV" dirty="0"/>
              <a:t>, zaļmēslojumus</a:t>
            </a:r>
          </a:p>
          <a:p>
            <a:r>
              <a:rPr lang="lv-LV" dirty="0"/>
              <a:t>Ievērot pareizu augu seku</a:t>
            </a:r>
          </a:p>
          <a:p>
            <a:r>
              <a:rPr lang="en-GB" dirty="0" err="1"/>
              <a:t>Pielāgot</a:t>
            </a:r>
            <a:r>
              <a:rPr lang="en-GB" dirty="0"/>
              <a:t> </a:t>
            </a:r>
            <a:r>
              <a:rPr lang="en-GB" dirty="0" err="1"/>
              <a:t>mēslojumu</a:t>
            </a:r>
            <a:r>
              <a:rPr lang="en-GB" dirty="0"/>
              <a:t> </a:t>
            </a:r>
            <a:r>
              <a:rPr lang="en-GB" dirty="0" err="1"/>
              <a:t>konkrēta</a:t>
            </a:r>
            <a:r>
              <a:rPr lang="lv-LV" dirty="0"/>
              <a:t>m</a:t>
            </a:r>
            <a:r>
              <a:rPr lang="en-GB" dirty="0"/>
              <a:t> </a:t>
            </a:r>
            <a:r>
              <a:rPr lang="en-GB" dirty="0" err="1"/>
              <a:t>kultūra</a:t>
            </a:r>
            <a:r>
              <a:rPr lang="lv-LV" dirty="0"/>
              <a:t>ugam balstoties uz analīzēm</a:t>
            </a:r>
          </a:p>
          <a:p>
            <a:r>
              <a:rPr lang="lv-LV" dirty="0"/>
              <a:t>Ierīkot apūdeņošanas sistēmu / veikt meliorāciju</a:t>
            </a:r>
          </a:p>
          <a:p>
            <a:r>
              <a:rPr lang="lv-LV" dirty="0"/>
              <a:t>Sekot jaunumiem un pētījumu rezultātiem</a:t>
            </a:r>
          </a:p>
          <a:p>
            <a:r>
              <a:rPr lang="lv-LV" dirty="0"/>
              <a:t>Pieņemt datos balstītus lēmumus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3165D-0D15-46CB-B6E8-3B04790F4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707" y="1810139"/>
            <a:ext cx="2512071" cy="44653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160337"/>
            <a:ext cx="8229600" cy="1143000"/>
          </a:xfrm>
        </p:spPr>
        <p:txBody>
          <a:bodyPr/>
          <a:lstStyle/>
          <a:p>
            <a:r>
              <a:rPr b="1" dirty="0" err="1"/>
              <a:t>Ūdens</a:t>
            </a:r>
            <a:r>
              <a:rPr b="1" dirty="0"/>
              <a:t> </a:t>
            </a:r>
            <a:r>
              <a:rPr b="1" dirty="0" err="1"/>
              <a:t>režīms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1278601"/>
          </a:xfrm>
        </p:spPr>
        <p:txBody>
          <a:bodyPr/>
          <a:lstStyle/>
          <a:p>
            <a:r>
              <a:rPr dirty="0" err="1"/>
              <a:t>Mulča</a:t>
            </a:r>
            <a:endParaRPr dirty="0"/>
          </a:p>
          <a:p>
            <a:r>
              <a:rPr lang="lv-LV" dirty="0"/>
              <a:t>Meliorācija / apūdeņošanas sistēmas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EF4811-D04B-4986-8A84-E61B17576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47" y="3888737"/>
            <a:ext cx="6486706" cy="22374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276"/>
            <a:ext cx="8229600" cy="1143000"/>
          </a:xfrm>
        </p:spPr>
        <p:txBody>
          <a:bodyPr/>
          <a:lstStyle/>
          <a:p>
            <a:r>
              <a:rPr b="1" dirty="0" err="1"/>
              <a:t>Galvenais</a:t>
            </a:r>
            <a:r>
              <a:rPr b="1" dirty="0"/>
              <a:t> </a:t>
            </a:r>
            <a:r>
              <a:rPr b="1" dirty="0" err="1"/>
              <a:t>secinājums</a:t>
            </a:r>
            <a:endParaRPr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5D7CDC-29CF-402F-82D7-A20108FB79DA}"/>
              </a:ext>
            </a:extLst>
          </p:cNvPr>
          <p:cNvSpPr txBox="1"/>
          <p:nvPr/>
        </p:nvSpPr>
        <p:spPr>
          <a:xfrm>
            <a:off x="382555" y="1576873"/>
            <a:ext cx="866813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600" dirty="0"/>
              <a:t>Latvijā augsnes auglības celšanas pamats ir:</a:t>
            </a:r>
            <a:br>
              <a:rPr lang="lv-LV" sz="3600" dirty="0"/>
            </a:br>
            <a:r>
              <a:rPr lang="lv-LV" sz="3600" b="1" dirty="0"/>
              <a:t>pH regulēšana + organiskā viela + struktūras saglabāšana</a:t>
            </a:r>
          </a:p>
          <a:p>
            <a:pPr algn="ctr"/>
            <a:endParaRPr lang="lv-LV" sz="3600" dirty="0"/>
          </a:p>
          <a:p>
            <a:pPr algn="ctr"/>
            <a:r>
              <a:rPr lang="lv-LV" sz="3600" dirty="0"/>
              <a:t>Ilgtspējīgs dārzs sākas ar dzīvu, strukturētu un bioloģiski aktīvu augsni.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B1E3-795A-4D00-B04A-E414269C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493" y="225467"/>
            <a:ext cx="8229600" cy="677084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Problēmas</a:t>
            </a:r>
            <a:endParaRPr lang="en-GB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F8D9D2-4115-481A-A5A1-127730183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457" y="1582405"/>
            <a:ext cx="3097764" cy="34039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41CE90-1747-4F6A-936E-FF4A5680CEE3}"/>
              </a:ext>
            </a:extLst>
          </p:cNvPr>
          <p:cNvSpPr txBox="1"/>
          <p:nvPr/>
        </p:nvSpPr>
        <p:spPr>
          <a:xfrm>
            <a:off x="4114800" y="1610397"/>
            <a:ext cx="49545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lv-LV" dirty="0">
                <a:latin typeface="Arial" panose="020B0604020202020204" pitchFamily="34" charset="0"/>
              </a:rPr>
              <a:t>Bieži pārlieku liels mitrums pavasarī un rudenī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dirty="0">
                <a:latin typeface="Arial" panose="020B0604020202020204" pitchFamily="34" charset="0"/>
              </a:rPr>
              <a:t>Veģetācijas periods ~180 - 200 dienas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v-LV" dirty="0">
                <a:latin typeface="Arial" panose="020B0604020202020204" pitchFamily="34" charset="0"/>
              </a:rPr>
              <a:t>Izteikta ziemas ietekme mazinās (sasalšana - atkušana ietekmē struktūru)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Skāba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reakcija</a:t>
            </a:r>
            <a:r>
              <a:rPr lang="en-US" altLang="en-US" dirty="0">
                <a:latin typeface="Arial" panose="020B0604020202020204" pitchFamily="34" charset="0"/>
              </a:rPr>
              <a:t> (pH 5.0–5.8)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Zems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organiskās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vielas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saturs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vieglās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augsnēs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Sablīvēšanās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smagās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augsnēs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Erozija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nogāzēs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Neregulāras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augsnes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analīzes</a:t>
            </a:r>
            <a:endParaRPr lang="lv-LV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A77E5-2E38-4FDF-82E1-E4B0CE691D2D}"/>
              </a:ext>
            </a:extLst>
          </p:cNvPr>
          <p:cNvSpPr txBox="1"/>
          <p:nvPr/>
        </p:nvSpPr>
        <p:spPr>
          <a:xfrm>
            <a:off x="1894114" y="5309118"/>
            <a:ext cx="609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Arī Eiropa pievērsusies augsnes jautājumiem tikai tagad....</a:t>
            </a:r>
          </a:p>
          <a:p>
            <a:pPr algn="ctr"/>
            <a:r>
              <a:rPr lang="lv-LV" dirty="0"/>
              <a:t>Bet labi, ka tā!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35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F3632-1428-4F7E-B65E-B3B42D907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364"/>
            <a:ext cx="8229600" cy="705076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Kādu augsni vēlamies?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2E1BC-38B7-404B-A574-79643B753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v-LV" dirty="0"/>
              <a:t>VESELA AUGSNE                    DEGRADĒTA AUGSNE</a:t>
            </a:r>
          </a:p>
          <a:p>
            <a:r>
              <a:rPr lang="lv-LV" dirty="0"/>
              <a:t>-------------------             -------------------</a:t>
            </a:r>
          </a:p>
          <a:p>
            <a:r>
              <a:rPr lang="en-GB" dirty="0"/>
              <a:t>🌿 </a:t>
            </a:r>
            <a:r>
              <a:rPr lang="lv-LV" dirty="0"/>
              <a:t>Mulča, sedzējaugi       </a:t>
            </a:r>
            <a:r>
              <a:rPr lang="en-GB" dirty="0"/>
              <a:t>❌ </a:t>
            </a:r>
            <a:r>
              <a:rPr lang="lv-LV" dirty="0"/>
              <a:t>Kaila virsma</a:t>
            </a:r>
          </a:p>
          <a:p>
            <a:r>
              <a:rPr lang="en-GB" dirty="0"/>
              <a:t>🪱 </a:t>
            </a:r>
            <a:r>
              <a:rPr lang="lv-LV" dirty="0"/>
              <a:t>Sliekas                           </a:t>
            </a:r>
            <a:r>
              <a:rPr lang="en-GB" dirty="0"/>
              <a:t>❌ </a:t>
            </a:r>
            <a:r>
              <a:rPr lang="lv-LV" dirty="0"/>
              <a:t>Nav dzīvības</a:t>
            </a:r>
          </a:p>
          <a:p>
            <a:r>
              <a:rPr lang="en-GB" dirty="0"/>
              <a:t>🌱 </a:t>
            </a:r>
            <a:r>
              <a:rPr lang="lv-LV" dirty="0"/>
              <a:t>Dziļas saknes                </a:t>
            </a:r>
            <a:r>
              <a:rPr lang="en-GB" dirty="0"/>
              <a:t>🌱 </a:t>
            </a:r>
            <a:r>
              <a:rPr lang="lv-LV" dirty="0"/>
              <a:t>Seklas saknes</a:t>
            </a:r>
          </a:p>
          <a:p>
            <a:r>
              <a:rPr lang="en-GB" dirty="0"/>
              <a:t>⬜ </a:t>
            </a:r>
            <a:r>
              <a:rPr lang="lv-LV" dirty="0"/>
              <a:t>Drupena struktūra      </a:t>
            </a:r>
            <a:r>
              <a:rPr lang="en-GB" dirty="0"/>
              <a:t>⬛ </a:t>
            </a:r>
            <a:r>
              <a:rPr lang="lv-LV" dirty="0"/>
              <a:t>Sablīvējums</a:t>
            </a:r>
          </a:p>
          <a:p>
            <a:r>
              <a:rPr lang="en-GB" dirty="0"/>
              <a:t>💧 </a:t>
            </a:r>
            <a:r>
              <a:rPr lang="lv-LV" dirty="0"/>
              <a:t>Uzsūc ūdeni                  </a:t>
            </a:r>
            <a:r>
              <a:rPr lang="en-GB" dirty="0"/>
              <a:t>💧 </a:t>
            </a:r>
            <a:r>
              <a:rPr lang="lv-LV" dirty="0"/>
              <a:t>Peļķes / noteces</a:t>
            </a:r>
          </a:p>
          <a:p>
            <a:r>
              <a:rPr lang="en-GB" dirty="0"/>
              <a:t>🌬️ </a:t>
            </a:r>
            <a:r>
              <a:rPr lang="lv-LV" dirty="0"/>
              <a:t>Ir gaiss                            </a:t>
            </a:r>
            <a:r>
              <a:rPr lang="en-GB" dirty="0"/>
              <a:t>❌ </a:t>
            </a:r>
            <a:r>
              <a:rPr lang="lv-LV" dirty="0"/>
              <a:t>Skābekļa trūkums</a:t>
            </a:r>
          </a:p>
          <a:p>
            <a:r>
              <a:rPr lang="en-GB" dirty="0"/>
              <a:t>🟤 </a:t>
            </a:r>
            <a:r>
              <a:rPr lang="lv-LV" dirty="0"/>
              <a:t>Tumša (humuss)           ⚪ Gaiša (nabaga)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66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5387"/>
          </a:xfrm>
        </p:spPr>
        <p:txBody>
          <a:bodyPr>
            <a:normAutofit fontScale="90000"/>
          </a:bodyPr>
          <a:lstStyle/>
          <a:p>
            <a:r>
              <a:rPr b="1" dirty="0" err="1"/>
              <a:t>Kāpēc</a:t>
            </a:r>
            <a:r>
              <a:rPr b="1" dirty="0"/>
              <a:t> </a:t>
            </a:r>
            <a:r>
              <a:rPr b="1" dirty="0" err="1"/>
              <a:t>tas</a:t>
            </a:r>
            <a:r>
              <a:rPr b="1" dirty="0"/>
              <a:t> </a:t>
            </a:r>
            <a:r>
              <a:rPr b="1" dirty="0" err="1"/>
              <a:t>ir</a:t>
            </a:r>
            <a:r>
              <a:rPr b="1" dirty="0"/>
              <a:t> </a:t>
            </a:r>
            <a:r>
              <a:rPr b="1" dirty="0" err="1"/>
              <a:t>svarīgi</a:t>
            </a:r>
            <a:r>
              <a:rPr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327"/>
            <a:ext cx="8434873" cy="2495939"/>
          </a:xfrm>
        </p:spPr>
        <p:txBody>
          <a:bodyPr/>
          <a:lstStyle/>
          <a:p>
            <a:r>
              <a:rPr dirty="0" err="1"/>
              <a:t>Raža</a:t>
            </a:r>
            <a:r>
              <a:rPr dirty="0"/>
              <a:t> un </a:t>
            </a:r>
            <a:r>
              <a:rPr dirty="0" err="1"/>
              <a:t>kvalitāte</a:t>
            </a:r>
            <a:endParaRPr lang="lv-LV" dirty="0"/>
          </a:p>
          <a:p>
            <a:r>
              <a:rPr lang="lv-LV" dirty="0"/>
              <a:t>Augstāka izturība pret ekstremāliem apstākļiem</a:t>
            </a:r>
            <a:endParaRPr dirty="0"/>
          </a:p>
          <a:p>
            <a:r>
              <a:rPr dirty="0" err="1"/>
              <a:t>Augu</a:t>
            </a:r>
            <a:r>
              <a:rPr dirty="0"/>
              <a:t> </a:t>
            </a:r>
            <a:r>
              <a:rPr dirty="0" err="1"/>
              <a:t>veselība</a:t>
            </a:r>
            <a:endParaRPr dirty="0"/>
          </a:p>
          <a:p>
            <a:r>
              <a:rPr dirty="0" err="1"/>
              <a:t>Ilgtspēja</a:t>
            </a:r>
            <a:r>
              <a:rPr lang="lv-LV" dirty="0"/>
              <a:t>, efektīva resursu izmantošana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461B32-B2F6-49B1-AFF7-77E44388C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425" y="3868568"/>
            <a:ext cx="3814665" cy="25204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DF3116-6359-4810-9675-4C815A59D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5" y="541176"/>
            <a:ext cx="6526035" cy="6316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0D680B-5702-4008-8DA8-3AA11DF9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3" y="92492"/>
            <a:ext cx="7968343" cy="266538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Klimats mainās</a:t>
            </a:r>
            <a:endParaRPr lang="en-GB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C1B6AF-D902-424E-8DC6-FC9D6B2C1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404" y="5742656"/>
            <a:ext cx="2822596" cy="93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9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084"/>
          </a:xfrm>
        </p:spPr>
        <p:txBody>
          <a:bodyPr>
            <a:normAutofit fontScale="90000"/>
          </a:bodyPr>
          <a:lstStyle/>
          <a:p>
            <a:r>
              <a:rPr b="1" dirty="0" err="1"/>
              <a:t>Augsnes</a:t>
            </a:r>
            <a:r>
              <a:rPr b="1" dirty="0"/>
              <a:t> </a:t>
            </a:r>
            <a:r>
              <a:rPr b="1" dirty="0" err="1"/>
              <a:t>auglības</a:t>
            </a:r>
            <a:r>
              <a:rPr b="1" dirty="0"/>
              <a:t> 3 </a:t>
            </a:r>
            <a:r>
              <a:rPr b="1" dirty="0" err="1"/>
              <a:t>pīlāri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38944"/>
            <a:ext cx="7529804" cy="1828800"/>
          </a:xfrm>
        </p:spPr>
        <p:txBody>
          <a:bodyPr>
            <a:normAutofit fontScale="92500"/>
          </a:bodyPr>
          <a:lstStyle/>
          <a:p>
            <a:r>
              <a:rPr lang="lv-LV" dirty="0"/>
              <a:t>Agroķ</a:t>
            </a:r>
            <a:r>
              <a:rPr dirty="0" err="1"/>
              <a:t>īmiskā</a:t>
            </a:r>
            <a:r>
              <a:rPr lang="lv-LV" dirty="0"/>
              <a:t>s īpašības</a:t>
            </a:r>
            <a:r>
              <a:rPr dirty="0"/>
              <a:t> (pH, </a:t>
            </a:r>
            <a:r>
              <a:rPr lang="lv-LV" dirty="0"/>
              <a:t>barības elementi</a:t>
            </a:r>
            <a:r>
              <a:rPr dirty="0"/>
              <a:t>)</a:t>
            </a:r>
          </a:p>
          <a:p>
            <a:r>
              <a:rPr dirty="0" err="1"/>
              <a:t>Fizikālā</a:t>
            </a:r>
            <a:r>
              <a:rPr lang="lv-LV" dirty="0"/>
              <a:t>s īpašības</a:t>
            </a:r>
            <a:r>
              <a:rPr dirty="0"/>
              <a:t> (</a:t>
            </a:r>
            <a:r>
              <a:rPr dirty="0" err="1"/>
              <a:t>struktūra</a:t>
            </a:r>
            <a:r>
              <a:rPr dirty="0"/>
              <a:t>)</a:t>
            </a:r>
          </a:p>
          <a:p>
            <a:r>
              <a:rPr dirty="0" err="1"/>
              <a:t>Bioloģiskā</a:t>
            </a:r>
            <a:r>
              <a:rPr lang="lv-LV" dirty="0"/>
              <a:t>s īpašības/sastāvs</a:t>
            </a:r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7A576F-0437-4E72-B053-36A864B65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903" y="3167744"/>
            <a:ext cx="2572657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506" y="144601"/>
            <a:ext cx="5756987" cy="1143000"/>
          </a:xfrm>
        </p:spPr>
        <p:txBody>
          <a:bodyPr>
            <a:normAutofit/>
          </a:bodyPr>
          <a:lstStyle/>
          <a:p>
            <a:r>
              <a:rPr sz="3200" dirty="0"/>
              <a:t>pH </a:t>
            </a:r>
            <a:r>
              <a:rPr sz="3200" dirty="0" err="1"/>
              <a:t>nozīme</a:t>
            </a:r>
            <a:r>
              <a:rPr lang="lv-LV" sz="3200" dirty="0"/>
              <a:t> gan augsnē, gan laistāmajā ūdenī</a:t>
            </a:r>
            <a:endParaRPr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346E2-AD71-4B63-940B-854349AF2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847" y="1652827"/>
            <a:ext cx="6898306" cy="4841281"/>
          </a:xfrm>
          <a:prstGeom prst="rect">
            <a:avLst/>
          </a:prstGeom>
        </p:spPr>
      </p:pic>
      <p:sp>
        <p:nvSpPr>
          <p:cNvPr id="7" name="Taisnstūris 2">
            <a:extLst>
              <a:ext uri="{FF2B5EF4-FFF2-40B4-BE49-F238E27FC236}">
                <a16:creationId xmlns:a16="http://schemas.microsoft.com/office/drawing/2014/main" id="{8DBCF357-2FEB-41AD-8352-AD23ECF84477}"/>
              </a:ext>
            </a:extLst>
          </p:cNvPr>
          <p:cNvSpPr/>
          <p:nvPr/>
        </p:nvSpPr>
        <p:spPr>
          <a:xfrm>
            <a:off x="3249072" y="6494108"/>
            <a:ext cx="2927794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dirty="0"/>
              <a:t>https://www.researchgate.net/publication/311768584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24F6F6-ADCD-42DE-A1B4-A8A6B2926A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3" t="3781" r="10669" b="7167"/>
          <a:stretch/>
        </p:blipFill>
        <p:spPr>
          <a:xfrm>
            <a:off x="5309119" y="2155371"/>
            <a:ext cx="3760236" cy="2453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7910A0-60D4-4FEB-BCE8-23D8AC979E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048" b="13026"/>
          <a:stretch/>
        </p:blipFill>
        <p:spPr>
          <a:xfrm>
            <a:off x="233266" y="3164823"/>
            <a:ext cx="5717424" cy="2747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33" y="32042"/>
            <a:ext cx="8229600" cy="863697"/>
          </a:xfrm>
        </p:spPr>
        <p:txBody>
          <a:bodyPr/>
          <a:lstStyle/>
          <a:p>
            <a:r>
              <a:rPr b="1" dirty="0" err="1"/>
              <a:t>Organiskā</a:t>
            </a:r>
            <a:r>
              <a:rPr b="1" dirty="0"/>
              <a:t> </a:t>
            </a:r>
            <a:r>
              <a:rPr b="1" dirty="0" err="1"/>
              <a:t>viela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81" y="988173"/>
            <a:ext cx="8556171" cy="1944560"/>
          </a:xfrm>
        </p:spPr>
        <p:txBody>
          <a:bodyPr>
            <a:normAutofit fontScale="77500" lnSpcReduction="20000"/>
          </a:bodyPr>
          <a:lstStyle/>
          <a:p>
            <a:r>
              <a:rPr dirty="0" err="1"/>
              <a:t>Uzlabo</a:t>
            </a:r>
            <a:r>
              <a:rPr dirty="0"/>
              <a:t> </a:t>
            </a:r>
            <a:r>
              <a:rPr lang="lv-LV" dirty="0"/>
              <a:t>augsnes </a:t>
            </a:r>
            <a:r>
              <a:rPr dirty="0" err="1"/>
              <a:t>struktūru</a:t>
            </a:r>
            <a:endParaRPr lang="lv-LV" dirty="0"/>
          </a:p>
          <a:p>
            <a:r>
              <a:rPr lang="lv-LV" dirty="0"/>
              <a:t>Nodrošina pareizās gaisa, ūdens un cietās augsnes daļas proporcijas</a:t>
            </a:r>
            <a:endParaRPr dirty="0"/>
          </a:p>
          <a:p>
            <a:r>
              <a:rPr dirty="0" err="1"/>
              <a:t>Notur</a:t>
            </a:r>
            <a:r>
              <a:rPr dirty="0"/>
              <a:t> </a:t>
            </a:r>
            <a:r>
              <a:rPr dirty="0" err="1"/>
              <a:t>ūdeni</a:t>
            </a:r>
            <a:r>
              <a:rPr lang="lv-LV" dirty="0"/>
              <a:t> augsnē</a:t>
            </a:r>
            <a:endParaRPr dirty="0"/>
          </a:p>
          <a:p>
            <a:r>
              <a:rPr dirty="0" err="1"/>
              <a:t>Baro</a:t>
            </a:r>
            <a:r>
              <a:rPr dirty="0"/>
              <a:t> </a:t>
            </a:r>
            <a:r>
              <a:rPr dirty="0" err="1"/>
              <a:t>augus</a:t>
            </a: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9AC1F-AD8A-400A-98A8-7626FFA550FD}"/>
              </a:ext>
            </a:extLst>
          </p:cNvPr>
          <p:cNvSpPr txBox="1"/>
          <p:nvPr/>
        </p:nvSpPr>
        <p:spPr>
          <a:xfrm>
            <a:off x="1492898" y="628261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https://phycoterra.com/blog/soil-structure/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0742D-A759-41E6-91E6-051818BD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8" y="0"/>
            <a:ext cx="7987004" cy="583778"/>
          </a:xfrm>
        </p:spPr>
        <p:txBody>
          <a:bodyPr>
            <a:normAutofit/>
          </a:bodyPr>
          <a:lstStyle/>
          <a:p>
            <a:r>
              <a:rPr lang="lv-LV" sz="2800" b="1" dirty="0"/>
              <a:t>Agregātdaļiņu funkcijas augsnē</a:t>
            </a:r>
            <a:endParaRPr lang="en-GB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DD001C-6F8B-4A71-A485-35F1C6898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7309" y="523745"/>
            <a:ext cx="5945965" cy="60481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ACEEC3-F58B-4FDE-ACD7-B6408332E06C}"/>
              </a:ext>
            </a:extLst>
          </p:cNvPr>
          <p:cNvSpPr txBox="1"/>
          <p:nvPr/>
        </p:nvSpPr>
        <p:spPr>
          <a:xfrm>
            <a:off x="2980522" y="6592027"/>
            <a:ext cx="38255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https://www.researchgate.net/publication/370253094</a:t>
            </a:r>
          </a:p>
        </p:txBody>
      </p:sp>
    </p:spTree>
    <p:extLst>
      <p:ext uri="{BB962C8B-B14F-4D97-AF65-F5344CB8AC3E}">
        <p14:creationId xmlns:p14="http://schemas.microsoft.com/office/powerpoint/2010/main" val="1646498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335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Risinājumi augsnes auglības un veselības saglabāšanai</vt:lpstr>
      <vt:lpstr>Problēmas</vt:lpstr>
      <vt:lpstr>Kādu augsni vēlamies?</vt:lpstr>
      <vt:lpstr>Kāpēc tas ir svarīgi?</vt:lpstr>
      <vt:lpstr>Klimats mainās</vt:lpstr>
      <vt:lpstr>Augsnes auglības 3 pīlāri</vt:lpstr>
      <vt:lpstr>pH nozīme gan augsnē, gan laistāmajā ūdenī</vt:lpstr>
      <vt:lpstr>Organiskā viela</vt:lpstr>
      <vt:lpstr>Agregātdaļiņu funkcijas augsnē</vt:lpstr>
      <vt:lpstr>Ko darīt praksē?</vt:lpstr>
      <vt:lpstr>Ūdens režīms</vt:lpstr>
      <vt:lpstr>Galvenais secinājums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Augsnes auglība dārzkopībā (Latvija)</dc:title>
  <dc:subject/>
  <dc:creator>Līga Lepse</dc:creator>
  <cp:keywords/>
  <dc:description>generated using python-pptx</dc:description>
  <cp:lastModifiedBy>Liga Lepse</cp:lastModifiedBy>
  <cp:revision>16</cp:revision>
  <dcterms:created xsi:type="dcterms:W3CDTF">2013-01-27T09:14:16Z</dcterms:created>
  <dcterms:modified xsi:type="dcterms:W3CDTF">2026-02-26T15:01:06Z</dcterms:modified>
  <cp:category/>
</cp:coreProperties>
</file>