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4"/>
  </p:sldMasterIdLst>
  <p:notesMasterIdLst>
    <p:notesMasterId r:id="rId34"/>
  </p:notesMasterIdLst>
  <p:handoutMasterIdLst>
    <p:handoutMasterId r:id="rId35"/>
  </p:handoutMasterIdLst>
  <p:sldIdLst>
    <p:sldId id="256" r:id="rId5"/>
    <p:sldId id="348" r:id="rId6"/>
    <p:sldId id="367" r:id="rId7"/>
    <p:sldId id="356" r:id="rId8"/>
    <p:sldId id="360" r:id="rId9"/>
    <p:sldId id="361" r:id="rId10"/>
    <p:sldId id="265" r:id="rId11"/>
    <p:sldId id="384" r:id="rId12"/>
    <p:sldId id="362" r:id="rId13"/>
    <p:sldId id="364" r:id="rId14"/>
    <p:sldId id="374" r:id="rId15"/>
    <p:sldId id="385" r:id="rId16"/>
    <p:sldId id="386" r:id="rId17"/>
    <p:sldId id="381" r:id="rId18"/>
    <p:sldId id="382" r:id="rId19"/>
    <p:sldId id="383" r:id="rId20"/>
    <p:sldId id="368" r:id="rId21"/>
    <p:sldId id="322" r:id="rId22"/>
    <p:sldId id="376" r:id="rId23"/>
    <p:sldId id="375" r:id="rId24"/>
    <p:sldId id="380" r:id="rId25"/>
    <p:sldId id="328" r:id="rId26"/>
    <p:sldId id="377" r:id="rId27"/>
    <p:sldId id="378" r:id="rId28"/>
    <p:sldId id="379" r:id="rId29"/>
    <p:sldId id="337" r:id="rId30"/>
    <p:sldId id="370" r:id="rId31"/>
    <p:sldId id="286" r:id="rId32"/>
    <p:sldId id="346" r:id="rId33"/>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BC0E"/>
    <a:srgbClr val="3F2021"/>
    <a:srgbClr val="70AD47"/>
    <a:srgbClr val="8B474D"/>
    <a:srgbClr val="B4C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3D8859-42BD-A316-C6D5-9F234492A9EF}" v="418" dt="2026-02-26T19:58:47.872"/>
    <p1510:client id="{0D6B2F62-50A9-149D-07F4-D51402FF76EE}" v="4" dt="2026-02-27T04:53:18.177"/>
    <p1510:client id="{18F0F882-503B-B902-4DC6-6FD84660B737}" v="223" dt="2026-02-26T17:51:47.423"/>
    <p1510:client id="{21A119BE-93C8-7AA7-C9E5-B120783ABEDE}" v="33" dt="2026-02-26T13:09:28.644"/>
    <p1510:client id="{31752855-036F-58C6-CE70-88CABCBDD14E}" v="68" dt="2026-02-26T11:27:35.371"/>
    <p1510:client id="{5D659631-64DE-C573-B8E5-4D8430F7F325}" v="60" dt="2026-02-26T07:58:12.954"/>
    <p1510:client id="{643FC0E9-1B39-23EF-1AF0-7C67F7384B74}" v="5" dt="2026-02-26T20:13:17.462"/>
    <p1510:client id="{6491A8DB-82DE-4C4C-AE68-8A63F3D4AA99}" v="32" dt="2026-02-26T18:28:48.476"/>
    <p1510:client id="{724250F5-EC44-9138-8F54-F3B6C9AC01D8}" v="11" dt="2026-02-26T18:23:27.814"/>
    <p1510:client id="{8302D127-8A5C-81F8-6892-3B75F331A20C}" v="105" dt="2026-02-26T11:21:35.690"/>
    <p1510:client id="{B2A0492F-4250-7F23-59AD-14383B697D2E}" v="225" dt="2026-02-26T18:19:37.971"/>
    <p1510:client id="{B42BEA08-28A8-C887-44E6-399B005075C4}" v="166" dt="2026-02-26T21:22:54.819"/>
    <p1510:client id="{BAD0976A-02DB-3176-6510-71D44B8281C5}" v="1268" dt="2026-02-26T11:00:08.723"/>
    <p1510:client id="{C498BFA0-4B57-4A4A-9BE5-F67E7F4E9C7F}" v="10" dt="2026-02-26T08:02:54.819"/>
    <p1510:client id="{C73034A0-47AD-A1E6-23EA-1D509D639E79}" v="65" dt="2026-02-26T17:23:11.680"/>
    <p1510:client id="{CBDB65E4-3515-ACFC-AC30-8EFB34A3A128}" v="280" dt="2026-02-26T07:49:20.296"/>
    <p1510:client id="{CC417984-9AEC-05C0-CB03-82FC0FA119D2}" v="1" dt="2026-02-26T18:04:39.593"/>
    <p1510:client id="{D4E58EA6-C915-1A81-97F6-0FC50C04E953}" v="831" dt="2026-02-26T19:11:32.299"/>
    <p1510:client id="{D5688EB8-6F66-FD3E-17C8-75A90106155B}" v="158" dt="2026-02-26T08:17:03.592"/>
  </p1510:revLst>
</p1510:revInfo>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https://vaadlv-my.sharepoint.com/personal/nikola_klaudija_silina_vaad_gov_lv/Documents/Attachments/VAAD_Darzkopibas_konference_2026_BarStacke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vaadlv-my.sharepoint.com/personal/nikola_klaudija_silina_vaad_gov_lv/Documents/Attachments/VAAD_Darzkopibas_konference_2026_BarStacked%20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vaadlv-my.sharepoint.com/personal/nikola_klaudija_silina_vaad_gov_lv/Documents/Attachments/VAAD_Darzkopibas_konference_2026_BarStacked%20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vaadlv-my.sharepoint.com/personal/nikola_klaudija_silina_vaad_gov_lv/Documents/Attachments/VAAD_Darzkopibas_konference_2026_BarStacked%203.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vaadlv-my.sharepoint.com/personal/nikola_klaudija_silina_vaad_gov_lv/Documents/Attachments/VAAD_Darzkopibas_konference_2026_BarStacked%204.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vaadlv-my.sharepoint.com/personal/nikola_klaudija_silina_vaad_gov_lv/Documents/Attachments/VAAD_Darzkopibas_konference_2026_BarStacked%205.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Integrētās audzēšanas prasību kontroles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Sheet1!$B$1</c:f>
              <c:strCache>
                <c:ptCount val="1"/>
                <c:pt idx="0">
                  <c:v>Series 1</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rgbClr val="7E350E"/>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2024</c:v>
                </c:pt>
                <c:pt idx="2">
                  <c:v>2025</c:v>
                </c:pt>
              </c:numCache>
            </c:numRef>
          </c:cat>
          <c:val>
            <c:numRef>
              <c:f>Sheet1!$B$2:$B$4</c:f>
              <c:numCache>
                <c:formatCode>General</c:formatCode>
                <c:ptCount val="3"/>
                <c:pt idx="0">
                  <c:v>489</c:v>
                </c:pt>
                <c:pt idx="1">
                  <c:v>490</c:v>
                </c:pt>
                <c:pt idx="2">
                  <c:v>481</c:v>
                </c:pt>
              </c:numCache>
            </c:numRef>
          </c:val>
          <c:extLst>
            <c:ext xmlns:c16="http://schemas.microsoft.com/office/drawing/2014/chart" uri="{C3380CC4-5D6E-409C-BE32-E72D297353CC}">
              <c16:uniqueId val="{00000000-378F-4669-A32F-89A6B635ACE7}"/>
            </c:ext>
          </c:extLst>
        </c:ser>
        <c:dLbls>
          <c:showLegendKey val="0"/>
          <c:showVal val="0"/>
          <c:showCatName val="0"/>
          <c:showSerName val="0"/>
          <c:showPercent val="0"/>
          <c:showBubbleSize val="0"/>
        </c:dLbls>
        <c:gapWidth val="35"/>
        <c:overlap val="100"/>
        <c:axId val="202146368"/>
        <c:axId val="202147808"/>
      </c:barChart>
      <c:catAx>
        <c:axId val="2021463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147808"/>
        <c:crosses val="autoZero"/>
        <c:auto val="1"/>
        <c:lblAlgn val="ctr"/>
        <c:lblOffset val="100"/>
        <c:noMultiLvlLbl val="0"/>
      </c:catAx>
      <c:valAx>
        <c:axId val="202147808"/>
        <c:scaling>
          <c:orientation val="minMax"/>
          <c:min val="4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1463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Pārbaudes objekti</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Sheet1!$B$1</c:f>
              <c:strCache>
                <c:ptCount val="1"/>
                <c:pt idx="0">
                  <c:v>Series 1</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rgbClr val="7E350E"/>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2024</c:v>
                </c:pt>
                <c:pt idx="2">
                  <c:v>2025</c:v>
                </c:pt>
              </c:numCache>
            </c:numRef>
          </c:cat>
          <c:val>
            <c:numRef>
              <c:f>Sheet1!$B$2:$B$4</c:f>
              <c:numCache>
                <c:formatCode>General</c:formatCode>
                <c:ptCount val="3"/>
                <c:pt idx="0">
                  <c:v>484</c:v>
                </c:pt>
                <c:pt idx="1">
                  <c:v>481</c:v>
                </c:pt>
                <c:pt idx="2">
                  <c:v>476</c:v>
                </c:pt>
              </c:numCache>
            </c:numRef>
          </c:val>
          <c:extLst>
            <c:ext xmlns:c16="http://schemas.microsoft.com/office/drawing/2014/chart" uri="{C3380CC4-5D6E-409C-BE32-E72D297353CC}">
              <c16:uniqueId val="{00000000-85DB-4A70-A014-2C7C47EE9416}"/>
            </c:ext>
          </c:extLst>
        </c:ser>
        <c:dLbls>
          <c:showLegendKey val="0"/>
          <c:showVal val="0"/>
          <c:showCatName val="0"/>
          <c:showSerName val="0"/>
          <c:showPercent val="0"/>
          <c:showBubbleSize val="0"/>
        </c:dLbls>
        <c:gapWidth val="35"/>
        <c:overlap val="100"/>
        <c:axId val="214483888"/>
        <c:axId val="214480528"/>
      </c:barChart>
      <c:catAx>
        <c:axId val="214483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480528"/>
        <c:crosses val="autoZero"/>
        <c:auto val="1"/>
        <c:lblAlgn val="ctr"/>
        <c:lblOffset val="100"/>
        <c:noMultiLvlLbl val="0"/>
      </c:catAx>
      <c:valAx>
        <c:axId val="214480528"/>
        <c:scaling>
          <c:orientation val="minMax"/>
          <c:min val="4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4838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Pārbaudītie lauki</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Sheet1!$B$1</c:f>
              <c:strCache>
                <c:ptCount val="1"/>
                <c:pt idx="0">
                  <c:v>Series 1</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rgbClr val="7E350E"/>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2024</c:v>
                </c:pt>
                <c:pt idx="2">
                  <c:v>2025</c:v>
                </c:pt>
              </c:numCache>
            </c:numRef>
          </c:cat>
          <c:val>
            <c:numRef>
              <c:f>Sheet1!$B$2:$B$4</c:f>
              <c:numCache>
                <c:formatCode>General</c:formatCode>
                <c:ptCount val="3"/>
                <c:pt idx="0">
                  <c:v>2183</c:v>
                </c:pt>
                <c:pt idx="1">
                  <c:v>2270</c:v>
                </c:pt>
                <c:pt idx="2">
                  <c:v>2395</c:v>
                </c:pt>
              </c:numCache>
            </c:numRef>
          </c:val>
          <c:extLst>
            <c:ext xmlns:c16="http://schemas.microsoft.com/office/drawing/2014/chart" uri="{C3380CC4-5D6E-409C-BE32-E72D297353CC}">
              <c16:uniqueId val="{00000000-FBF9-412F-9E62-182B18869478}"/>
            </c:ext>
          </c:extLst>
        </c:ser>
        <c:dLbls>
          <c:showLegendKey val="0"/>
          <c:showVal val="0"/>
          <c:showCatName val="0"/>
          <c:showSerName val="0"/>
          <c:showPercent val="0"/>
          <c:showBubbleSize val="0"/>
        </c:dLbls>
        <c:gapWidth val="35"/>
        <c:overlap val="100"/>
        <c:axId val="1014422735"/>
        <c:axId val="1016191919"/>
      </c:barChart>
      <c:catAx>
        <c:axId val="10144227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6191919"/>
        <c:crosses val="autoZero"/>
        <c:auto val="1"/>
        <c:lblAlgn val="ctr"/>
        <c:lblOffset val="100"/>
        <c:noMultiLvlLbl val="0"/>
      </c:catAx>
      <c:valAx>
        <c:axId val="101619191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442273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v-LV"/>
              <a:t>Noņemtie augu un augu produktu paraugi IA saimniecībās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Sheet1!$B$1</c:f>
              <c:strCache>
                <c:ptCount val="1"/>
                <c:pt idx="0">
                  <c:v>Series 1</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rgbClr val="7E350E"/>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2024</c:v>
                </c:pt>
                <c:pt idx="2">
                  <c:v>2025</c:v>
                </c:pt>
              </c:numCache>
            </c:numRef>
          </c:cat>
          <c:val>
            <c:numRef>
              <c:f>Sheet1!$B$2:$B$4</c:f>
              <c:numCache>
                <c:formatCode>General</c:formatCode>
                <c:ptCount val="3"/>
                <c:pt idx="0">
                  <c:v>33</c:v>
                </c:pt>
                <c:pt idx="1">
                  <c:v>29</c:v>
                </c:pt>
                <c:pt idx="2">
                  <c:v>30</c:v>
                </c:pt>
              </c:numCache>
            </c:numRef>
          </c:val>
          <c:extLst>
            <c:ext xmlns:c16="http://schemas.microsoft.com/office/drawing/2014/chart" uri="{C3380CC4-5D6E-409C-BE32-E72D297353CC}">
              <c16:uniqueId val="{00000000-E3A4-4F47-8984-8E0CE6B4C7DF}"/>
            </c:ext>
          </c:extLst>
        </c:ser>
        <c:dLbls>
          <c:showLegendKey val="0"/>
          <c:showVal val="0"/>
          <c:showCatName val="0"/>
          <c:showSerName val="0"/>
          <c:showPercent val="0"/>
          <c:showBubbleSize val="0"/>
        </c:dLbls>
        <c:gapWidth val="35"/>
        <c:overlap val="100"/>
        <c:axId val="1042101023"/>
        <c:axId val="1042104383"/>
      </c:barChart>
      <c:catAx>
        <c:axId val="104210102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42104383"/>
        <c:crosses val="autoZero"/>
        <c:auto val="1"/>
        <c:lblAlgn val="ctr"/>
        <c:lblOffset val="100"/>
        <c:noMultiLvlLbl val="0"/>
      </c:catAx>
      <c:valAx>
        <c:axId val="1042104383"/>
        <c:scaling>
          <c:orientation val="minMax"/>
          <c:max val="40"/>
          <c:min val="2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4210102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Konstatētas būtiskas neatbilstības augu un augu produktu paraugos IA saimniecībās, pārbaudes objektu skaits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Sheet1!$B$1</c:f>
              <c:strCache>
                <c:ptCount val="1"/>
                <c:pt idx="0">
                  <c:v>Series 1</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rgbClr val="7E350E"/>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2024</c:v>
                </c:pt>
                <c:pt idx="2">
                  <c:v>2025</c:v>
                </c:pt>
              </c:numCache>
            </c:numRef>
          </c:cat>
          <c:val>
            <c:numRef>
              <c:f>Sheet1!$B$2:$B$4</c:f>
              <c:numCache>
                <c:formatCode>General</c:formatCode>
                <c:ptCount val="3"/>
                <c:pt idx="0">
                  <c:v>3</c:v>
                </c:pt>
                <c:pt idx="1">
                  <c:v>0</c:v>
                </c:pt>
                <c:pt idx="2">
                  <c:v>3</c:v>
                </c:pt>
              </c:numCache>
            </c:numRef>
          </c:val>
          <c:extLst>
            <c:ext xmlns:c16="http://schemas.microsoft.com/office/drawing/2014/chart" uri="{C3380CC4-5D6E-409C-BE32-E72D297353CC}">
              <c16:uniqueId val="{00000000-8B9B-46C3-B6E9-08646BB01551}"/>
            </c:ext>
          </c:extLst>
        </c:ser>
        <c:dLbls>
          <c:showLegendKey val="0"/>
          <c:showVal val="0"/>
          <c:showCatName val="0"/>
          <c:showSerName val="0"/>
          <c:showPercent val="0"/>
          <c:showBubbleSize val="0"/>
        </c:dLbls>
        <c:gapWidth val="35"/>
        <c:overlap val="100"/>
        <c:axId val="1042106303"/>
        <c:axId val="1042108703"/>
      </c:barChart>
      <c:catAx>
        <c:axId val="10421063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42108703"/>
        <c:crosses val="autoZero"/>
        <c:auto val="1"/>
        <c:lblAlgn val="ctr"/>
        <c:lblOffset val="100"/>
        <c:noMultiLvlLbl val="0"/>
      </c:catAx>
      <c:valAx>
        <c:axId val="1042108703"/>
        <c:scaling>
          <c:orientation val="minMax"/>
          <c:max val="4"/>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4210630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v-LV"/>
              <a:t>Pieņemts lēmums par neatbilstību L/s produktu integrētās audzēšanas prasībām, lauku skaits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Sheet1!$B$1</c:f>
              <c:strCache>
                <c:ptCount val="1"/>
                <c:pt idx="0">
                  <c:v>Series 1</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rgbClr val="7E350E"/>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2024</c:v>
                </c:pt>
                <c:pt idx="2">
                  <c:v>2025</c:v>
                </c:pt>
              </c:numCache>
            </c:numRef>
          </c:cat>
          <c:val>
            <c:numRef>
              <c:f>Sheet1!$B$2:$B$4</c:f>
              <c:numCache>
                <c:formatCode>General</c:formatCode>
                <c:ptCount val="3"/>
                <c:pt idx="0">
                  <c:v>8</c:v>
                </c:pt>
                <c:pt idx="1">
                  <c:v>2</c:v>
                </c:pt>
                <c:pt idx="2">
                  <c:v>6</c:v>
                </c:pt>
              </c:numCache>
            </c:numRef>
          </c:val>
          <c:extLst>
            <c:ext xmlns:c16="http://schemas.microsoft.com/office/drawing/2014/chart" uri="{C3380CC4-5D6E-409C-BE32-E72D297353CC}">
              <c16:uniqueId val="{00000000-4291-4BAA-866A-94048E04F4D1}"/>
            </c:ext>
          </c:extLst>
        </c:ser>
        <c:dLbls>
          <c:showLegendKey val="0"/>
          <c:showVal val="0"/>
          <c:showCatName val="0"/>
          <c:showSerName val="0"/>
          <c:showPercent val="0"/>
          <c:showBubbleSize val="0"/>
        </c:dLbls>
        <c:gapWidth val="35"/>
        <c:overlap val="100"/>
        <c:axId val="1016192399"/>
        <c:axId val="1016195759"/>
      </c:barChart>
      <c:catAx>
        <c:axId val="101619239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6195759"/>
        <c:crosses val="autoZero"/>
        <c:auto val="1"/>
        <c:lblAlgn val="ctr"/>
        <c:lblOffset val="100"/>
        <c:noMultiLvlLbl val="0"/>
      </c:catAx>
      <c:valAx>
        <c:axId val="101619575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619239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F5A8A16-B70C-8E7F-16DD-9B214D4663E1}"/>
              </a:ext>
            </a:extLst>
          </p:cNvPr>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lv-LV"/>
          </a:p>
        </p:txBody>
      </p:sp>
      <p:sp>
        <p:nvSpPr>
          <p:cNvPr id="3" name="Date Placeholder 2">
            <a:extLst>
              <a:ext uri="{FF2B5EF4-FFF2-40B4-BE49-F238E27FC236}">
                <a16:creationId xmlns:a16="http://schemas.microsoft.com/office/drawing/2014/main" id="{ED72EFFF-3A56-61B7-E4DC-BA7018BE9642}"/>
              </a:ext>
            </a:extLst>
          </p:cNvPr>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07925CA6-E708-4F8F-A5C1-573F5D096F8D}" type="datetimeFigureOut">
              <a:rPr lang="lv-LV" smtClean="0"/>
              <a:t>27.02.2026</a:t>
            </a:fld>
            <a:endParaRPr lang="lv-LV"/>
          </a:p>
        </p:txBody>
      </p:sp>
      <p:sp>
        <p:nvSpPr>
          <p:cNvPr id="4" name="Footer Placeholder 3">
            <a:extLst>
              <a:ext uri="{FF2B5EF4-FFF2-40B4-BE49-F238E27FC236}">
                <a16:creationId xmlns:a16="http://schemas.microsoft.com/office/drawing/2014/main" id="{F45A54AD-FD88-9FFC-BE9B-F14B53EE605A}"/>
              </a:ext>
            </a:extLst>
          </p:cNvPr>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lv-LV"/>
          </a:p>
        </p:txBody>
      </p:sp>
      <p:sp>
        <p:nvSpPr>
          <p:cNvPr id="5" name="Slide Number Placeholder 4">
            <a:extLst>
              <a:ext uri="{FF2B5EF4-FFF2-40B4-BE49-F238E27FC236}">
                <a16:creationId xmlns:a16="http://schemas.microsoft.com/office/drawing/2014/main" id="{D83C75F6-40F5-5918-78C8-3A4F8321D878}"/>
              </a:ext>
            </a:extLst>
          </p:cNvPr>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14EB576A-CB5A-4B52-9F43-21B4F60E2761}" type="slidenum">
              <a:rPr lang="lv-LV" smtClean="0"/>
              <a:t>‹#›</a:t>
            </a:fld>
            <a:endParaRPr lang="lv-LV"/>
          </a:p>
        </p:txBody>
      </p:sp>
    </p:spTree>
    <p:extLst>
      <p:ext uri="{BB962C8B-B14F-4D97-AF65-F5344CB8AC3E}">
        <p14:creationId xmlns:p14="http://schemas.microsoft.com/office/powerpoint/2010/main" val="2636500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D79FA578-17C5-4A2D-B898-DEF34A7152BC}" type="datetimeFigureOut">
              <a:rPr lang="en-US" smtClean="0"/>
              <a:t>2/27/2026</a:t>
            </a:fld>
            <a:endParaRPr lang="en-US"/>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A169CA55-90E2-4D72-9C8B-781BC10B9FB9}" type="slidenum">
              <a:rPr lang="en-US" smtClean="0"/>
              <a:t>‹#›</a:t>
            </a:fld>
            <a:endParaRPr lang="en-US"/>
          </a:p>
        </p:txBody>
      </p:sp>
    </p:spTree>
    <p:extLst>
      <p:ext uri="{BB962C8B-B14F-4D97-AF65-F5344CB8AC3E}">
        <p14:creationId xmlns:p14="http://schemas.microsoft.com/office/powerpoint/2010/main" val="3147180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A169CA55-90E2-4D72-9C8B-781BC10B9FB9}" type="slidenum">
              <a:rPr lang="en-US" smtClean="0"/>
              <a:t>1</a:t>
            </a:fld>
            <a:endParaRPr lang="en-US"/>
          </a:p>
        </p:txBody>
      </p:sp>
    </p:spTree>
    <p:extLst>
      <p:ext uri="{BB962C8B-B14F-4D97-AF65-F5344CB8AC3E}">
        <p14:creationId xmlns:p14="http://schemas.microsoft.com/office/powerpoint/2010/main" val="2900543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A169CA55-90E2-4D72-9C8B-781BC10B9FB9}" type="slidenum">
              <a:rPr lang="en-US" smtClean="0"/>
              <a:t>4</a:t>
            </a:fld>
            <a:endParaRPr lang="en-US"/>
          </a:p>
        </p:txBody>
      </p:sp>
    </p:spTree>
    <p:extLst>
      <p:ext uri="{BB962C8B-B14F-4D97-AF65-F5344CB8AC3E}">
        <p14:creationId xmlns:p14="http://schemas.microsoft.com/office/powerpoint/2010/main" val="2432237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A169CA55-90E2-4D72-9C8B-781BC10B9FB9}" type="slidenum">
              <a:rPr lang="en-US" smtClean="0"/>
              <a:t>5</a:t>
            </a:fld>
            <a:endParaRPr lang="en-US"/>
          </a:p>
        </p:txBody>
      </p:sp>
    </p:spTree>
    <p:extLst>
      <p:ext uri="{BB962C8B-B14F-4D97-AF65-F5344CB8AC3E}">
        <p14:creationId xmlns:p14="http://schemas.microsoft.com/office/powerpoint/2010/main" val="1067668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A169CA55-90E2-4D72-9C8B-781BC10B9FB9}" type="slidenum">
              <a:rPr lang="en-US" smtClean="0"/>
              <a:t>7</a:t>
            </a:fld>
            <a:endParaRPr lang="en-US"/>
          </a:p>
        </p:txBody>
      </p:sp>
    </p:spTree>
    <p:extLst>
      <p:ext uri="{BB962C8B-B14F-4D97-AF65-F5344CB8AC3E}">
        <p14:creationId xmlns:p14="http://schemas.microsoft.com/office/powerpoint/2010/main" val="3735433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ea typeface="Calibri"/>
              <a:cs typeface="Calibri"/>
            </a:endParaRPr>
          </a:p>
        </p:txBody>
      </p:sp>
      <p:sp>
        <p:nvSpPr>
          <p:cNvPr id="4" name="Slide Number Placeholder 3"/>
          <p:cNvSpPr>
            <a:spLocks noGrp="1"/>
          </p:cNvSpPr>
          <p:nvPr>
            <p:ph type="sldNum" sz="quarter" idx="5"/>
          </p:nvPr>
        </p:nvSpPr>
        <p:spPr/>
        <p:txBody>
          <a:bodyPr/>
          <a:lstStyle/>
          <a:p>
            <a:fld id="{A169CA55-90E2-4D72-9C8B-781BC10B9FB9}" type="slidenum">
              <a:rPr lang="en-US" smtClean="0"/>
              <a:t>9</a:t>
            </a:fld>
            <a:endParaRPr lang="en-US"/>
          </a:p>
        </p:txBody>
      </p:sp>
    </p:spTree>
    <p:extLst>
      <p:ext uri="{BB962C8B-B14F-4D97-AF65-F5344CB8AC3E}">
        <p14:creationId xmlns:p14="http://schemas.microsoft.com/office/powerpoint/2010/main" val="4097420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A169CA55-90E2-4D72-9C8B-781BC10B9FB9}" type="slidenum">
              <a:rPr lang="en-US" smtClean="0"/>
              <a:t>10</a:t>
            </a:fld>
            <a:endParaRPr lang="en-US"/>
          </a:p>
        </p:txBody>
      </p:sp>
    </p:spTree>
    <p:extLst>
      <p:ext uri="{BB962C8B-B14F-4D97-AF65-F5344CB8AC3E}">
        <p14:creationId xmlns:p14="http://schemas.microsoft.com/office/powerpoint/2010/main" val="1578114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5BA8F-904A-CBAF-6CF1-EFE91B70A6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EAAF61-162F-17EB-F187-93A5BBABA0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71AD55-C5DA-D205-21FA-16A415E115C4}"/>
              </a:ext>
            </a:extLst>
          </p:cNvPr>
          <p:cNvSpPr>
            <a:spLocks noGrp="1"/>
          </p:cNvSpPr>
          <p:nvPr>
            <p:ph type="body" idx="1"/>
          </p:nvPr>
        </p:nvSpPr>
        <p:spPr/>
        <p:txBody>
          <a:bodyPr/>
          <a:lstStyle/>
          <a:p>
            <a:endParaRPr lang="lv-LV"/>
          </a:p>
        </p:txBody>
      </p:sp>
      <p:sp>
        <p:nvSpPr>
          <p:cNvPr id="4" name="Slide Number Placeholder 3">
            <a:extLst>
              <a:ext uri="{FF2B5EF4-FFF2-40B4-BE49-F238E27FC236}">
                <a16:creationId xmlns:a16="http://schemas.microsoft.com/office/drawing/2014/main" id="{781FF5B7-7822-9567-88AC-E3134ECAE250}"/>
              </a:ext>
            </a:extLst>
          </p:cNvPr>
          <p:cNvSpPr>
            <a:spLocks noGrp="1"/>
          </p:cNvSpPr>
          <p:nvPr>
            <p:ph type="sldNum" sz="quarter" idx="5"/>
          </p:nvPr>
        </p:nvSpPr>
        <p:spPr/>
        <p:txBody>
          <a:bodyPr/>
          <a:lstStyle/>
          <a:p>
            <a:fld id="{A169CA55-90E2-4D72-9C8B-781BC10B9FB9}" type="slidenum">
              <a:rPr lang="en-US" smtClean="0"/>
              <a:t>11</a:t>
            </a:fld>
            <a:endParaRPr lang="en-US"/>
          </a:p>
        </p:txBody>
      </p:sp>
    </p:spTree>
    <p:extLst>
      <p:ext uri="{BB962C8B-B14F-4D97-AF65-F5344CB8AC3E}">
        <p14:creationId xmlns:p14="http://schemas.microsoft.com/office/powerpoint/2010/main" val="2501013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6:notes"/>
          <p:cNvSpPr txBox="1">
            <a:spLocks noGrp="1"/>
          </p:cNvSpPr>
          <p:nvPr>
            <p:ph type="body" idx="1"/>
          </p:nvPr>
        </p:nvSpPr>
        <p:spPr>
          <a:xfrm>
            <a:off x="661571" y="5123236"/>
            <a:ext cx="5292563" cy="41917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6:notes"/>
          <p:cNvSpPr>
            <a:spLocks noGrp="1" noRot="1" noChangeAspect="1"/>
          </p:cNvSpPr>
          <p:nvPr>
            <p:ph type="sldImg" idx="2"/>
          </p:nvPr>
        </p:nvSpPr>
        <p:spPr>
          <a:xfrm>
            <a:off x="114300" y="1330325"/>
            <a:ext cx="6386513" cy="35925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A55DBFD-1BC1-42FF-867B-28A361374EA8}" type="datetimeFigureOut">
              <a:rPr lang="lv-LV" smtClean="0"/>
              <a:t>27.02.2026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4FBEC255-FAD5-40D6-91F9-73072C20D506}" type="slidenum">
              <a:rPr lang="lv-LV" smtClean="0"/>
              <a:t>‹#›</a:t>
            </a:fld>
            <a:endParaRPr lang="lv-LV"/>
          </a:p>
        </p:txBody>
      </p:sp>
      <p:pic>
        <p:nvPicPr>
          <p:cNvPr id="7" name="Picture 6">
            <a:extLst>
              <a:ext uri="{FF2B5EF4-FFF2-40B4-BE49-F238E27FC236}">
                <a16:creationId xmlns:a16="http://schemas.microsoft.com/office/drawing/2014/main" id="{D0BC0F33-14E4-4D20-88F6-D26F3E574C7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06875" y="-9525"/>
            <a:ext cx="377825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D97A2C9F-80F1-471F-B799-C63B4C1F76D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606682"/>
            <a:ext cx="1219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3003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55DBFD-1BC1-42FF-867B-28A361374EA8}" type="datetimeFigureOut">
              <a:rPr lang="lv-LV" smtClean="0"/>
              <a:t>27.02.2026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4FBEC255-FAD5-40D6-91F9-73072C20D506}" type="slidenum">
              <a:rPr lang="lv-LV" smtClean="0"/>
              <a:t>‹#›</a:t>
            </a:fld>
            <a:endParaRPr lang="lv-LV"/>
          </a:p>
        </p:txBody>
      </p:sp>
    </p:spTree>
    <p:extLst>
      <p:ext uri="{BB962C8B-B14F-4D97-AF65-F5344CB8AC3E}">
        <p14:creationId xmlns:p14="http://schemas.microsoft.com/office/powerpoint/2010/main" val="275057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55DBFD-1BC1-42FF-867B-28A361374EA8}" type="datetimeFigureOut">
              <a:rPr lang="lv-LV" smtClean="0"/>
              <a:t>27.02.2026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4FBEC255-FAD5-40D6-91F9-73072C20D506}" type="slidenum">
              <a:rPr lang="lv-LV" smtClean="0"/>
              <a:t>‹#›</a:t>
            </a:fld>
            <a:endParaRPr lang="lv-LV"/>
          </a:p>
        </p:txBody>
      </p:sp>
    </p:spTree>
    <p:extLst>
      <p:ext uri="{BB962C8B-B14F-4D97-AF65-F5344CB8AC3E}">
        <p14:creationId xmlns:p14="http://schemas.microsoft.com/office/powerpoint/2010/main" val="358365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55DBFD-1BC1-42FF-867B-28A361374EA8}" type="datetimeFigureOut">
              <a:rPr lang="lv-LV" smtClean="0"/>
              <a:t>27.02.2026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4FBEC255-FAD5-40D6-91F9-73072C20D506}" type="slidenum">
              <a:rPr lang="lv-LV" smtClean="0"/>
              <a:t>‹#›</a:t>
            </a:fld>
            <a:endParaRPr lang="lv-LV"/>
          </a:p>
        </p:txBody>
      </p:sp>
    </p:spTree>
    <p:extLst>
      <p:ext uri="{BB962C8B-B14F-4D97-AF65-F5344CB8AC3E}">
        <p14:creationId xmlns:p14="http://schemas.microsoft.com/office/powerpoint/2010/main" val="1686060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55DBFD-1BC1-42FF-867B-28A361374EA8}" type="datetimeFigureOut">
              <a:rPr lang="lv-LV" smtClean="0"/>
              <a:t>27.02.2026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4FBEC255-FAD5-40D6-91F9-73072C20D506}" type="slidenum">
              <a:rPr lang="lv-LV" smtClean="0"/>
              <a:t>‹#›</a:t>
            </a:fld>
            <a:endParaRPr lang="lv-LV"/>
          </a:p>
        </p:txBody>
      </p:sp>
      <p:pic>
        <p:nvPicPr>
          <p:cNvPr id="7" name="Picture 6">
            <a:extLst>
              <a:ext uri="{FF2B5EF4-FFF2-40B4-BE49-F238E27FC236}">
                <a16:creationId xmlns:a16="http://schemas.microsoft.com/office/drawing/2014/main" id="{CF9C54F5-AD63-41DD-B57E-CD955AA5E2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63427" y="0"/>
            <a:ext cx="2265146" cy="249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24F80280-E4B9-E8CE-67ED-2B773B706F7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606682"/>
            <a:ext cx="1219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0910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55DBFD-1BC1-42FF-867B-28A361374EA8}" type="datetimeFigureOut">
              <a:rPr lang="lv-LV" smtClean="0"/>
              <a:t>27.02.2026</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4FBEC255-FAD5-40D6-91F9-73072C20D506}" type="slidenum">
              <a:rPr lang="lv-LV" smtClean="0"/>
              <a:t>‹#›</a:t>
            </a:fld>
            <a:endParaRPr lang="lv-LV"/>
          </a:p>
        </p:txBody>
      </p:sp>
      <p:pic>
        <p:nvPicPr>
          <p:cNvPr id="8" name="Picture 7">
            <a:extLst>
              <a:ext uri="{FF2B5EF4-FFF2-40B4-BE49-F238E27FC236}">
                <a16:creationId xmlns:a16="http://schemas.microsoft.com/office/drawing/2014/main" id="{727DD278-257B-4C75-BA05-1B316DBF14E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6863" y="0"/>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3888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55DBFD-1BC1-42FF-867B-28A361374EA8}" type="datetimeFigureOut">
              <a:rPr lang="lv-LV" smtClean="0"/>
              <a:t>27.02.2026</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4FBEC255-FAD5-40D6-91F9-73072C20D506}" type="slidenum">
              <a:rPr lang="lv-LV" smtClean="0"/>
              <a:t>‹#›</a:t>
            </a:fld>
            <a:endParaRPr lang="lv-LV"/>
          </a:p>
        </p:txBody>
      </p:sp>
      <p:pic>
        <p:nvPicPr>
          <p:cNvPr id="10" name="Picture 9">
            <a:extLst>
              <a:ext uri="{FF2B5EF4-FFF2-40B4-BE49-F238E27FC236}">
                <a16:creationId xmlns:a16="http://schemas.microsoft.com/office/drawing/2014/main" id="{07B161D7-4A88-4AC0-BB6E-DAAD453FA03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6863" y="0"/>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2619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55DBFD-1BC1-42FF-867B-28A361374EA8}" type="datetimeFigureOut">
              <a:rPr lang="lv-LV" smtClean="0"/>
              <a:t>27.02.2026</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4FBEC255-FAD5-40D6-91F9-73072C20D506}" type="slidenum">
              <a:rPr lang="lv-LV" smtClean="0"/>
              <a:t>‹#›</a:t>
            </a:fld>
            <a:endParaRPr lang="lv-LV"/>
          </a:p>
        </p:txBody>
      </p:sp>
    </p:spTree>
    <p:extLst>
      <p:ext uri="{BB962C8B-B14F-4D97-AF65-F5344CB8AC3E}">
        <p14:creationId xmlns:p14="http://schemas.microsoft.com/office/powerpoint/2010/main" val="3021008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55DBFD-1BC1-42FF-867B-28A361374EA8}" type="datetimeFigureOut">
              <a:rPr lang="lv-LV" smtClean="0"/>
              <a:t>27.02.2026</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4FBEC255-FAD5-40D6-91F9-73072C20D506}" type="slidenum">
              <a:rPr lang="lv-LV" smtClean="0"/>
              <a:t>‹#›</a:t>
            </a:fld>
            <a:endParaRPr lang="lv-LV"/>
          </a:p>
        </p:txBody>
      </p:sp>
    </p:spTree>
    <p:extLst>
      <p:ext uri="{BB962C8B-B14F-4D97-AF65-F5344CB8AC3E}">
        <p14:creationId xmlns:p14="http://schemas.microsoft.com/office/powerpoint/2010/main" val="216597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55DBFD-1BC1-42FF-867B-28A361374EA8}" type="datetimeFigureOut">
              <a:rPr lang="lv-LV" smtClean="0"/>
              <a:t>27.02.2026</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4FBEC255-FAD5-40D6-91F9-73072C20D506}" type="slidenum">
              <a:rPr lang="lv-LV" smtClean="0"/>
              <a:t>‹#›</a:t>
            </a:fld>
            <a:endParaRPr lang="lv-LV"/>
          </a:p>
        </p:txBody>
      </p:sp>
    </p:spTree>
    <p:extLst>
      <p:ext uri="{BB962C8B-B14F-4D97-AF65-F5344CB8AC3E}">
        <p14:creationId xmlns:p14="http://schemas.microsoft.com/office/powerpoint/2010/main" val="3211995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55DBFD-1BC1-42FF-867B-28A361374EA8}" type="datetimeFigureOut">
              <a:rPr lang="lv-LV" smtClean="0"/>
              <a:t>27.02.2026</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4FBEC255-FAD5-40D6-91F9-73072C20D506}" type="slidenum">
              <a:rPr lang="lv-LV" smtClean="0"/>
              <a:t>‹#›</a:t>
            </a:fld>
            <a:endParaRPr lang="lv-LV"/>
          </a:p>
        </p:txBody>
      </p:sp>
    </p:spTree>
    <p:extLst>
      <p:ext uri="{BB962C8B-B14F-4D97-AF65-F5344CB8AC3E}">
        <p14:creationId xmlns:p14="http://schemas.microsoft.com/office/powerpoint/2010/main" val="3802849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55DBFD-1BC1-42FF-867B-28A361374EA8}" type="datetimeFigureOut">
              <a:rPr lang="lv-LV" smtClean="0"/>
              <a:t>27.02.2026</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BEC255-FAD5-40D6-91F9-73072C20D506}" type="slidenum">
              <a:rPr lang="lv-LV" smtClean="0"/>
              <a:t>‹#›</a:t>
            </a:fld>
            <a:endParaRPr lang="lv-LV"/>
          </a:p>
        </p:txBody>
      </p:sp>
    </p:spTree>
    <p:extLst>
      <p:ext uri="{BB962C8B-B14F-4D97-AF65-F5344CB8AC3E}">
        <p14:creationId xmlns:p14="http://schemas.microsoft.com/office/powerpoint/2010/main" val="257217946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jpeg"/><Relationship Id="rId3" Type="http://schemas.openxmlformats.org/officeDocument/2006/relationships/image" Target="../media/image32.png"/><Relationship Id="rId7" Type="http://schemas.openxmlformats.org/officeDocument/2006/relationships/image" Target="../media/image44.png"/><Relationship Id="rId12"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7.jpeg"/><Relationship Id="rId5" Type="http://schemas.openxmlformats.org/officeDocument/2006/relationships/image" Target="../media/image42.png"/><Relationship Id="rId10" Type="http://schemas.openxmlformats.org/officeDocument/2006/relationships/image" Target="../media/image46.jpeg"/><Relationship Id="rId4" Type="http://schemas.openxmlformats.org/officeDocument/2006/relationships/image" Target="../media/image31.png"/><Relationship Id="rId9" Type="http://schemas.openxmlformats.org/officeDocument/2006/relationships/image" Target="../media/image33.png"/><Relationship Id="rId14" Type="http://schemas.openxmlformats.org/officeDocument/2006/relationships/image" Target="../media/image50.jpeg"/></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rawpixel.com/image/112193/premium-photo-image-sprout-grow-agriculture" TargetMode="External"/><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6.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sv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2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rawpixel.com/image/31414/premium-photo-image-agriculture-biology-closeup" TargetMode="External"/><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hyperlink" Target="http://www.vaad.gov.lv/" TargetMode="External"/><Relationship Id="rId7" Type="http://schemas.openxmlformats.org/officeDocument/2006/relationships/image" Target="../media/image81.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hyperlink" Target="https://fi.wikipedia.org/wiki/YouTuben_historia" TargetMode="External"/><Relationship Id="rId4" Type="http://schemas.openxmlformats.org/officeDocument/2006/relationships/hyperlink" Target="http://noverojumi.vaad.gov.lv/" TargetMode="External"/><Relationship Id="rId9" Type="http://schemas.openxmlformats.org/officeDocument/2006/relationships/image" Target="../media/image83.png"/></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5.xml.rels><?xml version="1.0" encoding="UTF-8" standalone="yes"?>
<Relationships xmlns="http://schemas.openxmlformats.org/package/2006/relationships"><Relationship Id="rId3" Type="http://schemas.openxmlformats.org/officeDocument/2006/relationships/hyperlink" Target="http://www.vaad.gov.lv/"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07BDC-D297-4A10-BA9E-D5E6182DAB94}"/>
              </a:ext>
            </a:extLst>
          </p:cNvPr>
          <p:cNvSpPr>
            <a:spLocks noGrp="1"/>
          </p:cNvSpPr>
          <p:nvPr>
            <p:ph type="ctrTitle"/>
          </p:nvPr>
        </p:nvSpPr>
        <p:spPr>
          <a:xfrm>
            <a:off x="1524000" y="3253947"/>
            <a:ext cx="9144000" cy="1515762"/>
          </a:xfrm>
        </p:spPr>
        <p:txBody>
          <a:bodyPr anchor="ctr" anchorCtr="0">
            <a:noAutofit/>
          </a:bodyPr>
          <a:lstStyle/>
          <a:p>
            <a:r>
              <a:rPr lang="lv-LV" sz="4000" b="1"/>
              <a:t>Valsts augu aizsardzības dienesta aktualitātes </a:t>
            </a:r>
          </a:p>
        </p:txBody>
      </p:sp>
      <p:sp>
        <p:nvSpPr>
          <p:cNvPr id="3" name="Subtitle 2">
            <a:extLst>
              <a:ext uri="{FF2B5EF4-FFF2-40B4-BE49-F238E27FC236}">
                <a16:creationId xmlns:a16="http://schemas.microsoft.com/office/drawing/2014/main" id="{A4406B6E-4FEA-4435-A287-33AA498327C8}"/>
              </a:ext>
            </a:extLst>
          </p:cNvPr>
          <p:cNvSpPr>
            <a:spLocks noGrp="1"/>
          </p:cNvSpPr>
          <p:nvPr>
            <p:ph type="subTitle" idx="1"/>
          </p:nvPr>
        </p:nvSpPr>
        <p:spPr>
          <a:xfrm>
            <a:off x="1524000" y="5283200"/>
            <a:ext cx="9144000" cy="1290595"/>
          </a:xfrm>
        </p:spPr>
        <p:txBody>
          <a:bodyPr vert="horz" lIns="91440" tIns="45720" rIns="91440" bIns="45720" rtlCol="0" anchor="t">
            <a:normAutofit/>
          </a:bodyPr>
          <a:lstStyle/>
          <a:p>
            <a:r>
              <a:rPr lang="lv-LV" altLang="lv-LV" b="1">
                <a:solidFill>
                  <a:srgbClr val="3F2021"/>
                </a:solidFill>
                <a:ea typeface="Calibri"/>
                <a:cs typeface="Calibri"/>
              </a:rPr>
              <a:t>Gunita Šķupele</a:t>
            </a:r>
          </a:p>
          <a:p>
            <a:r>
              <a:rPr lang="lv-LV" altLang="lv-LV">
                <a:solidFill>
                  <a:srgbClr val="3F2021"/>
                </a:solidFill>
              </a:rPr>
              <a:t>Augu karantīnas departamenta direktore</a:t>
            </a:r>
          </a:p>
          <a:p>
            <a:r>
              <a:rPr lang="lv-LV" altLang="lv-LV" sz="1000">
                <a:solidFill>
                  <a:srgbClr val="3F2021"/>
                </a:solidFill>
                <a:latin typeface="Arial"/>
                <a:cs typeface="Arial"/>
              </a:rPr>
              <a:t>27.02.2026., Bulduru tehnikums</a:t>
            </a:r>
          </a:p>
          <a:p>
            <a:endParaRPr lang="lv-LV"/>
          </a:p>
        </p:txBody>
      </p:sp>
    </p:spTree>
    <p:extLst>
      <p:ext uri="{BB962C8B-B14F-4D97-AF65-F5344CB8AC3E}">
        <p14:creationId xmlns:p14="http://schemas.microsoft.com/office/powerpoint/2010/main" val="1211532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Arrow: Pentagon 51">
            <a:extLst>
              <a:ext uri="{FF2B5EF4-FFF2-40B4-BE49-F238E27FC236}">
                <a16:creationId xmlns:a16="http://schemas.microsoft.com/office/drawing/2014/main" id="{65549D3D-419D-3314-92EA-4771DB8F0048}"/>
              </a:ext>
            </a:extLst>
          </p:cNvPr>
          <p:cNvSpPr/>
          <p:nvPr/>
        </p:nvSpPr>
        <p:spPr>
          <a:xfrm rot="5400000">
            <a:off x="9577872" y="3887203"/>
            <a:ext cx="2632891" cy="1421846"/>
          </a:xfrm>
          <a:prstGeom prst="homePlate">
            <a:avLst/>
          </a:prstGeom>
          <a:solidFill>
            <a:srgbClr val="97BC0E"/>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lv-LV"/>
          </a:p>
        </p:txBody>
      </p:sp>
      <p:sp>
        <p:nvSpPr>
          <p:cNvPr id="50" name="Arrow: Pentagon 49">
            <a:extLst>
              <a:ext uri="{FF2B5EF4-FFF2-40B4-BE49-F238E27FC236}">
                <a16:creationId xmlns:a16="http://schemas.microsoft.com/office/drawing/2014/main" id="{34C37B9F-3E72-A95E-E6AD-38A0B87B43B6}"/>
              </a:ext>
            </a:extLst>
          </p:cNvPr>
          <p:cNvSpPr/>
          <p:nvPr/>
        </p:nvSpPr>
        <p:spPr>
          <a:xfrm rot="5400000">
            <a:off x="7585850" y="3887202"/>
            <a:ext cx="2632891" cy="1421846"/>
          </a:xfrm>
          <a:prstGeom prst="homePlate">
            <a:avLst/>
          </a:prstGeom>
          <a:solidFill>
            <a:srgbClr val="97BC0E"/>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lv-LV"/>
          </a:p>
        </p:txBody>
      </p:sp>
      <p:pic>
        <p:nvPicPr>
          <p:cNvPr id="11" name="Picture 10">
            <a:extLst>
              <a:ext uri="{FF2B5EF4-FFF2-40B4-BE49-F238E27FC236}">
                <a16:creationId xmlns:a16="http://schemas.microsoft.com/office/drawing/2014/main" id="{EFD79F16-08DA-A818-1168-523BE176B284}"/>
              </a:ext>
            </a:extLst>
          </p:cNvPr>
          <p:cNvPicPr>
            <a:picLocks noChangeAspect="1"/>
          </p:cNvPicPr>
          <p:nvPr/>
        </p:nvPicPr>
        <p:blipFill>
          <a:blip r:embed="rId3"/>
          <a:srcRect l="-1173" t="-186" r="891" b="24257"/>
          <a:stretch>
            <a:fillRect/>
          </a:stretch>
        </p:blipFill>
        <p:spPr>
          <a:xfrm rot="16200000">
            <a:off x="7967371" y="2492927"/>
            <a:ext cx="1884638" cy="1912400"/>
          </a:xfrm>
          <a:prstGeom prst="ellipse">
            <a:avLst/>
          </a:prstGeom>
        </p:spPr>
      </p:pic>
      <p:sp>
        <p:nvSpPr>
          <p:cNvPr id="48" name="Arrow: Pentagon 47">
            <a:extLst>
              <a:ext uri="{FF2B5EF4-FFF2-40B4-BE49-F238E27FC236}">
                <a16:creationId xmlns:a16="http://schemas.microsoft.com/office/drawing/2014/main" id="{B864B8F3-AB15-2FED-85D8-EA458340EED3}"/>
              </a:ext>
            </a:extLst>
          </p:cNvPr>
          <p:cNvSpPr/>
          <p:nvPr/>
        </p:nvSpPr>
        <p:spPr>
          <a:xfrm rot="5400000">
            <a:off x="5594643" y="3887201"/>
            <a:ext cx="2632891" cy="1421846"/>
          </a:xfrm>
          <a:prstGeom prst="homePlate">
            <a:avLst/>
          </a:prstGeom>
          <a:solidFill>
            <a:srgbClr val="97BC0E"/>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lv-LV"/>
          </a:p>
        </p:txBody>
      </p:sp>
      <p:sp>
        <p:nvSpPr>
          <p:cNvPr id="46" name="Arrow: Pentagon 45">
            <a:extLst>
              <a:ext uri="{FF2B5EF4-FFF2-40B4-BE49-F238E27FC236}">
                <a16:creationId xmlns:a16="http://schemas.microsoft.com/office/drawing/2014/main" id="{DF0B6547-0AAE-D496-1680-4874AD5AC1C9}"/>
              </a:ext>
            </a:extLst>
          </p:cNvPr>
          <p:cNvSpPr/>
          <p:nvPr/>
        </p:nvSpPr>
        <p:spPr>
          <a:xfrm rot="5400000">
            <a:off x="3654490" y="3887201"/>
            <a:ext cx="2632891" cy="1421846"/>
          </a:xfrm>
          <a:prstGeom prst="homePlate">
            <a:avLst/>
          </a:prstGeom>
          <a:solidFill>
            <a:srgbClr val="97BC0E"/>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lv-LV"/>
          </a:p>
        </p:txBody>
      </p:sp>
      <p:sp>
        <p:nvSpPr>
          <p:cNvPr id="2" name="Title 1">
            <a:extLst>
              <a:ext uri="{FF2B5EF4-FFF2-40B4-BE49-F238E27FC236}">
                <a16:creationId xmlns:a16="http://schemas.microsoft.com/office/drawing/2014/main" id="{3B2B3974-FAFC-BD77-572A-7A2EA04C04D4}"/>
              </a:ext>
            </a:extLst>
          </p:cNvPr>
          <p:cNvSpPr>
            <a:spLocks noGrp="1"/>
          </p:cNvSpPr>
          <p:nvPr>
            <p:ph type="title"/>
          </p:nvPr>
        </p:nvSpPr>
        <p:spPr>
          <a:xfrm>
            <a:off x="838200" y="378040"/>
            <a:ext cx="10515600" cy="1325563"/>
          </a:xfrm>
        </p:spPr>
        <p:txBody>
          <a:bodyPr>
            <a:normAutofit/>
          </a:bodyPr>
          <a:lstStyle/>
          <a:p>
            <a:pPr algn="ctr"/>
            <a:r>
              <a:rPr lang="lv-LV" b="1">
                <a:solidFill>
                  <a:srgbClr val="3F2021"/>
                </a:solidFill>
              </a:rPr>
              <a:t>2025. gadā retāk audzētie kultūraugi</a:t>
            </a:r>
            <a:endParaRPr lang="en-US" sz="4000">
              <a:solidFill>
                <a:srgbClr val="3F2021"/>
              </a:solidFill>
              <a:ea typeface="Calibri Light" panose="020F0302020204030204"/>
              <a:cs typeface="Calibri Light" panose="020F0302020204030204"/>
            </a:endParaRPr>
          </a:p>
        </p:txBody>
      </p:sp>
      <p:sp>
        <p:nvSpPr>
          <p:cNvPr id="5" name="Arrow: Pentagon 4">
            <a:extLst>
              <a:ext uri="{FF2B5EF4-FFF2-40B4-BE49-F238E27FC236}">
                <a16:creationId xmlns:a16="http://schemas.microsoft.com/office/drawing/2014/main" id="{320DAE87-B967-11D6-1FC6-880613905F30}"/>
              </a:ext>
            </a:extLst>
          </p:cNvPr>
          <p:cNvSpPr/>
          <p:nvPr/>
        </p:nvSpPr>
        <p:spPr>
          <a:xfrm rot="5400000">
            <a:off x="1705589" y="3887201"/>
            <a:ext cx="2632891" cy="1421846"/>
          </a:xfrm>
          <a:prstGeom prst="homePlate">
            <a:avLst/>
          </a:prstGeom>
          <a:solidFill>
            <a:srgbClr val="97BC0E"/>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lv-LV"/>
          </a:p>
        </p:txBody>
      </p:sp>
      <p:sp>
        <p:nvSpPr>
          <p:cNvPr id="3" name="Arrow: Pentagon 2">
            <a:extLst>
              <a:ext uri="{FF2B5EF4-FFF2-40B4-BE49-F238E27FC236}">
                <a16:creationId xmlns:a16="http://schemas.microsoft.com/office/drawing/2014/main" id="{56537A6B-2E29-6AC3-9299-1FE4A0E6AD9D}"/>
              </a:ext>
            </a:extLst>
          </p:cNvPr>
          <p:cNvSpPr/>
          <p:nvPr/>
        </p:nvSpPr>
        <p:spPr>
          <a:xfrm rot="5400000">
            <a:off x="-190125" y="3900990"/>
            <a:ext cx="2605314" cy="1421845"/>
          </a:xfrm>
          <a:prstGeom prst="homePlate">
            <a:avLst/>
          </a:prstGeom>
          <a:solidFill>
            <a:srgbClr val="97BC0E"/>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lv-LV"/>
          </a:p>
        </p:txBody>
      </p:sp>
      <p:pic>
        <p:nvPicPr>
          <p:cNvPr id="34" name="Picture 33" descr="A group of fruit slices&#10;&#10;AI-generated content may be incorrect.">
            <a:extLst>
              <a:ext uri="{FF2B5EF4-FFF2-40B4-BE49-F238E27FC236}">
                <a16:creationId xmlns:a16="http://schemas.microsoft.com/office/drawing/2014/main" id="{CCBBE6DD-72A8-05B4-F513-07E0CAEA9A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737" y="2487338"/>
            <a:ext cx="1814127" cy="1826659"/>
          </a:xfrm>
          <a:prstGeom prst="rect">
            <a:avLst/>
          </a:prstGeom>
        </p:spPr>
      </p:pic>
      <p:pic>
        <p:nvPicPr>
          <p:cNvPr id="44" name="Picture 43" descr="A pumpkin with a cut open&#10;&#10;AI-generated content may be incorrect.">
            <a:extLst>
              <a:ext uri="{FF2B5EF4-FFF2-40B4-BE49-F238E27FC236}">
                <a16:creationId xmlns:a16="http://schemas.microsoft.com/office/drawing/2014/main" id="{7BD14826-D775-55BB-7E15-F711B79B81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0788" y="2503344"/>
            <a:ext cx="1886549" cy="1859883"/>
          </a:xfrm>
          <a:prstGeom prst="rect">
            <a:avLst/>
          </a:prstGeom>
        </p:spPr>
      </p:pic>
      <p:sp>
        <p:nvSpPr>
          <p:cNvPr id="56" name="TextBox 55">
            <a:extLst>
              <a:ext uri="{FF2B5EF4-FFF2-40B4-BE49-F238E27FC236}">
                <a16:creationId xmlns:a16="http://schemas.microsoft.com/office/drawing/2014/main" id="{F94456D3-BA8F-047E-CBCA-DB8E4E1F758F}"/>
              </a:ext>
            </a:extLst>
          </p:cNvPr>
          <p:cNvSpPr txBox="1"/>
          <p:nvPr/>
        </p:nvSpPr>
        <p:spPr>
          <a:xfrm>
            <a:off x="2404408" y="2448777"/>
            <a:ext cx="1272784" cy="523220"/>
          </a:xfrm>
          <a:prstGeom prst="rect">
            <a:avLst/>
          </a:prstGeom>
          <a:noFill/>
        </p:spPr>
        <p:txBody>
          <a:bodyPr spcFirstLastPara="1" wrap="none" numCol="1" rtlCol="0">
            <a:prstTxWarp prst="textArchUp">
              <a:avLst>
                <a:gd name="adj" fmla="val 11552971"/>
              </a:avLst>
            </a:prstTxWarp>
            <a:spAutoFit/>
          </a:bodyPr>
          <a:lstStyle>
            <a:defPPr>
              <a:defRPr lang="en-US"/>
            </a:defPPr>
            <a:lvl1pPr algn="ctr">
              <a:defRPr sz="2800" b="1"/>
            </a:lvl1pPr>
          </a:lstStyle>
          <a:p>
            <a:pPr>
              <a:lnSpc>
                <a:spcPct val="80000"/>
              </a:lnSpc>
            </a:pPr>
            <a:r>
              <a:rPr lang="lv-LV"/>
              <a:t>ARBŪZI </a:t>
            </a:r>
          </a:p>
          <a:p>
            <a:pPr>
              <a:lnSpc>
                <a:spcPct val="80000"/>
              </a:lnSpc>
            </a:pPr>
            <a:r>
              <a:rPr lang="lv-LV"/>
              <a:t>UN </a:t>
            </a:r>
          </a:p>
          <a:p>
            <a:pPr>
              <a:lnSpc>
                <a:spcPct val="80000"/>
              </a:lnSpc>
            </a:pPr>
            <a:r>
              <a:rPr lang="lv-LV"/>
              <a:t>MELONES</a:t>
            </a:r>
          </a:p>
        </p:txBody>
      </p:sp>
      <p:sp>
        <p:nvSpPr>
          <p:cNvPr id="58" name="TextBox 57">
            <a:extLst>
              <a:ext uri="{FF2B5EF4-FFF2-40B4-BE49-F238E27FC236}">
                <a16:creationId xmlns:a16="http://schemas.microsoft.com/office/drawing/2014/main" id="{C7B4A6C6-DB0E-ABF4-0927-0A827C7B2903}"/>
              </a:ext>
            </a:extLst>
          </p:cNvPr>
          <p:cNvSpPr txBox="1"/>
          <p:nvPr/>
        </p:nvSpPr>
        <p:spPr>
          <a:xfrm>
            <a:off x="4347463" y="2418558"/>
            <a:ext cx="1272784" cy="523220"/>
          </a:xfrm>
          <a:prstGeom prst="rect">
            <a:avLst/>
          </a:prstGeom>
          <a:noFill/>
        </p:spPr>
        <p:txBody>
          <a:bodyPr spcFirstLastPara="1" wrap="none" numCol="1" rtlCol="0">
            <a:prstTxWarp prst="textArchUp">
              <a:avLst>
                <a:gd name="adj" fmla="val 11552971"/>
              </a:avLst>
            </a:prstTxWarp>
            <a:spAutoFit/>
          </a:bodyPr>
          <a:lstStyle>
            <a:defPPr>
              <a:defRPr lang="en-US"/>
            </a:defPPr>
            <a:lvl1pPr algn="ctr">
              <a:defRPr sz="2800" b="1"/>
            </a:lvl1pPr>
          </a:lstStyle>
          <a:p>
            <a:pPr>
              <a:lnSpc>
                <a:spcPct val="80000"/>
              </a:lnSpc>
            </a:pPr>
            <a:r>
              <a:rPr lang="en-US"/>
              <a:t>MUSKATA</a:t>
            </a:r>
          </a:p>
          <a:p>
            <a:pPr>
              <a:lnSpc>
                <a:spcPct val="80000"/>
              </a:lnSpc>
            </a:pPr>
            <a:r>
              <a:rPr lang="en-US"/>
              <a:t>ĶIRBIS</a:t>
            </a:r>
            <a:endParaRPr lang="lv-LV"/>
          </a:p>
        </p:txBody>
      </p:sp>
      <p:pic>
        <p:nvPicPr>
          <p:cNvPr id="23" name="Picture 22" descr="A close up of asparagus&#10;&#10;AI-generated content may be incorrect.">
            <a:extLst>
              <a:ext uri="{FF2B5EF4-FFF2-40B4-BE49-F238E27FC236}">
                <a16:creationId xmlns:a16="http://schemas.microsoft.com/office/drawing/2014/main" id="{48C8000C-0AC0-0487-808F-B67507DD7A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527" y="2497365"/>
            <a:ext cx="1886549" cy="1859885"/>
          </a:xfrm>
          <a:prstGeom prst="rect">
            <a:avLst/>
          </a:prstGeom>
        </p:spPr>
      </p:pic>
      <p:sp>
        <p:nvSpPr>
          <p:cNvPr id="57" name="TextBox 56">
            <a:extLst>
              <a:ext uri="{FF2B5EF4-FFF2-40B4-BE49-F238E27FC236}">
                <a16:creationId xmlns:a16="http://schemas.microsoft.com/office/drawing/2014/main" id="{730B5520-F12E-6BE1-7188-ED377FB7A63B}"/>
              </a:ext>
            </a:extLst>
          </p:cNvPr>
          <p:cNvSpPr txBox="1"/>
          <p:nvPr/>
        </p:nvSpPr>
        <p:spPr>
          <a:xfrm>
            <a:off x="478409" y="2390891"/>
            <a:ext cx="1272784" cy="523220"/>
          </a:xfrm>
          <a:prstGeom prst="rect">
            <a:avLst/>
          </a:prstGeom>
          <a:noFill/>
        </p:spPr>
        <p:txBody>
          <a:bodyPr spcFirstLastPara="1" wrap="none" numCol="1" rtlCol="0">
            <a:prstTxWarp prst="textArchUp">
              <a:avLst>
                <a:gd name="adj" fmla="val 11552971"/>
              </a:avLst>
            </a:prstTxWarp>
            <a:spAutoFit/>
          </a:bodyPr>
          <a:lstStyle>
            <a:defPPr>
              <a:defRPr lang="en-US"/>
            </a:defPPr>
            <a:lvl1pPr algn="ctr">
              <a:defRPr sz="2800" b="1"/>
            </a:lvl1pPr>
          </a:lstStyle>
          <a:p>
            <a:r>
              <a:rPr lang="en-US"/>
              <a:t>SPARĢEĻI</a:t>
            </a:r>
            <a:endParaRPr lang="lv-LV"/>
          </a:p>
        </p:txBody>
      </p:sp>
      <p:sp>
        <p:nvSpPr>
          <p:cNvPr id="29" name="TextBox 28">
            <a:extLst>
              <a:ext uri="{FF2B5EF4-FFF2-40B4-BE49-F238E27FC236}">
                <a16:creationId xmlns:a16="http://schemas.microsoft.com/office/drawing/2014/main" id="{A213DB63-DF20-C1F7-6D28-3D42A99F7552}"/>
              </a:ext>
            </a:extLst>
          </p:cNvPr>
          <p:cNvSpPr txBox="1"/>
          <p:nvPr/>
        </p:nvSpPr>
        <p:spPr>
          <a:xfrm>
            <a:off x="469608" y="3998746"/>
            <a:ext cx="1285329" cy="1785104"/>
          </a:xfrm>
          <a:prstGeom prst="rect">
            <a:avLst/>
          </a:prstGeom>
          <a:noFill/>
        </p:spPr>
        <p:txBody>
          <a:bodyPr wrap="square" lIns="91440" tIns="45720" rIns="91440" bIns="45720" rtlCol="0" anchor="t">
            <a:spAutoFit/>
          </a:bodyPr>
          <a:lstStyle/>
          <a:p>
            <a:pPr algn="ctr">
              <a:lnSpc>
                <a:spcPct val="50000"/>
              </a:lnSpc>
            </a:pPr>
            <a:r>
              <a:rPr lang="en-US" sz="5400" b="1">
                <a:solidFill>
                  <a:schemeClr val="bg1"/>
                </a:solidFill>
                <a:effectLst>
                  <a:outerShdw blurRad="50800" dist="38100" dir="2700000" algn="tl" rotWithShape="0">
                    <a:prstClr val="black">
                      <a:alpha val="40000"/>
                    </a:prstClr>
                  </a:outerShdw>
                </a:effectLst>
                <a:ea typeface="Calibri"/>
                <a:cs typeface="Calibri"/>
              </a:rPr>
              <a:t>3</a:t>
            </a:r>
          </a:p>
          <a:p>
            <a:pPr algn="ctr">
              <a:lnSpc>
                <a:spcPct val="50000"/>
              </a:lnSpc>
            </a:pPr>
            <a:r>
              <a:rPr lang="lv-LV">
                <a:solidFill>
                  <a:schemeClr val="bg1"/>
                </a:solidFill>
              </a:rPr>
              <a:t>audzētāji</a:t>
            </a:r>
            <a:endParaRPr lang="en-US">
              <a:solidFill>
                <a:schemeClr val="bg1"/>
              </a:solidFill>
            </a:endParaRPr>
          </a:p>
          <a:p>
            <a:pPr algn="ctr"/>
            <a:r>
              <a:rPr lang="lv-LV" sz="2800" b="1">
                <a:solidFill>
                  <a:schemeClr val="bg1"/>
                </a:solidFill>
                <a:ea typeface="Calibri"/>
                <a:cs typeface="Calibri"/>
              </a:rPr>
              <a:t>4 </a:t>
            </a:r>
            <a:r>
              <a:rPr lang="lv-LV">
                <a:solidFill>
                  <a:schemeClr val="bg1"/>
                </a:solidFill>
                <a:ea typeface="Calibri"/>
                <a:cs typeface="Calibri"/>
              </a:rPr>
              <a:t>lauki</a:t>
            </a:r>
          </a:p>
          <a:p>
            <a:pPr algn="ctr"/>
            <a:r>
              <a:rPr lang="lv-LV" sz="2800" b="1">
                <a:solidFill>
                  <a:schemeClr val="bg1"/>
                </a:solidFill>
                <a:ea typeface="Calibri"/>
                <a:cs typeface="Calibri"/>
              </a:rPr>
              <a:t>4.62 </a:t>
            </a:r>
            <a:r>
              <a:rPr lang="lv-LV">
                <a:solidFill>
                  <a:schemeClr val="bg1"/>
                </a:solidFill>
                <a:ea typeface="Calibri"/>
                <a:cs typeface="Calibri"/>
              </a:rPr>
              <a:t>ha</a:t>
            </a:r>
          </a:p>
          <a:p>
            <a:pPr algn="ctr"/>
            <a:endParaRPr lang="lv-LV">
              <a:solidFill>
                <a:schemeClr val="bg1"/>
              </a:solidFill>
              <a:ea typeface="Calibri"/>
              <a:cs typeface="Calibri"/>
            </a:endParaRPr>
          </a:p>
        </p:txBody>
      </p:sp>
      <p:sp>
        <p:nvSpPr>
          <p:cNvPr id="4" name="TextBox 3">
            <a:extLst>
              <a:ext uri="{FF2B5EF4-FFF2-40B4-BE49-F238E27FC236}">
                <a16:creationId xmlns:a16="http://schemas.microsoft.com/office/drawing/2014/main" id="{45691B84-B6B3-ADB8-733A-02042D95E08D}"/>
              </a:ext>
            </a:extLst>
          </p:cNvPr>
          <p:cNvSpPr txBox="1"/>
          <p:nvPr/>
        </p:nvSpPr>
        <p:spPr>
          <a:xfrm>
            <a:off x="2378649" y="3998746"/>
            <a:ext cx="1285329" cy="1785104"/>
          </a:xfrm>
          <a:prstGeom prst="rect">
            <a:avLst/>
          </a:prstGeom>
          <a:noFill/>
        </p:spPr>
        <p:txBody>
          <a:bodyPr wrap="square" lIns="91440" tIns="45720" rIns="91440" bIns="45720" rtlCol="0" anchor="t">
            <a:spAutoFit/>
          </a:bodyPr>
          <a:lstStyle/>
          <a:p>
            <a:pPr algn="ctr">
              <a:lnSpc>
                <a:spcPct val="50000"/>
              </a:lnSpc>
            </a:pPr>
            <a:r>
              <a:rPr lang="en-US" sz="5400" b="1">
                <a:solidFill>
                  <a:schemeClr val="bg1"/>
                </a:solidFill>
                <a:effectLst>
                  <a:outerShdw blurRad="50800" dist="38100" dir="2700000" algn="tl" rotWithShape="0">
                    <a:prstClr val="black">
                      <a:alpha val="40000"/>
                    </a:prstClr>
                  </a:outerShdw>
                </a:effectLst>
                <a:ea typeface="Calibri"/>
                <a:cs typeface="Calibri"/>
              </a:rPr>
              <a:t>3</a:t>
            </a:r>
          </a:p>
          <a:p>
            <a:pPr algn="ctr">
              <a:lnSpc>
                <a:spcPct val="50000"/>
              </a:lnSpc>
            </a:pPr>
            <a:r>
              <a:rPr lang="lv-LV">
                <a:solidFill>
                  <a:schemeClr val="bg1"/>
                </a:solidFill>
              </a:rPr>
              <a:t>audzētāji</a:t>
            </a:r>
            <a:endParaRPr lang="en-US">
              <a:solidFill>
                <a:schemeClr val="bg1"/>
              </a:solidFill>
            </a:endParaRPr>
          </a:p>
          <a:p>
            <a:pPr algn="ctr"/>
            <a:r>
              <a:rPr lang="lv-LV" sz="2800" b="1">
                <a:solidFill>
                  <a:schemeClr val="bg1"/>
                </a:solidFill>
                <a:ea typeface="Calibri"/>
                <a:cs typeface="Calibri"/>
              </a:rPr>
              <a:t>4 </a:t>
            </a:r>
            <a:r>
              <a:rPr lang="lv-LV">
                <a:solidFill>
                  <a:schemeClr val="bg1"/>
                </a:solidFill>
                <a:ea typeface="Calibri"/>
                <a:cs typeface="Calibri"/>
              </a:rPr>
              <a:t>lauki</a:t>
            </a:r>
          </a:p>
          <a:p>
            <a:pPr algn="ctr"/>
            <a:r>
              <a:rPr lang="lv-LV" sz="2800" b="1">
                <a:solidFill>
                  <a:schemeClr val="bg1"/>
                </a:solidFill>
                <a:ea typeface="Calibri"/>
                <a:cs typeface="Calibri"/>
              </a:rPr>
              <a:t>2.8 </a:t>
            </a:r>
            <a:r>
              <a:rPr lang="lv-LV">
                <a:solidFill>
                  <a:schemeClr val="bg1"/>
                </a:solidFill>
                <a:ea typeface="Calibri"/>
                <a:cs typeface="Calibri"/>
              </a:rPr>
              <a:t>ha</a:t>
            </a:r>
          </a:p>
          <a:p>
            <a:pPr algn="ctr"/>
            <a:endParaRPr lang="lv-LV">
              <a:solidFill>
                <a:schemeClr val="bg1"/>
              </a:solidFill>
              <a:ea typeface="Calibri"/>
              <a:cs typeface="Calibri"/>
            </a:endParaRPr>
          </a:p>
        </p:txBody>
      </p:sp>
      <p:sp>
        <p:nvSpPr>
          <p:cNvPr id="6" name="TextBox 5">
            <a:extLst>
              <a:ext uri="{FF2B5EF4-FFF2-40B4-BE49-F238E27FC236}">
                <a16:creationId xmlns:a16="http://schemas.microsoft.com/office/drawing/2014/main" id="{3186A23A-B002-9E0D-A325-189CD2BDBF06}"/>
              </a:ext>
            </a:extLst>
          </p:cNvPr>
          <p:cNvSpPr txBox="1"/>
          <p:nvPr/>
        </p:nvSpPr>
        <p:spPr>
          <a:xfrm>
            <a:off x="4320182" y="3998746"/>
            <a:ext cx="1285329" cy="1785104"/>
          </a:xfrm>
          <a:prstGeom prst="rect">
            <a:avLst/>
          </a:prstGeom>
          <a:noFill/>
        </p:spPr>
        <p:txBody>
          <a:bodyPr wrap="square" lIns="91440" tIns="45720" rIns="91440" bIns="45720" rtlCol="0" anchor="t">
            <a:spAutoFit/>
          </a:bodyPr>
          <a:lstStyle/>
          <a:p>
            <a:pPr algn="ctr">
              <a:lnSpc>
                <a:spcPct val="50000"/>
              </a:lnSpc>
            </a:pPr>
            <a:r>
              <a:rPr lang="en-US" sz="5400" b="1">
                <a:solidFill>
                  <a:schemeClr val="bg1"/>
                </a:solidFill>
                <a:effectLst>
                  <a:outerShdw blurRad="50800" dist="38100" dir="2700000" algn="tl" rotWithShape="0">
                    <a:prstClr val="black">
                      <a:alpha val="40000"/>
                    </a:prstClr>
                  </a:outerShdw>
                </a:effectLst>
                <a:ea typeface="Calibri"/>
                <a:cs typeface="Calibri"/>
              </a:rPr>
              <a:t>2</a:t>
            </a:r>
          </a:p>
          <a:p>
            <a:pPr algn="ctr">
              <a:lnSpc>
                <a:spcPct val="50000"/>
              </a:lnSpc>
            </a:pPr>
            <a:r>
              <a:rPr lang="lv-LV">
                <a:solidFill>
                  <a:schemeClr val="bg1"/>
                </a:solidFill>
              </a:rPr>
              <a:t>audzētāji</a:t>
            </a:r>
            <a:endParaRPr lang="en-US">
              <a:solidFill>
                <a:schemeClr val="bg1"/>
              </a:solidFill>
            </a:endParaRPr>
          </a:p>
          <a:p>
            <a:pPr algn="ctr"/>
            <a:r>
              <a:rPr lang="lv-LV" sz="2800" b="1">
                <a:solidFill>
                  <a:schemeClr val="bg1"/>
                </a:solidFill>
                <a:ea typeface="Calibri"/>
                <a:cs typeface="Calibri"/>
              </a:rPr>
              <a:t>2 </a:t>
            </a:r>
            <a:r>
              <a:rPr lang="lv-LV">
                <a:solidFill>
                  <a:schemeClr val="bg1"/>
                </a:solidFill>
                <a:ea typeface="Calibri"/>
                <a:cs typeface="Calibri"/>
              </a:rPr>
              <a:t>lauki</a:t>
            </a:r>
          </a:p>
          <a:p>
            <a:pPr algn="ctr"/>
            <a:r>
              <a:rPr lang="lv-LV" sz="2800" b="1">
                <a:solidFill>
                  <a:schemeClr val="bg1"/>
                </a:solidFill>
                <a:ea typeface="Calibri"/>
                <a:cs typeface="Calibri"/>
              </a:rPr>
              <a:t>2.24 </a:t>
            </a:r>
            <a:r>
              <a:rPr lang="lv-LV">
                <a:solidFill>
                  <a:schemeClr val="bg1"/>
                </a:solidFill>
                <a:ea typeface="Calibri"/>
                <a:cs typeface="Calibri"/>
              </a:rPr>
              <a:t>ha</a:t>
            </a:r>
          </a:p>
          <a:p>
            <a:pPr algn="ctr"/>
            <a:endParaRPr lang="lv-LV">
              <a:solidFill>
                <a:schemeClr val="bg1"/>
              </a:solidFill>
              <a:ea typeface="Calibri"/>
              <a:cs typeface="Calibri"/>
            </a:endParaRPr>
          </a:p>
        </p:txBody>
      </p:sp>
      <p:pic>
        <p:nvPicPr>
          <p:cNvPr id="10" name="Picture 9">
            <a:extLst>
              <a:ext uri="{FF2B5EF4-FFF2-40B4-BE49-F238E27FC236}">
                <a16:creationId xmlns:a16="http://schemas.microsoft.com/office/drawing/2014/main" id="{38A77C31-BFF4-ED35-1F5E-0DB4E797AF78}"/>
              </a:ext>
            </a:extLst>
          </p:cNvPr>
          <p:cNvPicPr>
            <a:picLocks noChangeAspect="1"/>
          </p:cNvPicPr>
          <p:nvPr/>
        </p:nvPicPr>
        <p:blipFill>
          <a:blip r:embed="rId7"/>
          <a:srcRect l="459" r="32650" b="-157"/>
          <a:stretch>
            <a:fillRect/>
          </a:stretch>
        </p:blipFill>
        <p:spPr>
          <a:xfrm>
            <a:off x="9938762" y="2532844"/>
            <a:ext cx="1938122" cy="1856726"/>
          </a:xfrm>
          <a:prstGeom prst="ellipse">
            <a:avLst/>
          </a:prstGeom>
        </p:spPr>
      </p:pic>
      <p:sp>
        <p:nvSpPr>
          <p:cNvPr id="9" name="TextBox 8">
            <a:extLst>
              <a:ext uri="{FF2B5EF4-FFF2-40B4-BE49-F238E27FC236}">
                <a16:creationId xmlns:a16="http://schemas.microsoft.com/office/drawing/2014/main" id="{0F5799AE-B778-E55E-EE61-EC9E3C5A028E}"/>
              </a:ext>
            </a:extLst>
          </p:cNvPr>
          <p:cNvSpPr txBox="1"/>
          <p:nvPr/>
        </p:nvSpPr>
        <p:spPr>
          <a:xfrm>
            <a:off x="10251519" y="3998745"/>
            <a:ext cx="1285329" cy="1785104"/>
          </a:xfrm>
          <a:prstGeom prst="rect">
            <a:avLst/>
          </a:prstGeom>
          <a:noFill/>
        </p:spPr>
        <p:txBody>
          <a:bodyPr wrap="square" lIns="91440" tIns="45720" rIns="91440" bIns="45720" rtlCol="0" anchor="t">
            <a:spAutoFit/>
          </a:bodyPr>
          <a:lstStyle/>
          <a:p>
            <a:pPr algn="ctr">
              <a:lnSpc>
                <a:spcPct val="50000"/>
              </a:lnSpc>
            </a:pPr>
            <a:r>
              <a:rPr lang="en-US" sz="5400" b="1">
                <a:solidFill>
                  <a:schemeClr val="bg1"/>
                </a:solidFill>
                <a:effectLst>
                  <a:outerShdw blurRad="50800" dist="38100" dir="2700000" algn="tl" rotWithShape="0">
                    <a:prstClr val="black">
                      <a:alpha val="40000"/>
                    </a:prstClr>
                  </a:outerShdw>
                </a:effectLst>
                <a:ea typeface="Calibri"/>
                <a:cs typeface="Calibri"/>
              </a:rPr>
              <a:t>1</a:t>
            </a:r>
          </a:p>
          <a:p>
            <a:pPr algn="ctr">
              <a:lnSpc>
                <a:spcPct val="50000"/>
              </a:lnSpc>
            </a:pPr>
            <a:r>
              <a:rPr lang="lv-LV">
                <a:solidFill>
                  <a:schemeClr val="bg1"/>
                </a:solidFill>
              </a:rPr>
              <a:t>audzētājs</a:t>
            </a:r>
            <a:endParaRPr lang="en-US">
              <a:solidFill>
                <a:schemeClr val="bg1"/>
              </a:solidFill>
            </a:endParaRPr>
          </a:p>
          <a:p>
            <a:pPr algn="ctr"/>
            <a:r>
              <a:rPr lang="lv-LV" sz="2800" b="1">
                <a:solidFill>
                  <a:schemeClr val="bg1"/>
                </a:solidFill>
                <a:ea typeface="Calibri"/>
                <a:cs typeface="Calibri"/>
              </a:rPr>
              <a:t>1 </a:t>
            </a:r>
            <a:r>
              <a:rPr lang="lv-LV">
                <a:solidFill>
                  <a:schemeClr val="bg1"/>
                </a:solidFill>
                <a:ea typeface="Calibri"/>
                <a:cs typeface="Calibri"/>
              </a:rPr>
              <a:t>lauks</a:t>
            </a:r>
          </a:p>
          <a:p>
            <a:pPr algn="ctr"/>
            <a:r>
              <a:rPr lang="lv-LV" sz="2800" b="1">
                <a:solidFill>
                  <a:schemeClr val="bg1"/>
                </a:solidFill>
                <a:ea typeface="Calibri"/>
                <a:cs typeface="Calibri"/>
              </a:rPr>
              <a:t>1.05 </a:t>
            </a:r>
            <a:r>
              <a:rPr lang="lv-LV">
                <a:solidFill>
                  <a:schemeClr val="bg1"/>
                </a:solidFill>
                <a:ea typeface="Calibri"/>
                <a:cs typeface="Calibri"/>
              </a:rPr>
              <a:t>ha</a:t>
            </a:r>
          </a:p>
          <a:p>
            <a:pPr algn="ctr"/>
            <a:endParaRPr lang="lv-LV">
              <a:solidFill>
                <a:schemeClr val="bg1"/>
              </a:solidFill>
              <a:ea typeface="Calibri"/>
              <a:cs typeface="Calibri"/>
            </a:endParaRPr>
          </a:p>
        </p:txBody>
      </p:sp>
      <p:pic>
        <p:nvPicPr>
          <p:cNvPr id="14" name="Picture 13">
            <a:extLst>
              <a:ext uri="{FF2B5EF4-FFF2-40B4-BE49-F238E27FC236}">
                <a16:creationId xmlns:a16="http://schemas.microsoft.com/office/drawing/2014/main" id="{61AE8309-0A9D-9A96-5AC6-BB5F8AEB3337}"/>
              </a:ext>
            </a:extLst>
          </p:cNvPr>
          <p:cNvPicPr>
            <a:picLocks noChangeAspect="1"/>
          </p:cNvPicPr>
          <p:nvPr/>
        </p:nvPicPr>
        <p:blipFill>
          <a:blip r:embed="rId8"/>
          <a:srcRect l="35227" t="205" r="14578" b="478"/>
          <a:stretch>
            <a:fillRect/>
          </a:stretch>
        </p:blipFill>
        <p:spPr>
          <a:xfrm>
            <a:off x="5973902" y="2503817"/>
            <a:ext cx="1894126" cy="1863117"/>
          </a:xfrm>
          <a:prstGeom prst="ellipse">
            <a:avLst/>
          </a:prstGeom>
        </p:spPr>
      </p:pic>
      <p:sp>
        <p:nvSpPr>
          <p:cNvPr id="7" name="TextBox 6">
            <a:extLst>
              <a:ext uri="{FF2B5EF4-FFF2-40B4-BE49-F238E27FC236}">
                <a16:creationId xmlns:a16="http://schemas.microsoft.com/office/drawing/2014/main" id="{7315EA0D-6378-B9E8-4A71-55B739F0322A}"/>
              </a:ext>
            </a:extLst>
          </p:cNvPr>
          <p:cNvSpPr txBox="1"/>
          <p:nvPr/>
        </p:nvSpPr>
        <p:spPr>
          <a:xfrm>
            <a:off x="6261715" y="3998746"/>
            <a:ext cx="1285329" cy="1785104"/>
          </a:xfrm>
          <a:prstGeom prst="rect">
            <a:avLst/>
          </a:prstGeom>
          <a:noFill/>
        </p:spPr>
        <p:txBody>
          <a:bodyPr wrap="square" lIns="91440" tIns="45720" rIns="91440" bIns="45720" rtlCol="0" anchor="t">
            <a:spAutoFit/>
          </a:bodyPr>
          <a:lstStyle/>
          <a:p>
            <a:pPr algn="ctr">
              <a:lnSpc>
                <a:spcPct val="50000"/>
              </a:lnSpc>
            </a:pPr>
            <a:r>
              <a:rPr lang="en-US" sz="5400" b="1">
                <a:solidFill>
                  <a:schemeClr val="bg1"/>
                </a:solidFill>
                <a:effectLst>
                  <a:outerShdw blurRad="50800" dist="38100" dir="2700000" algn="tl" rotWithShape="0">
                    <a:prstClr val="black">
                      <a:alpha val="40000"/>
                    </a:prstClr>
                  </a:outerShdw>
                </a:effectLst>
                <a:ea typeface="Calibri"/>
                <a:cs typeface="Calibri"/>
              </a:rPr>
              <a:t>2</a:t>
            </a:r>
          </a:p>
          <a:p>
            <a:pPr algn="ctr">
              <a:lnSpc>
                <a:spcPct val="50000"/>
              </a:lnSpc>
            </a:pPr>
            <a:r>
              <a:rPr lang="lv-LV">
                <a:solidFill>
                  <a:schemeClr val="bg1"/>
                </a:solidFill>
              </a:rPr>
              <a:t>audzētāji</a:t>
            </a:r>
            <a:endParaRPr lang="en-US">
              <a:solidFill>
                <a:schemeClr val="bg1"/>
              </a:solidFill>
            </a:endParaRPr>
          </a:p>
          <a:p>
            <a:pPr algn="ctr"/>
            <a:r>
              <a:rPr lang="lv-LV" sz="2800" b="1">
                <a:solidFill>
                  <a:schemeClr val="bg1"/>
                </a:solidFill>
                <a:ea typeface="Calibri"/>
                <a:cs typeface="Calibri"/>
              </a:rPr>
              <a:t>2 </a:t>
            </a:r>
            <a:r>
              <a:rPr lang="lv-LV">
                <a:solidFill>
                  <a:schemeClr val="bg1"/>
                </a:solidFill>
                <a:ea typeface="Calibri"/>
                <a:cs typeface="Calibri"/>
              </a:rPr>
              <a:t>lauki</a:t>
            </a:r>
          </a:p>
          <a:p>
            <a:pPr algn="ctr"/>
            <a:r>
              <a:rPr lang="lv-LV" sz="2800" b="1">
                <a:solidFill>
                  <a:schemeClr val="bg1"/>
                </a:solidFill>
                <a:ea typeface="Calibri"/>
                <a:cs typeface="Calibri"/>
              </a:rPr>
              <a:t>0.35 </a:t>
            </a:r>
            <a:r>
              <a:rPr lang="lv-LV">
                <a:solidFill>
                  <a:schemeClr val="bg1"/>
                </a:solidFill>
                <a:ea typeface="Calibri"/>
                <a:cs typeface="Calibri"/>
              </a:rPr>
              <a:t>ha</a:t>
            </a:r>
          </a:p>
          <a:p>
            <a:pPr algn="ctr"/>
            <a:endParaRPr lang="lv-LV">
              <a:solidFill>
                <a:schemeClr val="bg1"/>
              </a:solidFill>
              <a:ea typeface="Calibri"/>
              <a:cs typeface="Calibri"/>
            </a:endParaRPr>
          </a:p>
        </p:txBody>
      </p:sp>
      <p:sp>
        <p:nvSpPr>
          <p:cNvPr id="13" name="TextBox 12">
            <a:extLst>
              <a:ext uri="{FF2B5EF4-FFF2-40B4-BE49-F238E27FC236}">
                <a16:creationId xmlns:a16="http://schemas.microsoft.com/office/drawing/2014/main" id="{02C42613-4376-C47A-005C-DBA0176C3D55}"/>
              </a:ext>
            </a:extLst>
          </p:cNvPr>
          <p:cNvSpPr txBox="1"/>
          <p:nvPr/>
        </p:nvSpPr>
        <p:spPr>
          <a:xfrm>
            <a:off x="6288996" y="2418558"/>
            <a:ext cx="1272784" cy="523220"/>
          </a:xfrm>
          <a:prstGeom prst="rect">
            <a:avLst/>
          </a:prstGeom>
          <a:noFill/>
        </p:spPr>
        <p:txBody>
          <a:bodyPr spcFirstLastPara="1" wrap="none" lIns="91440" tIns="45720" rIns="91440" bIns="45720" numCol="1" rtlCol="0" anchor="t">
            <a:prstTxWarp prst="textArchUp">
              <a:avLst>
                <a:gd name="adj" fmla="val 11552971"/>
              </a:avLst>
            </a:prstTxWarp>
            <a:spAutoFit/>
          </a:bodyPr>
          <a:lstStyle>
            <a:defPPr>
              <a:defRPr lang="en-US"/>
            </a:defPPr>
            <a:lvl1pPr algn="ctr">
              <a:defRPr sz="2800" b="1"/>
            </a:lvl1pPr>
          </a:lstStyle>
          <a:p>
            <a:pPr>
              <a:lnSpc>
                <a:spcPct val="80000"/>
              </a:lnSpc>
            </a:pPr>
            <a:r>
              <a:rPr lang="en-US">
                <a:ea typeface="Calibri"/>
                <a:cs typeface="Calibri"/>
              </a:rPr>
              <a:t>KAZENES</a:t>
            </a:r>
          </a:p>
        </p:txBody>
      </p:sp>
      <p:sp>
        <p:nvSpPr>
          <p:cNvPr id="8" name="TextBox 7">
            <a:extLst>
              <a:ext uri="{FF2B5EF4-FFF2-40B4-BE49-F238E27FC236}">
                <a16:creationId xmlns:a16="http://schemas.microsoft.com/office/drawing/2014/main" id="{C0383A9C-6037-0C5D-8ED6-19D71DA2B8FF}"/>
              </a:ext>
            </a:extLst>
          </p:cNvPr>
          <p:cNvSpPr txBox="1"/>
          <p:nvPr/>
        </p:nvSpPr>
        <p:spPr>
          <a:xfrm>
            <a:off x="8246179" y="3998746"/>
            <a:ext cx="1285329" cy="1785104"/>
          </a:xfrm>
          <a:prstGeom prst="rect">
            <a:avLst/>
          </a:prstGeom>
          <a:noFill/>
        </p:spPr>
        <p:txBody>
          <a:bodyPr wrap="square" lIns="91440" tIns="45720" rIns="91440" bIns="45720" rtlCol="0" anchor="t">
            <a:spAutoFit/>
          </a:bodyPr>
          <a:lstStyle/>
          <a:p>
            <a:pPr algn="ctr">
              <a:lnSpc>
                <a:spcPct val="50000"/>
              </a:lnSpc>
            </a:pPr>
            <a:r>
              <a:rPr lang="en-US" sz="5400" b="1">
                <a:solidFill>
                  <a:schemeClr val="bg1"/>
                </a:solidFill>
                <a:effectLst>
                  <a:outerShdw blurRad="50800" dist="38100" dir="2700000" algn="tl" rotWithShape="0">
                    <a:prstClr val="black">
                      <a:alpha val="40000"/>
                    </a:prstClr>
                  </a:outerShdw>
                </a:effectLst>
                <a:ea typeface="Calibri"/>
                <a:cs typeface="Calibri"/>
              </a:rPr>
              <a:t>1</a:t>
            </a:r>
          </a:p>
          <a:p>
            <a:pPr algn="ctr">
              <a:lnSpc>
                <a:spcPct val="50000"/>
              </a:lnSpc>
            </a:pPr>
            <a:r>
              <a:rPr lang="lv-LV">
                <a:solidFill>
                  <a:schemeClr val="bg1"/>
                </a:solidFill>
              </a:rPr>
              <a:t>audzētājs</a:t>
            </a:r>
            <a:endParaRPr lang="en-US">
              <a:solidFill>
                <a:schemeClr val="bg1"/>
              </a:solidFill>
            </a:endParaRPr>
          </a:p>
          <a:p>
            <a:pPr algn="ctr"/>
            <a:r>
              <a:rPr lang="lv-LV" sz="2800" b="1">
                <a:solidFill>
                  <a:schemeClr val="bg1"/>
                </a:solidFill>
                <a:ea typeface="Calibri"/>
                <a:cs typeface="Calibri"/>
              </a:rPr>
              <a:t>1 </a:t>
            </a:r>
            <a:r>
              <a:rPr lang="lv-LV">
                <a:solidFill>
                  <a:schemeClr val="bg1"/>
                </a:solidFill>
                <a:ea typeface="Calibri"/>
                <a:cs typeface="Calibri"/>
              </a:rPr>
              <a:t>lauks</a:t>
            </a:r>
          </a:p>
          <a:p>
            <a:pPr algn="ctr"/>
            <a:r>
              <a:rPr lang="lv-LV" sz="2800" b="1">
                <a:solidFill>
                  <a:schemeClr val="bg1"/>
                </a:solidFill>
                <a:ea typeface="Calibri"/>
                <a:cs typeface="Calibri"/>
              </a:rPr>
              <a:t>7.26 </a:t>
            </a:r>
            <a:r>
              <a:rPr lang="lv-LV">
                <a:solidFill>
                  <a:schemeClr val="bg1"/>
                </a:solidFill>
                <a:ea typeface="Calibri"/>
                <a:cs typeface="Calibri"/>
              </a:rPr>
              <a:t>ha</a:t>
            </a:r>
          </a:p>
          <a:p>
            <a:pPr algn="ctr"/>
            <a:endParaRPr lang="lv-LV">
              <a:solidFill>
                <a:schemeClr val="bg1"/>
              </a:solidFill>
              <a:ea typeface="Calibri"/>
              <a:cs typeface="Calibri"/>
            </a:endParaRPr>
          </a:p>
        </p:txBody>
      </p:sp>
      <p:sp>
        <p:nvSpPr>
          <p:cNvPr id="17" name="TextBox 16">
            <a:extLst>
              <a:ext uri="{FF2B5EF4-FFF2-40B4-BE49-F238E27FC236}">
                <a16:creationId xmlns:a16="http://schemas.microsoft.com/office/drawing/2014/main" id="{F47D9DC9-DED2-29A7-7B2E-8CE61517A624}"/>
              </a:ext>
            </a:extLst>
          </p:cNvPr>
          <p:cNvSpPr txBox="1"/>
          <p:nvPr/>
        </p:nvSpPr>
        <p:spPr>
          <a:xfrm>
            <a:off x="8271562" y="2418558"/>
            <a:ext cx="1272784" cy="523220"/>
          </a:xfrm>
          <a:prstGeom prst="rect">
            <a:avLst/>
          </a:prstGeom>
          <a:noFill/>
        </p:spPr>
        <p:txBody>
          <a:bodyPr spcFirstLastPara="1" wrap="none" lIns="91440" tIns="45720" rIns="91440" bIns="45720" numCol="1" rtlCol="0" anchor="t">
            <a:prstTxWarp prst="textArchUp">
              <a:avLst>
                <a:gd name="adj" fmla="val 11552971"/>
              </a:avLst>
            </a:prstTxWarp>
            <a:spAutoFit/>
          </a:bodyPr>
          <a:lstStyle>
            <a:defPPr>
              <a:defRPr lang="en-US"/>
            </a:defPPr>
            <a:lvl1pPr algn="ctr">
              <a:defRPr sz="2800" b="1"/>
            </a:lvl1pPr>
          </a:lstStyle>
          <a:p>
            <a:pPr>
              <a:lnSpc>
                <a:spcPct val="80000"/>
              </a:lnSpc>
            </a:pPr>
            <a:r>
              <a:rPr lang="en-US">
                <a:ea typeface="Calibri"/>
                <a:cs typeface="Calibri"/>
              </a:rPr>
              <a:t>PASTINAKS</a:t>
            </a:r>
          </a:p>
        </p:txBody>
      </p:sp>
      <p:sp>
        <p:nvSpPr>
          <p:cNvPr id="19" name="TextBox 18">
            <a:extLst>
              <a:ext uri="{FF2B5EF4-FFF2-40B4-BE49-F238E27FC236}">
                <a16:creationId xmlns:a16="http://schemas.microsoft.com/office/drawing/2014/main" id="{6681A7EE-30B6-6602-78F8-D2DFCFDC5731}"/>
              </a:ext>
            </a:extLst>
          </p:cNvPr>
          <p:cNvSpPr txBox="1"/>
          <p:nvPr/>
        </p:nvSpPr>
        <p:spPr>
          <a:xfrm>
            <a:off x="10273921" y="2418558"/>
            <a:ext cx="1272784" cy="523220"/>
          </a:xfrm>
          <a:prstGeom prst="rect">
            <a:avLst/>
          </a:prstGeom>
          <a:noFill/>
        </p:spPr>
        <p:txBody>
          <a:bodyPr spcFirstLastPara="1" wrap="none" lIns="91440" tIns="45720" rIns="91440" bIns="45720" numCol="1" rtlCol="0" anchor="t">
            <a:prstTxWarp prst="textArchUp">
              <a:avLst>
                <a:gd name="adj" fmla="val 11552971"/>
              </a:avLst>
            </a:prstTxWarp>
            <a:spAutoFit/>
          </a:bodyPr>
          <a:lstStyle>
            <a:defPPr>
              <a:defRPr lang="en-US"/>
            </a:defPPr>
            <a:lvl1pPr algn="ctr">
              <a:defRPr sz="2800" b="1"/>
            </a:lvl1pPr>
          </a:lstStyle>
          <a:p>
            <a:pPr>
              <a:lnSpc>
                <a:spcPct val="80000"/>
              </a:lnSpc>
            </a:pPr>
            <a:r>
              <a:rPr lang="en-US">
                <a:ea typeface="Calibri"/>
                <a:cs typeface="Calibri"/>
              </a:rPr>
              <a:t>SELERIJAS</a:t>
            </a:r>
          </a:p>
        </p:txBody>
      </p:sp>
    </p:spTree>
    <p:extLst>
      <p:ext uri="{BB962C8B-B14F-4D97-AF65-F5344CB8AC3E}">
        <p14:creationId xmlns:p14="http://schemas.microsoft.com/office/powerpoint/2010/main" val="2146655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4BBF2-68DC-7BB4-3805-8900DB22A9D9}"/>
            </a:ext>
          </a:extLst>
        </p:cNvPr>
        <p:cNvGrpSpPr/>
        <p:nvPr/>
      </p:nvGrpSpPr>
      <p:grpSpPr>
        <a:xfrm>
          <a:off x="0" y="0"/>
          <a:ext cx="0" cy="0"/>
          <a:chOff x="0" y="0"/>
          <a:chExt cx="0" cy="0"/>
        </a:xfrm>
      </p:grpSpPr>
      <p:sp>
        <p:nvSpPr>
          <p:cNvPr id="915" name="Arrow: Pentagon 914">
            <a:extLst>
              <a:ext uri="{FF2B5EF4-FFF2-40B4-BE49-F238E27FC236}">
                <a16:creationId xmlns:a16="http://schemas.microsoft.com/office/drawing/2014/main" id="{2FF1BE5B-1AA6-CD8F-400D-19BF28A3296E}"/>
              </a:ext>
            </a:extLst>
          </p:cNvPr>
          <p:cNvSpPr/>
          <p:nvPr/>
        </p:nvSpPr>
        <p:spPr>
          <a:xfrm>
            <a:off x="1661868" y="6019535"/>
            <a:ext cx="3587361" cy="485615"/>
          </a:xfrm>
          <a:prstGeom prst="homePlate">
            <a:avLst/>
          </a:prstGeom>
          <a:solidFill>
            <a:srgbClr val="97BC0E"/>
          </a:solidFill>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lv-LV">
                <a:ea typeface="Calibri"/>
                <a:cs typeface="Calibri"/>
              </a:rPr>
              <a:t>Burkāni</a:t>
            </a:r>
          </a:p>
        </p:txBody>
      </p:sp>
      <p:sp>
        <p:nvSpPr>
          <p:cNvPr id="913" name="Arrow: Pentagon 912">
            <a:extLst>
              <a:ext uri="{FF2B5EF4-FFF2-40B4-BE49-F238E27FC236}">
                <a16:creationId xmlns:a16="http://schemas.microsoft.com/office/drawing/2014/main" id="{D316A876-A585-87C9-47AA-EB714D1CA602}"/>
              </a:ext>
            </a:extLst>
          </p:cNvPr>
          <p:cNvSpPr/>
          <p:nvPr/>
        </p:nvSpPr>
        <p:spPr>
          <a:xfrm>
            <a:off x="1651972" y="5089303"/>
            <a:ext cx="3587361" cy="485615"/>
          </a:xfrm>
          <a:prstGeom prst="homePlate">
            <a:avLst/>
          </a:prstGeom>
          <a:solidFill>
            <a:srgbClr val="97BC0E"/>
          </a:solidFill>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lv-LV">
                <a:ea typeface="Calibri"/>
                <a:cs typeface="Calibri"/>
              </a:rPr>
              <a:t>Sīpoli, sīpoli ar lokiem</a:t>
            </a:r>
          </a:p>
        </p:txBody>
      </p:sp>
      <p:sp>
        <p:nvSpPr>
          <p:cNvPr id="911" name="Arrow: Pentagon 910">
            <a:extLst>
              <a:ext uri="{FF2B5EF4-FFF2-40B4-BE49-F238E27FC236}">
                <a16:creationId xmlns:a16="http://schemas.microsoft.com/office/drawing/2014/main" id="{336F195C-7893-7B77-0B05-A647041CED5B}"/>
              </a:ext>
            </a:extLst>
          </p:cNvPr>
          <p:cNvSpPr/>
          <p:nvPr/>
        </p:nvSpPr>
        <p:spPr>
          <a:xfrm>
            <a:off x="1612388" y="4178862"/>
            <a:ext cx="3587361" cy="485615"/>
          </a:xfrm>
          <a:prstGeom prst="homePlate">
            <a:avLst/>
          </a:prstGeom>
          <a:solidFill>
            <a:srgbClr val="97BC0E"/>
          </a:solidFill>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lv-LV">
                <a:ea typeface="Calibri"/>
                <a:cs typeface="Calibri"/>
              </a:rPr>
              <a:t>Galviņkāposti</a:t>
            </a:r>
          </a:p>
        </p:txBody>
      </p:sp>
      <p:sp>
        <p:nvSpPr>
          <p:cNvPr id="909" name="Arrow: Pentagon 908">
            <a:extLst>
              <a:ext uri="{FF2B5EF4-FFF2-40B4-BE49-F238E27FC236}">
                <a16:creationId xmlns:a16="http://schemas.microsoft.com/office/drawing/2014/main" id="{E4FCF5C3-E653-A618-188A-688CF03C8486}"/>
              </a:ext>
            </a:extLst>
          </p:cNvPr>
          <p:cNvSpPr/>
          <p:nvPr/>
        </p:nvSpPr>
        <p:spPr>
          <a:xfrm>
            <a:off x="1642077" y="3248627"/>
            <a:ext cx="3587361" cy="485615"/>
          </a:xfrm>
          <a:prstGeom prst="homePlate">
            <a:avLst/>
          </a:prstGeom>
          <a:solidFill>
            <a:srgbClr val="97BC0E"/>
          </a:solidFill>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lv-LV">
                <a:ea typeface="Calibri"/>
                <a:cs typeface="Calibri"/>
              </a:rPr>
              <a:t>Smiltsērkšķi</a:t>
            </a:r>
          </a:p>
        </p:txBody>
      </p:sp>
      <p:sp>
        <p:nvSpPr>
          <p:cNvPr id="907" name="Arrow: Pentagon 906">
            <a:extLst>
              <a:ext uri="{FF2B5EF4-FFF2-40B4-BE49-F238E27FC236}">
                <a16:creationId xmlns:a16="http://schemas.microsoft.com/office/drawing/2014/main" id="{26E44E8D-9F86-5DA1-51E8-3A707188A9EF}"/>
              </a:ext>
            </a:extLst>
          </p:cNvPr>
          <p:cNvSpPr/>
          <p:nvPr/>
        </p:nvSpPr>
        <p:spPr>
          <a:xfrm>
            <a:off x="1651974" y="2338188"/>
            <a:ext cx="3587361" cy="485615"/>
          </a:xfrm>
          <a:prstGeom prst="homePlate">
            <a:avLst/>
          </a:prstGeom>
          <a:solidFill>
            <a:srgbClr val="97BC0E"/>
          </a:solidFill>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lv-LV">
                <a:ea typeface="+mn-lt"/>
                <a:cs typeface="+mn-lt"/>
              </a:rPr>
              <a:t>Āboli, ābeļu zari ar lapām un āboliem</a:t>
            </a:r>
            <a:endParaRPr lang="en-US"/>
          </a:p>
        </p:txBody>
      </p:sp>
      <p:sp>
        <p:nvSpPr>
          <p:cNvPr id="902" name="Arrow: Pentagon 901">
            <a:extLst>
              <a:ext uri="{FF2B5EF4-FFF2-40B4-BE49-F238E27FC236}">
                <a16:creationId xmlns:a16="http://schemas.microsoft.com/office/drawing/2014/main" id="{814629A6-0635-D522-01C8-8A1CFEEF31AA}"/>
              </a:ext>
            </a:extLst>
          </p:cNvPr>
          <p:cNvSpPr/>
          <p:nvPr/>
        </p:nvSpPr>
        <p:spPr>
          <a:xfrm>
            <a:off x="1592598" y="1407955"/>
            <a:ext cx="3587361" cy="485615"/>
          </a:xfrm>
          <a:prstGeom prst="homePlate">
            <a:avLst/>
          </a:prstGeom>
          <a:solidFill>
            <a:srgbClr val="97BC0E"/>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lv-LV"/>
              <a:t>Kartupeļi, kartupeļu laksti ar bumbuļiem</a:t>
            </a:r>
          </a:p>
        </p:txBody>
      </p:sp>
      <p:sp>
        <p:nvSpPr>
          <p:cNvPr id="2" name="Title 1">
            <a:extLst>
              <a:ext uri="{FF2B5EF4-FFF2-40B4-BE49-F238E27FC236}">
                <a16:creationId xmlns:a16="http://schemas.microsoft.com/office/drawing/2014/main" id="{D85C960F-D8D0-D8E3-792C-7B7831A7842A}"/>
              </a:ext>
            </a:extLst>
          </p:cNvPr>
          <p:cNvSpPr>
            <a:spLocks noGrp="1"/>
          </p:cNvSpPr>
          <p:nvPr>
            <p:ph type="title"/>
          </p:nvPr>
        </p:nvSpPr>
        <p:spPr>
          <a:xfrm>
            <a:off x="867889" y="206022"/>
            <a:ext cx="10463576" cy="943205"/>
          </a:xfrm>
        </p:spPr>
        <p:txBody>
          <a:bodyPr>
            <a:noAutofit/>
          </a:bodyPr>
          <a:lstStyle/>
          <a:p>
            <a:pPr algn="ctr"/>
            <a:r>
              <a:rPr lang="lv-LV" sz="2400" b="1"/>
              <a:t>2025. gadā AAL atliekvielu kontrolei ņemti 30 </a:t>
            </a:r>
            <a:r>
              <a:rPr lang="lv-LV" sz="2400" b="1">
                <a:ea typeface="+mj-lt"/>
                <a:cs typeface="+mj-lt"/>
              </a:rPr>
              <a:t>augu un augu produktu paraugi.</a:t>
            </a:r>
            <a:br>
              <a:rPr lang="lv-LV" sz="2400" b="1"/>
            </a:br>
            <a:r>
              <a:rPr lang="lv-LV" sz="2400"/>
              <a:t>Nevienā no tiem neatbilstošs AAL lietojums netika konstatēts. </a:t>
            </a:r>
            <a:endParaRPr lang="en-US" sz="2400"/>
          </a:p>
        </p:txBody>
      </p:sp>
      <p:pic>
        <p:nvPicPr>
          <p:cNvPr id="888" name="Picture 887" descr="A group of potatoes in a circle&#10;&#10;AI-generated content may be incorrect.">
            <a:extLst>
              <a:ext uri="{FF2B5EF4-FFF2-40B4-BE49-F238E27FC236}">
                <a16:creationId xmlns:a16="http://schemas.microsoft.com/office/drawing/2014/main" id="{5A69CE4E-11D3-0E11-8C81-D5B544D46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554" y="1229545"/>
            <a:ext cx="893642" cy="854059"/>
          </a:xfrm>
          <a:prstGeom prst="rect">
            <a:avLst/>
          </a:prstGeom>
        </p:spPr>
      </p:pic>
      <p:pic>
        <p:nvPicPr>
          <p:cNvPr id="890" name="Picture 889" descr="A close up of a red apple&#10;&#10;AI-generated content may be incorrect.">
            <a:extLst>
              <a:ext uri="{FF2B5EF4-FFF2-40B4-BE49-F238E27FC236}">
                <a16:creationId xmlns:a16="http://schemas.microsoft.com/office/drawing/2014/main" id="{978EB4DC-7B8D-0503-F6B8-5029CE05F0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488" y="2140250"/>
            <a:ext cx="903538" cy="863954"/>
          </a:xfrm>
          <a:prstGeom prst="rect">
            <a:avLst/>
          </a:prstGeom>
        </p:spPr>
      </p:pic>
      <p:pic>
        <p:nvPicPr>
          <p:cNvPr id="894" name="Picture 893" descr="A close up of orange berries on a tree&#10;&#10;AI-generated content may be incorrect.">
            <a:extLst>
              <a:ext uri="{FF2B5EF4-FFF2-40B4-BE49-F238E27FC236}">
                <a16:creationId xmlns:a16="http://schemas.microsoft.com/office/drawing/2014/main" id="{21DC6F5E-70CB-1C91-A98C-782F45B73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298" y="3060600"/>
            <a:ext cx="893643" cy="863955"/>
          </a:xfrm>
          <a:prstGeom prst="rect">
            <a:avLst/>
          </a:prstGeom>
        </p:spPr>
      </p:pic>
      <p:pic>
        <p:nvPicPr>
          <p:cNvPr id="896" name="Picture 895" descr="A head of cabbage with leaves&#10;&#10;AI-generated content may be incorrect.">
            <a:extLst>
              <a:ext uri="{FF2B5EF4-FFF2-40B4-BE49-F238E27FC236}">
                <a16:creationId xmlns:a16="http://schemas.microsoft.com/office/drawing/2014/main" id="{6D7E9787-C75C-8229-2E51-2319D4F426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899" y="3981757"/>
            <a:ext cx="899284" cy="859701"/>
          </a:xfrm>
          <a:prstGeom prst="rect">
            <a:avLst/>
          </a:prstGeom>
        </p:spPr>
      </p:pic>
      <p:pic>
        <p:nvPicPr>
          <p:cNvPr id="898" name="Picture 897" descr="A close-up of a green plant&#10;&#10;AI-generated content may be incorrect.">
            <a:extLst>
              <a:ext uri="{FF2B5EF4-FFF2-40B4-BE49-F238E27FC236}">
                <a16:creationId xmlns:a16="http://schemas.microsoft.com/office/drawing/2014/main" id="{89AB099B-684D-759E-A20C-5CE08B186D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1369" y="4912287"/>
            <a:ext cx="880414" cy="860621"/>
          </a:xfrm>
          <a:prstGeom prst="rect">
            <a:avLst/>
          </a:prstGeom>
        </p:spPr>
      </p:pic>
      <p:pic>
        <p:nvPicPr>
          <p:cNvPr id="900" name="Picture 899" descr="A group of carrots with green stems&#10;&#10;AI-generated content may be incorrect.">
            <a:extLst>
              <a:ext uri="{FF2B5EF4-FFF2-40B4-BE49-F238E27FC236}">
                <a16:creationId xmlns:a16="http://schemas.microsoft.com/office/drawing/2014/main" id="{28C21C1F-8801-A8FC-D517-16EB5820EB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915" y="5853548"/>
            <a:ext cx="880412" cy="860620"/>
          </a:xfrm>
          <a:prstGeom prst="rect">
            <a:avLst/>
          </a:prstGeom>
        </p:spPr>
      </p:pic>
      <p:sp>
        <p:nvSpPr>
          <p:cNvPr id="906" name="TextBox 905">
            <a:extLst>
              <a:ext uri="{FF2B5EF4-FFF2-40B4-BE49-F238E27FC236}">
                <a16:creationId xmlns:a16="http://schemas.microsoft.com/office/drawing/2014/main" id="{AC980382-09D4-E2A8-AEE2-01C98D7C4048}"/>
              </a:ext>
            </a:extLst>
          </p:cNvPr>
          <p:cNvSpPr txBox="1"/>
          <p:nvPr/>
        </p:nvSpPr>
        <p:spPr>
          <a:xfrm>
            <a:off x="4629024" y="950783"/>
            <a:ext cx="627639" cy="923330"/>
          </a:xfrm>
          <a:prstGeom prst="rect">
            <a:avLst/>
          </a:prstGeom>
          <a:noFill/>
        </p:spPr>
        <p:txBody>
          <a:bodyPr wrap="square" lIns="91440" tIns="45720" rIns="91440" bIns="45720" anchor="t">
            <a:spAutoFit/>
          </a:bodyPr>
          <a:lstStyle/>
          <a:p>
            <a:r>
              <a:rPr lang="en-US" sz="5400" b="1">
                <a:latin typeface="+mj-lt"/>
                <a:ea typeface="Calibri Light"/>
                <a:cs typeface="Calibri Light"/>
              </a:rPr>
              <a:t>9</a:t>
            </a:r>
          </a:p>
        </p:txBody>
      </p:sp>
      <p:sp>
        <p:nvSpPr>
          <p:cNvPr id="908" name="TextBox 907">
            <a:extLst>
              <a:ext uri="{FF2B5EF4-FFF2-40B4-BE49-F238E27FC236}">
                <a16:creationId xmlns:a16="http://schemas.microsoft.com/office/drawing/2014/main" id="{7D72506D-9144-E504-47B1-CB30AEE35E4C}"/>
              </a:ext>
            </a:extLst>
          </p:cNvPr>
          <p:cNvSpPr txBox="1"/>
          <p:nvPr/>
        </p:nvSpPr>
        <p:spPr>
          <a:xfrm>
            <a:off x="4670286" y="1881016"/>
            <a:ext cx="627639" cy="923330"/>
          </a:xfrm>
          <a:prstGeom prst="rect">
            <a:avLst/>
          </a:prstGeom>
          <a:noFill/>
        </p:spPr>
        <p:txBody>
          <a:bodyPr wrap="square" lIns="91440" tIns="45720" rIns="91440" bIns="45720" anchor="t">
            <a:spAutoFit/>
          </a:bodyPr>
          <a:lstStyle/>
          <a:p>
            <a:r>
              <a:rPr lang="en-US" sz="5400" b="1">
                <a:latin typeface="+mj-lt"/>
                <a:ea typeface="Calibri Light"/>
                <a:cs typeface="Calibri Light"/>
              </a:rPr>
              <a:t>8</a:t>
            </a:r>
          </a:p>
        </p:txBody>
      </p:sp>
      <p:sp>
        <p:nvSpPr>
          <p:cNvPr id="910" name="TextBox 909">
            <a:extLst>
              <a:ext uri="{FF2B5EF4-FFF2-40B4-BE49-F238E27FC236}">
                <a16:creationId xmlns:a16="http://schemas.microsoft.com/office/drawing/2014/main" id="{F1D4181E-0BAF-D836-7729-BBD2A90CAD48}"/>
              </a:ext>
            </a:extLst>
          </p:cNvPr>
          <p:cNvSpPr txBox="1"/>
          <p:nvPr/>
        </p:nvSpPr>
        <p:spPr>
          <a:xfrm>
            <a:off x="4660389" y="2791456"/>
            <a:ext cx="627639" cy="923330"/>
          </a:xfrm>
          <a:prstGeom prst="rect">
            <a:avLst/>
          </a:prstGeom>
          <a:noFill/>
        </p:spPr>
        <p:txBody>
          <a:bodyPr wrap="square" lIns="91440" tIns="45720" rIns="91440" bIns="45720" anchor="t">
            <a:spAutoFit/>
          </a:bodyPr>
          <a:lstStyle/>
          <a:p>
            <a:r>
              <a:rPr lang="en-US" sz="5400" b="1">
                <a:latin typeface="+mj-lt"/>
                <a:ea typeface="Calibri Light"/>
                <a:cs typeface="Calibri Light"/>
              </a:rPr>
              <a:t>1</a:t>
            </a:r>
          </a:p>
        </p:txBody>
      </p:sp>
      <p:sp>
        <p:nvSpPr>
          <p:cNvPr id="912" name="TextBox 911">
            <a:extLst>
              <a:ext uri="{FF2B5EF4-FFF2-40B4-BE49-F238E27FC236}">
                <a16:creationId xmlns:a16="http://schemas.microsoft.com/office/drawing/2014/main" id="{9F6E316F-60F7-E5C7-7539-0EDD18D272CD}"/>
              </a:ext>
            </a:extLst>
          </p:cNvPr>
          <p:cNvSpPr txBox="1"/>
          <p:nvPr/>
        </p:nvSpPr>
        <p:spPr>
          <a:xfrm>
            <a:off x="4630700" y="3721689"/>
            <a:ext cx="627639" cy="923330"/>
          </a:xfrm>
          <a:prstGeom prst="rect">
            <a:avLst/>
          </a:prstGeom>
          <a:noFill/>
        </p:spPr>
        <p:txBody>
          <a:bodyPr wrap="square" lIns="91440" tIns="45720" rIns="91440" bIns="45720" anchor="t">
            <a:spAutoFit/>
          </a:bodyPr>
          <a:lstStyle/>
          <a:p>
            <a:r>
              <a:rPr lang="en-US" sz="5400" b="1">
                <a:latin typeface="+mj-lt"/>
                <a:ea typeface="Calibri Light"/>
                <a:cs typeface="Calibri Light"/>
              </a:rPr>
              <a:t>3</a:t>
            </a:r>
          </a:p>
        </p:txBody>
      </p:sp>
      <p:sp>
        <p:nvSpPr>
          <p:cNvPr id="914" name="TextBox 913">
            <a:extLst>
              <a:ext uri="{FF2B5EF4-FFF2-40B4-BE49-F238E27FC236}">
                <a16:creationId xmlns:a16="http://schemas.microsoft.com/office/drawing/2014/main" id="{5DBB33FB-582F-87AE-D7D5-506DE7CB03FE}"/>
              </a:ext>
            </a:extLst>
          </p:cNvPr>
          <p:cNvSpPr txBox="1"/>
          <p:nvPr/>
        </p:nvSpPr>
        <p:spPr>
          <a:xfrm>
            <a:off x="4670284" y="4632131"/>
            <a:ext cx="627639" cy="923330"/>
          </a:xfrm>
          <a:prstGeom prst="rect">
            <a:avLst/>
          </a:prstGeom>
          <a:noFill/>
        </p:spPr>
        <p:txBody>
          <a:bodyPr wrap="square" lIns="91440" tIns="45720" rIns="91440" bIns="45720" anchor="t">
            <a:spAutoFit/>
          </a:bodyPr>
          <a:lstStyle/>
          <a:p>
            <a:r>
              <a:rPr lang="en-US" sz="5400" b="1">
                <a:latin typeface="+mj-lt"/>
                <a:ea typeface="Calibri Light"/>
                <a:cs typeface="Calibri Light"/>
              </a:rPr>
              <a:t>1</a:t>
            </a:r>
          </a:p>
        </p:txBody>
      </p:sp>
      <p:sp>
        <p:nvSpPr>
          <p:cNvPr id="916" name="TextBox 915">
            <a:extLst>
              <a:ext uri="{FF2B5EF4-FFF2-40B4-BE49-F238E27FC236}">
                <a16:creationId xmlns:a16="http://schemas.microsoft.com/office/drawing/2014/main" id="{A109DE3B-F141-CF0B-10E3-782F8A90CAA3}"/>
              </a:ext>
            </a:extLst>
          </p:cNvPr>
          <p:cNvSpPr txBox="1"/>
          <p:nvPr/>
        </p:nvSpPr>
        <p:spPr>
          <a:xfrm>
            <a:off x="4680180" y="5562363"/>
            <a:ext cx="627639" cy="923330"/>
          </a:xfrm>
          <a:prstGeom prst="rect">
            <a:avLst/>
          </a:prstGeom>
          <a:noFill/>
        </p:spPr>
        <p:txBody>
          <a:bodyPr wrap="square" lIns="91440" tIns="45720" rIns="91440" bIns="45720" anchor="t">
            <a:spAutoFit/>
          </a:bodyPr>
          <a:lstStyle/>
          <a:p>
            <a:r>
              <a:rPr lang="en-US" sz="5400" b="1">
                <a:latin typeface="+mj-lt"/>
                <a:ea typeface="Calibri Light"/>
                <a:cs typeface="Calibri Light"/>
              </a:rPr>
              <a:t>1</a:t>
            </a:r>
          </a:p>
        </p:txBody>
      </p:sp>
      <p:sp>
        <p:nvSpPr>
          <p:cNvPr id="917" name="Arrow: Pentagon 916">
            <a:extLst>
              <a:ext uri="{FF2B5EF4-FFF2-40B4-BE49-F238E27FC236}">
                <a16:creationId xmlns:a16="http://schemas.microsoft.com/office/drawing/2014/main" id="{23E39549-6C3E-77C7-64B9-10AB9A5F838A}"/>
              </a:ext>
            </a:extLst>
          </p:cNvPr>
          <p:cNvSpPr/>
          <p:nvPr/>
        </p:nvSpPr>
        <p:spPr>
          <a:xfrm>
            <a:off x="6916699" y="6009638"/>
            <a:ext cx="3587361" cy="485615"/>
          </a:xfrm>
          <a:prstGeom prst="homePlate">
            <a:avLst/>
          </a:prstGeom>
          <a:solidFill>
            <a:srgbClr val="97BC0E"/>
          </a:solidFill>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lv-LV">
                <a:ea typeface="Calibri"/>
                <a:cs typeface="Calibri"/>
              </a:rPr>
              <a:t>Zirņi ar lakstiem</a:t>
            </a:r>
          </a:p>
        </p:txBody>
      </p:sp>
      <p:sp>
        <p:nvSpPr>
          <p:cNvPr id="918" name="Arrow: Pentagon 917">
            <a:extLst>
              <a:ext uri="{FF2B5EF4-FFF2-40B4-BE49-F238E27FC236}">
                <a16:creationId xmlns:a16="http://schemas.microsoft.com/office/drawing/2014/main" id="{562F4905-B842-2889-D145-86FF1C785FC6}"/>
              </a:ext>
            </a:extLst>
          </p:cNvPr>
          <p:cNvSpPr/>
          <p:nvPr/>
        </p:nvSpPr>
        <p:spPr>
          <a:xfrm>
            <a:off x="6906803" y="5079406"/>
            <a:ext cx="3587361" cy="485615"/>
          </a:xfrm>
          <a:prstGeom prst="homePlate">
            <a:avLst/>
          </a:prstGeom>
          <a:solidFill>
            <a:srgbClr val="97BC0E"/>
          </a:solidFill>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lv-LV">
                <a:ea typeface="Calibri"/>
                <a:cs typeface="Calibri"/>
              </a:rPr>
              <a:t>Vīnogas ar lapām</a:t>
            </a:r>
          </a:p>
        </p:txBody>
      </p:sp>
      <p:sp>
        <p:nvSpPr>
          <p:cNvPr id="919" name="Arrow: Pentagon 918">
            <a:extLst>
              <a:ext uri="{FF2B5EF4-FFF2-40B4-BE49-F238E27FC236}">
                <a16:creationId xmlns:a16="http://schemas.microsoft.com/office/drawing/2014/main" id="{1F4EEAB7-6988-71AF-DBAF-77F084ED2746}"/>
              </a:ext>
            </a:extLst>
          </p:cNvPr>
          <p:cNvSpPr/>
          <p:nvPr/>
        </p:nvSpPr>
        <p:spPr>
          <a:xfrm>
            <a:off x="6867219" y="4168965"/>
            <a:ext cx="3587361" cy="485615"/>
          </a:xfrm>
          <a:prstGeom prst="homePlate">
            <a:avLst/>
          </a:prstGeom>
          <a:solidFill>
            <a:srgbClr val="97BC0E"/>
          </a:solidFill>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lv-LV">
                <a:ea typeface="Calibri"/>
                <a:cs typeface="Calibri"/>
              </a:rPr>
              <a:t>Avenes</a:t>
            </a:r>
          </a:p>
        </p:txBody>
      </p:sp>
      <p:sp>
        <p:nvSpPr>
          <p:cNvPr id="920" name="Arrow: Pentagon 919">
            <a:extLst>
              <a:ext uri="{FF2B5EF4-FFF2-40B4-BE49-F238E27FC236}">
                <a16:creationId xmlns:a16="http://schemas.microsoft.com/office/drawing/2014/main" id="{3745E903-E644-F3EE-EFFA-76B4CF8EA393}"/>
              </a:ext>
            </a:extLst>
          </p:cNvPr>
          <p:cNvSpPr/>
          <p:nvPr/>
        </p:nvSpPr>
        <p:spPr>
          <a:xfrm>
            <a:off x="6896908" y="3238731"/>
            <a:ext cx="3587361" cy="485615"/>
          </a:xfrm>
          <a:prstGeom prst="homePlate">
            <a:avLst/>
          </a:prstGeom>
          <a:solidFill>
            <a:srgbClr val="97BC0E"/>
          </a:solidFill>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lv-LV">
                <a:ea typeface="Calibri"/>
                <a:cs typeface="Calibri"/>
              </a:rPr>
              <a:t>Dilles</a:t>
            </a:r>
          </a:p>
        </p:txBody>
      </p:sp>
      <p:sp>
        <p:nvSpPr>
          <p:cNvPr id="921" name="Arrow: Pentagon 920">
            <a:extLst>
              <a:ext uri="{FF2B5EF4-FFF2-40B4-BE49-F238E27FC236}">
                <a16:creationId xmlns:a16="http://schemas.microsoft.com/office/drawing/2014/main" id="{2EB577F9-7256-8109-8DCA-E0F414D4AC12}"/>
              </a:ext>
            </a:extLst>
          </p:cNvPr>
          <p:cNvSpPr/>
          <p:nvPr/>
        </p:nvSpPr>
        <p:spPr>
          <a:xfrm>
            <a:off x="6906805" y="2328291"/>
            <a:ext cx="3587361" cy="485615"/>
          </a:xfrm>
          <a:prstGeom prst="homePlate">
            <a:avLst/>
          </a:prstGeom>
          <a:solidFill>
            <a:srgbClr val="97BC0E"/>
          </a:solidFill>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lv-LV">
                <a:ea typeface="Calibri"/>
                <a:cs typeface="Calibri"/>
              </a:rPr>
              <a:t>Ķiploki</a:t>
            </a:r>
          </a:p>
        </p:txBody>
      </p:sp>
      <p:sp>
        <p:nvSpPr>
          <p:cNvPr id="922" name="Arrow: Pentagon 921">
            <a:extLst>
              <a:ext uri="{FF2B5EF4-FFF2-40B4-BE49-F238E27FC236}">
                <a16:creationId xmlns:a16="http://schemas.microsoft.com/office/drawing/2014/main" id="{728D1DD9-C91B-32AD-03F8-DD1D8170430B}"/>
              </a:ext>
            </a:extLst>
          </p:cNvPr>
          <p:cNvSpPr/>
          <p:nvPr/>
        </p:nvSpPr>
        <p:spPr>
          <a:xfrm>
            <a:off x="6847429" y="1398058"/>
            <a:ext cx="3587361" cy="485615"/>
          </a:xfrm>
          <a:prstGeom prst="homePlate">
            <a:avLst/>
          </a:prstGeom>
          <a:solidFill>
            <a:srgbClr val="97BC0E"/>
          </a:solidFill>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lv-LV">
                <a:ea typeface="+mn-lt"/>
                <a:cs typeface="+mn-lt"/>
              </a:rPr>
              <a:t>Bumbieri, bumbieru zari ar</a:t>
            </a:r>
            <a:endParaRPr lang="en-US">
              <a:ea typeface="+mn-lt"/>
              <a:cs typeface="+mn-lt"/>
            </a:endParaRPr>
          </a:p>
          <a:p>
            <a:pPr algn="ctr"/>
            <a:r>
              <a:rPr lang="lv-LV">
                <a:ea typeface="+mn-lt"/>
                <a:cs typeface="+mn-lt"/>
              </a:rPr>
              <a:t>lapām un bumbieriem</a:t>
            </a:r>
            <a:endParaRPr lang="en-US">
              <a:ea typeface="Calibri"/>
              <a:cs typeface="Calibri"/>
            </a:endParaRPr>
          </a:p>
        </p:txBody>
      </p:sp>
      <p:sp>
        <p:nvSpPr>
          <p:cNvPr id="929" name="TextBox 928">
            <a:extLst>
              <a:ext uri="{FF2B5EF4-FFF2-40B4-BE49-F238E27FC236}">
                <a16:creationId xmlns:a16="http://schemas.microsoft.com/office/drawing/2014/main" id="{2070DC98-B7E3-58F2-7A73-82C027762356}"/>
              </a:ext>
            </a:extLst>
          </p:cNvPr>
          <p:cNvSpPr txBox="1"/>
          <p:nvPr/>
        </p:nvSpPr>
        <p:spPr>
          <a:xfrm>
            <a:off x="9935013" y="970574"/>
            <a:ext cx="627639" cy="923330"/>
          </a:xfrm>
          <a:prstGeom prst="rect">
            <a:avLst/>
          </a:prstGeom>
          <a:noFill/>
        </p:spPr>
        <p:txBody>
          <a:bodyPr wrap="square" lIns="91440" tIns="45720" rIns="91440" bIns="45720" anchor="t">
            <a:spAutoFit/>
          </a:bodyPr>
          <a:lstStyle/>
          <a:p>
            <a:r>
              <a:rPr lang="en-US" sz="5400" b="1">
                <a:latin typeface="+mj-lt"/>
                <a:ea typeface="Calibri Light"/>
                <a:cs typeface="Calibri Light"/>
              </a:rPr>
              <a:t>2</a:t>
            </a:r>
          </a:p>
        </p:txBody>
      </p:sp>
      <p:sp>
        <p:nvSpPr>
          <p:cNvPr id="930" name="TextBox 929">
            <a:extLst>
              <a:ext uri="{FF2B5EF4-FFF2-40B4-BE49-F238E27FC236}">
                <a16:creationId xmlns:a16="http://schemas.microsoft.com/office/drawing/2014/main" id="{5AF5B284-1EA5-36A2-8CAE-9696D8309AF6}"/>
              </a:ext>
            </a:extLst>
          </p:cNvPr>
          <p:cNvSpPr txBox="1"/>
          <p:nvPr/>
        </p:nvSpPr>
        <p:spPr>
          <a:xfrm>
            <a:off x="9925117" y="1871119"/>
            <a:ext cx="627639" cy="923330"/>
          </a:xfrm>
          <a:prstGeom prst="rect">
            <a:avLst/>
          </a:prstGeom>
          <a:noFill/>
        </p:spPr>
        <p:txBody>
          <a:bodyPr wrap="square" lIns="91440" tIns="45720" rIns="91440" bIns="45720" anchor="t">
            <a:spAutoFit/>
          </a:bodyPr>
          <a:lstStyle/>
          <a:p>
            <a:r>
              <a:rPr lang="en-US" sz="5400" b="1">
                <a:latin typeface="+mj-lt"/>
                <a:ea typeface="Calibri Light"/>
                <a:cs typeface="Calibri Light"/>
              </a:rPr>
              <a:t>1</a:t>
            </a:r>
          </a:p>
        </p:txBody>
      </p:sp>
      <p:sp>
        <p:nvSpPr>
          <p:cNvPr id="931" name="TextBox 930">
            <a:extLst>
              <a:ext uri="{FF2B5EF4-FFF2-40B4-BE49-F238E27FC236}">
                <a16:creationId xmlns:a16="http://schemas.microsoft.com/office/drawing/2014/main" id="{5EEAD813-6B85-00DF-2540-A741D7C4E173}"/>
              </a:ext>
            </a:extLst>
          </p:cNvPr>
          <p:cNvSpPr txBox="1"/>
          <p:nvPr/>
        </p:nvSpPr>
        <p:spPr>
          <a:xfrm>
            <a:off x="9915220" y="2781559"/>
            <a:ext cx="627639" cy="923330"/>
          </a:xfrm>
          <a:prstGeom prst="rect">
            <a:avLst/>
          </a:prstGeom>
          <a:noFill/>
        </p:spPr>
        <p:txBody>
          <a:bodyPr wrap="square" lIns="91440" tIns="45720" rIns="91440" bIns="45720" anchor="t">
            <a:spAutoFit/>
          </a:bodyPr>
          <a:lstStyle/>
          <a:p>
            <a:r>
              <a:rPr lang="en-US" sz="5400" b="1">
                <a:latin typeface="+mj-lt"/>
                <a:ea typeface="Calibri Light"/>
                <a:cs typeface="Calibri Light"/>
              </a:rPr>
              <a:t>1</a:t>
            </a:r>
          </a:p>
        </p:txBody>
      </p:sp>
      <p:sp>
        <p:nvSpPr>
          <p:cNvPr id="932" name="TextBox 931">
            <a:extLst>
              <a:ext uri="{FF2B5EF4-FFF2-40B4-BE49-F238E27FC236}">
                <a16:creationId xmlns:a16="http://schemas.microsoft.com/office/drawing/2014/main" id="{29FD0B8D-5B13-2330-424D-A8CCE33BB9CA}"/>
              </a:ext>
            </a:extLst>
          </p:cNvPr>
          <p:cNvSpPr txBox="1"/>
          <p:nvPr/>
        </p:nvSpPr>
        <p:spPr>
          <a:xfrm>
            <a:off x="9885531" y="3711793"/>
            <a:ext cx="627639" cy="923330"/>
          </a:xfrm>
          <a:prstGeom prst="rect">
            <a:avLst/>
          </a:prstGeom>
          <a:noFill/>
        </p:spPr>
        <p:txBody>
          <a:bodyPr wrap="square" lIns="91440" tIns="45720" rIns="91440" bIns="45720" anchor="t">
            <a:spAutoFit/>
          </a:bodyPr>
          <a:lstStyle/>
          <a:p>
            <a:r>
              <a:rPr lang="en-US" sz="5400" b="1">
                <a:latin typeface="+mj-lt"/>
                <a:ea typeface="Calibri Light"/>
                <a:cs typeface="Calibri Light"/>
              </a:rPr>
              <a:t>1</a:t>
            </a:r>
          </a:p>
        </p:txBody>
      </p:sp>
      <p:sp>
        <p:nvSpPr>
          <p:cNvPr id="933" name="TextBox 932">
            <a:extLst>
              <a:ext uri="{FF2B5EF4-FFF2-40B4-BE49-F238E27FC236}">
                <a16:creationId xmlns:a16="http://schemas.microsoft.com/office/drawing/2014/main" id="{A045E1D7-9633-043F-D3D4-C2D6FAB06C69}"/>
              </a:ext>
            </a:extLst>
          </p:cNvPr>
          <p:cNvSpPr txBox="1"/>
          <p:nvPr/>
        </p:nvSpPr>
        <p:spPr>
          <a:xfrm>
            <a:off x="9925115" y="4622234"/>
            <a:ext cx="627639" cy="923330"/>
          </a:xfrm>
          <a:prstGeom prst="rect">
            <a:avLst/>
          </a:prstGeom>
          <a:noFill/>
        </p:spPr>
        <p:txBody>
          <a:bodyPr wrap="square" lIns="91440" tIns="45720" rIns="91440" bIns="45720" anchor="t">
            <a:spAutoFit/>
          </a:bodyPr>
          <a:lstStyle/>
          <a:p>
            <a:r>
              <a:rPr lang="en-US" sz="5400" b="1">
                <a:latin typeface="+mj-lt"/>
                <a:ea typeface="Calibri Light"/>
                <a:cs typeface="Calibri Light"/>
              </a:rPr>
              <a:t>1</a:t>
            </a:r>
          </a:p>
        </p:txBody>
      </p:sp>
      <p:sp>
        <p:nvSpPr>
          <p:cNvPr id="934" name="TextBox 933">
            <a:extLst>
              <a:ext uri="{FF2B5EF4-FFF2-40B4-BE49-F238E27FC236}">
                <a16:creationId xmlns:a16="http://schemas.microsoft.com/office/drawing/2014/main" id="{2CD0123A-6056-ABA5-9069-928E268592C6}"/>
              </a:ext>
            </a:extLst>
          </p:cNvPr>
          <p:cNvSpPr txBox="1"/>
          <p:nvPr/>
        </p:nvSpPr>
        <p:spPr>
          <a:xfrm>
            <a:off x="9935011" y="5552466"/>
            <a:ext cx="627639" cy="923330"/>
          </a:xfrm>
          <a:prstGeom prst="rect">
            <a:avLst/>
          </a:prstGeom>
          <a:noFill/>
        </p:spPr>
        <p:txBody>
          <a:bodyPr wrap="square" lIns="91440" tIns="45720" rIns="91440" bIns="45720" anchor="t">
            <a:spAutoFit/>
          </a:bodyPr>
          <a:lstStyle/>
          <a:p>
            <a:r>
              <a:rPr lang="en-US" sz="5400" b="1">
                <a:latin typeface="+mj-lt"/>
                <a:ea typeface="Calibri Light"/>
                <a:cs typeface="Calibri Light"/>
              </a:rPr>
              <a:t>1</a:t>
            </a:r>
          </a:p>
        </p:txBody>
      </p:sp>
      <p:pic>
        <p:nvPicPr>
          <p:cNvPr id="936" name="Picture 935" descr="A group of pears in a pile&#10;&#10;AI-generated content may be incorrect.">
            <a:extLst>
              <a:ext uri="{FF2B5EF4-FFF2-40B4-BE49-F238E27FC236}">
                <a16:creationId xmlns:a16="http://schemas.microsoft.com/office/drawing/2014/main" id="{DA36C36F-0050-248A-D509-9425F6F7D7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71664" y="1186566"/>
            <a:ext cx="910039" cy="911967"/>
          </a:xfrm>
          <a:prstGeom prst="rect">
            <a:avLst/>
          </a:prstGeom>
        </p:spPr>
      </p:pic>
      <p:pic>
        <p:nvPicPr>
          <p:cNvPr id="3" name="Picture 2">
            <a:extLst>
              <a:ext uri="{FF2B5EF4-FFF2-40B4-BE49-F238E27FC236}">
                <a16:creationId xmlns:a16="http://schemas.microsoft.com/office/drawing/2014/main" id="{47D000C9-EDEC-6CE5-360F-A5CFC4486F81}"/>
              </a:ext>
            </a:extLst>
          </p:cNvPr>
          <p:cNvPicPr>
            <a:picLocks noChangeAspect="1"/>
          </p:cNvPicPr>
          <p:nvPr/>
        </p:nvPicPr>
        <p:blipFill>
          <a:blip r:embed="rId10"/>
          <a:srcRect l="16842" t="1483" r="18160" b="-358"/>
          <a:stretch>
            <a:fillRect/>
          </a:stretch>
        </p:blipFill>
        <p:spPr>
          <a:xfrm>
            <a:off x="6406993" y="2138350"/>
            <a:ext cx="875649" cy="869245"/>
          </a:xfrm>
          <a:prstGeom prst="ellipse">
            <a:avLst/>
          </a:prstGeom>
        </p:spPr>
      </p:pic>
      <p:pic>
        <p:nvPicPr>
          <p:cNvPr id="4" name="Picture 3">
            <a:extLst>
              <a:ext uri="{FF2B5EF4-FFF2-40B4-BE49-F238E27FC236}">
                <a16:creationId xmlns:a16="http://schemas.microsoft.com/office/drawing/2014/main" id="{35592599-AADA-7BE8-CC6D-627C52B20431}"/>
              </a:ext>
            </a:extLst>
          </p:cNvPr>
          <p:cNvPicPr>
            <a:picLocks noChangeAspect="1"/>
          </p:cNvPicPr>
          <p:nvPr/>
        </p:nvPicPr>
        <p:blipFill>
          <a:blip r:embed="rId11"/>
          <a:srcRect l="16090" t="766" r="17921" b="358"/>
          <a:stretch>
            <a:fillRect/>
          </a:stretch>
        </p:blipFill>
        <p:spPr>
          <a:xfrm>
            <a:off x="6409404" y="3060125"/>
            <a:ext cx="859046" cy="856954"/>
          </a:xfrm>
          <a:prstGeom prst="ellipse">
            <a:avLst/>
          </a:prstGeom>
        </p:spPr>
      </p:pic>
      <p:pic>
        <p:nvPicPr>
          <p:cNvPr id="5" name="Picture 4">
            <a:extLst>
              <a:ext uri="{FF2B5EF4-FFF2-40B4-BE49-F238E27FC236}">
                <a16:creationId xmlns:a16="http://schemas.microsoft.com/office/drawing/2014/main" id="{C64F088B-41A1-8450-319F-F92B546442A8}"/>
              </a:ext>
            </a:extLst>
          </p:cNvPr>
          <p:cNvPicPr>
            <a:picLocks noChangeAspect="1"/>
          </p:cNvPicPr>
          <p:nvPr/>
        </p:nvPicPr>
        <p:blipFill>
          <a:blip r:embed="rId12"/>
          <a:srcRect l="-121" t="1124" r="30703"/>
          <a:stretch>
            <a:fillRect/>
          </a:stretch>
        </p:blipFill>
        <p:spPr>
          <a:xfrm>
            <a:off x="6405745" y="3981899"/>
            <a:ext cx="877799" cy="881535"/>
          </a:xfrm>
          <a:prstGeom prst="ellipse">
            <a:avLst/>
          </a:prstGeom>
        </p:spPr>
      </p:pic>
      <p:pic>
        <p:nvPicPr>
          <p:cNvPr id="6" name="Picture 5">
            <a:extLst>
              <a:ext uri="{FF2B5EF4-FFF2-40B4-BE49-F238E27FC236}">
                <a16:creationId xmlns:a16="http://schemas.microsoft.com/office/drawing/2014/main" id="{A9BA0953-8569-9027-03A2-FAD567740519}"/>
              </a:ext>
            </a:extLst>
          </p:cNvPr>
          <p:cNvPicPr>
            <a:picLocks noChangeAspect="1"/>
          </p:cNvPicPr>
          <p:nvPr/>
        </p:nvPicPr>
        <p:blipFill>
          <a:blip r:embed="rId13"/>
          <a:srcRect l="16245" t="1662" r="14456" b="-538"/>
          <a:stretch>
            <a:fillRect/>
          </a:stretch>
        </p:blipFill>
        <p:spPr>
          <a:xfrm>
            <a:off x="6406995" y="4891382"/>
            <a:ext cx="924972" cy="856954"/>
          </a:xfrm>
          <a:prstGeom prst="ellipse">
            <a:avLst/>
          </a:prstGeom>
        </p:spPr>
      </p:pic>
      <p:pic>
        <p:nvPicPr>
          <p:cNvPr id="7" name="Picture 6">
            <a:extLst>
              <a:ext uri="{FF2B5EF4-FFF2-40B4-BE49-F238E27FC236}">
                <a16:creationId xmlns:a16="http://schemas.microsoft.com/office/drawing/2014/main" id="{69B3DB4B-2DC7-E9D5-0059-46EDE0C35F0F}"/>
              </a:ext>
            </a:extLst>
          </p:cNvPr>
          <p:cNvPicPr>
            <a:picLocks noChangeAspect="1"/>
          </p:cNvPicPr>
          <p:nvPr/>
        </p:nvPicPr>
        <p:blipFill>
          <a:blip r:embed="rId14"/>
          <a:srcRect l="-448" t="1695" r="33493"/>
          <a:stretch>
            <a:fillRect/>
          </a:stretch>
        </p:blipFill>
        <p:spPr>
          <a:xfrm>
            <a:off x="6451080" y="5825455"/>
            <a:ext cx="880315" cy="856709"/>
          </a:xfrm>
          <a:prstGeom prst="ellipse">
            <a:avLst/>
          </a:prstGeom>
        </p:spPr>
      </p:pic>
    </p:spTree>
    <p:extLst>
      <p:ext uri="{BB962C8B-B14F-4D97-AF65-F5344CB8AC3E}">
        <p14:creationId xmlns:p14="http://schemas.microsoft.com/office/powerpoint/2010/main" val="3159944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36837-E1BE-B352-4E49-48E3DC8C198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9A6FD83-22BC-902E-6560-033F55D45C04}"/>
              </a:ext>
            </a:extLst>
          </p:cNvPr>
          <p:cNvSpPr>
            <a:spLocks noGrp="1"/>
          </p:cNvSpPr>
          <p:nvPr>
            <p:ph type="title"/>
          </p:nvPr>
        </p:nvSpPr>
        <p:spPr>
          <a:xfrm>
            <a:off x="817324" y="281619"/>
            <a:ext cx="10536476" cy="1022851"/>
          </a:xfrm>
        </p:spPr>
        <p:txBody>
          <a:bodyPr/>
          <a:lstStyle/>
          <a:p>
            <a:pPr algn="ctr"/>
            <a:r>
              <a:rPr lang="lv-LV" b="1">
                <a:solidFill>
                  <a:srgbClr val="3F2021"/>
                </a:solidFill>
              </a:rPr>
              <a:t>Salīdzinājums skaitļos</a:t>
            </a:r>
            <a:endParaRPr lang="en-US" b="1">
              <a:solidFill>
                <a:srgbClr val="3F2021"/>
              </a:solidFill>
              <a:ea typeface="Calibri Light"/>
              <a:cs typeface="Calibri Light"/>
            </a:endParaRPr>
          </a:p>
        </p:txBody>
      </p:sp>
      <p:graphicFrame>
        <p:nvGraphicFramePr>
          <p:cNvPr id="4" name="Chart 3">
            <a:extLst>
              <a:ext uri="{FF2B5EF4-FFF2-40B4-BE49-F238E27FC236}">
                <a16:creationId xmlns:a16="http://schemas.microsoft.com/office/drawing/2014/main" id="{EE3516B0-7183-7CD0-501D-B6AF394664A8}"/>
              </a:ext>
            </a:extLst>
          </p:cNvPr>
          <p:cNvGraphicFramePr/>
          <p:nvPr>
            <p:extLst>
              <p:ext uri="{D42A27DB-BD31-4B8C-83A1-F6EECF244321}">
                <p14:modId xmlns:p14="http://schemas.microsoft.com/office/powerpoint/2010/main" val="3837083128"/>
              </p:ext>
            </p:extLst>
          </p:nvPr>
        </p:nvGraphicFramePr>
        <p:xfrm>
          <a:off x="1837151" y="1230462"/>
          <a:ext cx="3455095" cy="293570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B53B7D1F-A70B-A1ED-5FA7-EAFB0B00E4FC}"/>
              </a:ext>
            </a:extLst>
          </p:cNvPr>
          <p:cNvGraphicFramePr/>
          <p:nvPr>
            <p:extLst>
              <p:ext uri="{D42A27DB-BD31-4B8C-83A1-F6EECF244321}">
                <p14:modId xmlns:p14="http://schemas.microsoft.com/office/powerpoint/2010/main" val="992499362"/>
              </p:ext>
            </p:extLst>
          </p:nvPr>
        </p:nvGraphicFramePr>
        <p:xfrm>
          <a:off x="3569918" y="4257586"/>
          <a:ext cx="5031286" cy="233027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Chart 1">
            <a:extLst>
              <a:ext uri="{FF2B5EF4-FFF2-40B4-BE49-F238E27FC236}">
                <a16:creationId xmlns:a16="http://schemas.microsoft.com/office/drawing/2014/main" id="{70825ADC-7401-D477-D323-EDA253A4E7CA}"/>
              </a:ext>
            </a:extLst>
          </p:cNvPr>
          <p:cNvGraphicFramePr/>
          <p:nvPr>
            <p:extLst>
              <p:ext uri="{D42A27DB-BD31-4B8C-83A1-F6EECF244321}">
                <p14:modId xmlns:p14="http://schemas.microsoft.com/office/powerpoint/2010/main" val="652960359"/>
              </p:ext>
            </p:extLst>
          </p:nvPr>
        </p:nvGraphicFramePr>
        <p:xfrm>
          <a:off x="6085561" y="1407918"/>
          <a:ext cx="4227534" cy="275824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72483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8C139CC-B76D-B793-E05C-B38BD21BA3CB}"/>
              </a:ext>
            </a:extLst>
          </p:cNvPr>
          <p:cNvSpPr>
            <a:spLocks noGrp="1"/>
          </p:cNvSpPr>
          <p:nvPr>
            <p:ph type="title"/>
          </p:nvPr>
        </p:nvSpPr>
        <p:spPr>
          <a:xfrm>
            <a:off x="817324" y="281619"/>
            <a:ext cx="10536476" cy="1022851"/>
          </a:xfrm>
        </p:spPr>
        <p:txBody>
          <a:bodyPr/>
          <a:lstStyle/>
          <a:p>
            <a:pPr algn="ctr"/>
            <a:r>
              <a:rPr lang="lv-LV" b="1">
                <a:solidFill>
                  <a:srgbClr val="3F2021"/>
                </a:solidFill>
              </a:rPr>
              <a:t>Salīdzinājums skaitļos</a:t>
            </a:r>
            <a:endParaRPr lang="en-US" b="1">
              <a:solidFill>
                <a:srgbClr val="3F2021"/>
              </a:solidFill>
              <a:ea typeface="Calibri Light"/>
              <a:cs typeface="Calibri Light"/>
            </a:endParaRPr>
          </a:p>
        </p:txBody>
      </p:sp>
      <p:graphicFrame>
        <p:nvGraphicFramePr>
          <p:cNvPr id="6" name="Chart 5">
            <a:extLst>
              <a:ext uri="{FF2B5EF4-FFF2-40B4-BE49-F238E27FC236}">
                <a16:creationId xmlns:a16="http://schemas.microsoft.com/office/drawing/2014/main" id="{5C0A951C-7170-4A5A-767B-82D820917C5B}"/>
              </a:ext>
            </a:extLst>
          </p:cNvPr>
          <p:cNvGraphicFramePr/>
          <p:nvPr>
            <p:extLst>
              <p:ext uri="{D42A27DB-BD31-4B8C-83A1-F6EECF244321}">
                <p14:modId xmlns:p14="http://schemas.microsoft.com/office/powerpoint/2010/main" val="2876072892"/>
              </p:ext>
            </p:extLst>
          </p:nvPr>
        </p:nvGraphicFramePr>
        <p:xfrm>
          <a:off x="1325670" y="1303531"/>
          <a:ext cx="4029207" cy="26747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01967755-ECCD-5DCC-E235-5C8F2A93B791}"/>
              </a:ext>
            </a:extLst>
          </p:cNvPr>
          <p:cNvGraphicFramePr/>
          <p:nvPr>
            <p:extLst>
              <p:ext uri="{D42A27DB-BD31-4B8C-83A1-F6EECF244321}">
                <p14:modId xmlns:p14="http://schemas.microsoft.com/office/powerpoint/2010/main" val="4020155733"/>
              </p:ext>
            </p:extLst>
          </p:nvPr>
        </p:nvGraphicFramePr>
        <p:xfrm>
          <a:off x="4081398" y="4111449"/>
          <a:ext cx="4018767" cy="267474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81E0D5BF-8A2D-1DAB-0781-F56727AB69D8}"/>
              </a:ext>
            </a:extLst>
          </p:cNvPr>
          <p:cNvGraphicFramePr/>
          <p:nvPr>
            <p:extLst>
              <p:ext uri="{D42A27DB-BD31-4B8C-83A1-F6EECF244321}">
                <p14:modId xmlns:p14="http://schemas.microsoft.com/office/powerpoint/2010/main" val="3734195199"/>
              </p:ext>
            </p:extLst>
          </p:nvPr>
        </p:nvGraphicFramePr>
        <p:xfrm>
          <a:off x="6231699" y="1303532"/>
          <a:ext cx="4467617" cy="267474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10229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09F41E-F58D-7965-6434-A9E1FA73E1E7}"/>
              </a:ext>
            </a:extLst>
          </p:cNvPr>
          <p:cNvSpPr txBox="1">
            <a:spLocks/>
          </p:cNvSpPr>
          <p:nvPr/>
        </p:nvSpPr>
        <p:spPr>
          <a:xfrm>
            <a:off x="838200" y="378040"/>
            <a:ext cx="10515600" cy="876714"/>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b="1">
                <a:solidFill>
                  <a:srgbClr val="3F2021"/>
                </a:solidFill>
              </a:rPr>
              <a:t>Elektroniska AAL uzskaite</a:t>
            </a:r>
            <a:endParaRPr lang="en-US" sz="4000">
              <a:solidFill>
                <a:srgbClr val="3F2021"/>
              </a:solidFill>
              <a:ea typeface="Calibri Light" panose="020F0302020204030204"/>
              <a:cs typeface="Calibri Light" panose="020F0302020204030204"/>
            </a:endParaRPr>
          </a:p>
        </p:txBody>
      </p:sp>
      <p:sp>
        <p:nvSpPr>
          <p:cNvPr id="5" name="Content Placeholder 2">
            <a:extLst>
              <a:ext uri="{FF2B5EF4-FFF2-40B4-BE49-F238E27FC236}">
                <a16:creationId xmlns:a16="http://schemas.microsoft.com/office/drawing/2014/main" id="{DEBF6174-22CF-8A64-A9A7-7F2687DD5F85}"/>
              </a:ext>
            </a:extLst>
          </p:cNvPr>
          <p:cNvSpPr txBox="1">
            <a:spLocks/>
          </p:cNvSpPr>
          <p:nvPr/>
        </p:nvSpPr>
        <p:spPr>
          <a:xfrm>
            <a:off x="426407" y="1429708"/>
            <a:ext cx="11338794" cy="21400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a:ea typeface="Calibri"/>
                <a:cs typeface="Calibri"/>
              </a:rPr>
              <a:t>No </a:t>
            </a:r>
            <a:r>
              <a:rPr lang="en-GB">
                <a:solidFill>
                  <a:srgbClr val="C00000"/>
                </a:solidFill>
                <a:ea typeface="Calibri"/>
                <a:cs typeface="Calibri"/>
              </a:rPr>
              <a:t>2027. gada 1. </a:t>
            </a:r>
            <a:r>
              <a:rPr lang="en-GB" err="1">
                <a:solidFill>
                  <a:srgbClr val="C00000"/>
                </a:solidFill>
                <a:ea typeface="Calibri"/>
                <a:cs typeface="Calibri"/>
              </a:rPr>
              <a:t>janvāra</a:t>
            </a:r>
            <a:r>
              <a:rPr lang="en-GB">
                <a:ea typeface="Calibri"/>
                <a:cs typeface="Calibri"/>
              </a:rPr>
              <a:t> </a:t>
            </a:r>
            <a:r>
              <a:rPr lang="en-GB" err="1">
                <a:ea typeface="Calibri"/>
                <a:cs typeface="Calibri"/>
              </a:rPr>
              <a:t>visās</a:t>
            </a:r>
            <a:r>
              <a:rPr lang="en-GB">
                <a:ea typeface="Calibri"/>
                <a:cs typeface="Calibri"/>
              </a:rPr>
              <a:t> </a:t>
            </a:r>
            <a:r>
              <a:rPr lang="en-GB" err="1">
                <a:ea typeface="Calibri"/>
                <a:cs typeface="Calibri"/>
              </a:rPr>
              <a:t>Eiropas</a:t>
            </a:r>
            <a:r>
              <a:rPr lang="en-GB">
                <a:ea typeface="Calibri"/>
                <a:cs typeface="Calibri"/>
              </a:rPr>
              <a:t> </a:t>
            </a:r>
            <a:r>
              <a:rPr lang="en-GB" err="1">
                <a:ea typeface="Calibri"/>
                <a:cs typeface="Calibri"/>
              </a:rPr>
              <a:t>Savienības</a:t>
            </a:r>
            <a:r>
              <a:rPr lang="en-GB">
                <a:ea typeface="Calibri"/>
                <a:cs typeface="Calibri"/>
              </a:rPr>
              <a:t> (ES) </a:t>
            </a:r>
            <a:r>
              <a:rPr lang="en-GB" err="1">
                <a:ea typeface="Calibri"/>
                <a:cs typeface="Calibri"/>
              </a:rPr>
              <a:t>dalībvalstīs</a:t>
            </a:r>
            <a:r>
              <a:rPr lang="en-GB">
                <a:ea typeface="Calibri"/>
                <a:cs typeface="Calibri"/>
              </a:rPr>
              <a:t> </a:t>
            </a:r>
            <a:r>
              <a:rPr lang="en-GB" err="1">
                <a:ea typeface="Calibri"/>
                <a:cs typeface="Calibri"/>
              </a:rPr>
              <a:t>lauksaimniekiem</a:t>
            </a:r>
            <a:r>
              <a:rPr lang="en-GB">
                <a:ea typeface="Calibri"/>
                <a:cs typeface="Calibri"/>
              </a:rPr>
              <a:t>, </a:t>
            </a:r>
            <a:r>
              <a:rPr lang="en-GB" err="1">
                <a:ea typeface="Calibri"/>
                <a:cs typeface="Calibri"/>
              </a:rPr>
              <a:t>kuri</a:t>
            </a:r>
            <a:r>
              <a:rPr lang="en-GB">
                <a:ea typeface="Calibri"/>
                <a:cs typeface="Calibri"/>
              </a:rPr>
              <a:t> </a:t>
            </a:r>
            <a:r>
              <a:rPr lang="en-GB" err="1">
                <a:ea typeface="Calibri"/>
                <a:cs typeface="Calibri"/>
              </a:rPr>
              <a:t>augu</a:t>
            </a:r>
            <a:r>
              <a:rPr lang="en-GB">
                <a:ea typeface="Calibri"/>
                <a:cs typeface="Calibri"/>
              </a:rPr>
              <a:t> </a:t>
            </a:r>
            <a:r>
              <a:rPr lang="en-GB" err="1">
                <a:ea typeface="Calibri"/>
                <a:cs typeface="Calibri"/>
              </a:rPr>
              <a:t>aizsardzībai</a:t>
            </a:r>
            <a:r>
              <a:rPr lang="en-GB">
                <a:ea typeface="Calibri"/>
                <a:cs typeface="Calibri"/>
              </a:rPr>
              <a:t> </a:t>
            </a:r>
            <a:r>
              <a:rPr lang="en-GB" err="1">
                <a:ea typeface="Calibri"/>
                <a:cs typeface="Calibri"/>
              </a:rPr>
              <a:t>izmanto</a:t>
            </a:r>
            <a:r>
              <a:rPr lang="en-GB">
                <a:ea typeface="Calibri"/>
                <a:cs typeface="Calibri"/>
              </a:rPr>
              <a:t> </a:t>
            </a:r>
            <a:r>
              <a:rPr lang="en-GB" err="1">
                <a:ea typeface="Calibri"/>
                <a:cs typeface="Calibri"/>
              </a:rPr>
              <a:t>profesionālai</a:t>
            </a:r>
            <a:r>
              <a:rPr lang="en-GB">
                <a:ea typeface="Calibri"/>
                <a:cs typeface="Calibri"/>
              </a:rPr>
              <a:t> </a:t>
            </a:r>
            <a:r>
              <a:rPr lang="en-GB" err="1">
                <a:ea typeface="Calibri"/>
                <a:cs typeface="Calibri"/>
              </a:rPr>
              <a:t>lietošanai</a:t>
            </a:r>
            <a:r>
              <a:rPr lang="en-GB">
                <a:ea typeface="Calibri"/>
                <a:cs typeface="Calibri"/>
              </a:rPr>
              <a:t> </a:t>
            </a:r>
            <a:r>
              <a:rPr lang="en-GB" err="1">
                <a:ea typeface="Calibri"/>
                <a:cs typeface="Calibri"/>
              </a:rPr>
              <a:t>paredzētos</a:t>
            </a:r>
            <a:r>
              <a:rPr lang="en-GB">
                <a:ea typeface="Calibri"/>
                <a:cs typeface="Calibri"/>
              </a:rPr>
              <a:t> </a:t>
            </a:r>
            <a:r>
              <a:rPr lang="en-GB" err="1">
                <a:ea typeface="Calibri"/>
                <a:cs typeface="Calibri"/>
              </a:rPr>
              <a:t>augu</a:t>
            </a:r>
            <a:r>
              <a:rPr lang="en-GB">
                <a:ea typeface="Calibri"/>
                <a:cs typeface="Calibri"/>
              </a:rPr>
              <a:t> </a:t>
            </a:r>
            <a:r>
              <a:rPr lang="en-GB" err="1">
                <a:ea typeface="Calibri"/>
                <a:cs typeface="Calibri"/>
              </a:rPr>
              <a:t>aizsardzības</a:t>
            </a:r>
            <a:r>
              <a:rPr lang="en-GB">
                <a:ea typeface="Calibri"/>
                <a:cs typeface="Calibri"/>
              </a:rPr>
              <a:t> </a:t>
            </a:r>
            <a:r>
              <a:rPr lang="en-GB" err="1">
                <a:ea typeface="Calibri"/>
                <a:cs typeface="Calibri"/>
              </a:rPr>
              <a:t>līdzekļus</a:t>
            </a:r>
            <a:r>
              <a:rPr lang="en-GB">
                <a:ea typeface="Calibri"/>
                <a:cs typeface="Calibri"/>
              </a:rPr>
              <a:t> (AAL), datu </a:t>
            </a:r>
            <a:r>
              <a:rPr lang="en-GB" err="1">
                <a:ea typeface="Calibri"/>
                <a:cs typeface="Calibri"/>
              </a:rPr>
              <a:t>uzskaite</a:t>
            </a:r>
            <a:r>
              <a:rPr lang="en-GB">
                <a:ea typeface="Calibri"/>
                <a:cs typeface="Calibri"/>
              </a:rPr>
              <a:t> par AAL </a:t>
            </a:r>
            <a:r>
              <a:rPr lang="en-GB" err="1">
                <a:ea typeface="Calibri"/>
                <a:cs typeface="Calibri"/>
              </a:rPr>
              <a:t>lietošanu</a:t>
            </a:r>
            <a:r>
              <a:rPr lang="en-GB">
                <a:ea typeface="Calibri"/>
                <a:cs typeface="Calibri"/>
              </a:rPr>
              <a:t> </a:t>
            </a:r>
            <a:r>
              <a:rPr lang="en-GB" err="1">
                <a:ea typeface="Calibri"/>
                <a:cs typeface="Calibri"/>
              </a:rPr>
              <a:t>būs</a:t>
            </a:r>
            <a:r>
              <a:rPr lang="en-GB">
                <a:ea typeface="Calibri"/>
                <a:cs typeface="Calibri"/>
              </a:rPr>
              <a:t> </a:t>
            </a:r>
            <a:r>
              <a:rPr lang="en-GB" err="1">
                <a:ea typeface="Calibri"/>
                <a:cs typeface="Calibri"/>
              </a:rPr>
              <a:t>jāveic</a:t>
            </a:r>
            <a:endParaRPr lang="en-US">
              <a:ea typeface="Calibri"/>
              <a:cs typeface="Calibri"/>
            </a:endParaRPr>
          </a:p>
          <a:p>
            <a:pPr marL="0" indent="0" algn="ctr">
              <a:buNone/>
            </a:pPr>
            <a:r>
              <a:rPr lang="en-GB" b="1" u="sng" err="1">
                <a:ea typeface="Calibri"/>
                <a:cs typeface="Calibri"/>
              </a:rPr>
              <a:t>elektroniskā</a:t>
            </a:r>
            <a:r>
              <a:rPr lang="en-GB" b="1" u="sng">
                <a:ea typeface="Calibri"/>
                <a:cs typeface="Calibri"/>
              </a:rPr>
              <a:t>, </a:t>
            </a:r>
            <a:r>
              <a:rPr lang="en-GB" b="1" u="sng" err="1">
                <a:ea typeface="Calibri"/>
                <a:cs typeface="Calibri"/>
              </a:rPr>
              <a:t>mašīnlasāmā</a:t>
            </a:r>
            <a:r>
              <a:rPr lang="en-GB" b="1" u="sng">
                <a:ea typeface="Calibri"/>
                <a:cs typeface="Calibri"/>
              </a:rPr>
              <a:t> </a:t>
            </a:r>
            <a:r>
              <a:rPr lang="en-GB" b="1" u="sng" err="1">
                <a:ea typeface="Calibri"/>
                <a:cs typeface="Calibri"/>
              </a:rPr>
              <a:t>formātā</a:t>
            </a:r>
            <a:r>
              <a:rPr lang="en-GB" b="1" u="sng">
                <a:ea typeface="Calibri"/>
                <a:cs typeface="Calibri"/>
              </a:rPr>
              <a:t>.</a:t>
            </a:r>
          </a:p>
        </p:txBody>
      </p:sp>
      <p:pic>
        <p:nvPicPr>
          <p:cNvPr id="6" name="Graphic 5" descr="Monitor with solid fill">
            <a:extLst>
              <a:ext uri="{FF2B5EF4-FFF2-40B4-BE49-F238E27FC236}">
                <a16:creationId xmlns:a16="http://schemas.microsoft.com/office/drawing/2014/main" id="{6B55231E-07DE-7D4F-4622-485AA776D4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00659" y="3358166"/>
            <a:ext cx="3779949" cy="3747752"/>
          </a:xfrm>
          <a:prstGeom prst="rect">
            <a:avLst/>
          </a:prstGeom>
        </p:spPr>
      </p:pic>
      <p:pic>
        <p:nvPicPr>
          <p:cNvPr id="7" name="Graphic 6" descr="Open folder outline">
            <a:extLst>
              <a:ext uri="{FF2B5EF4-FFF2-40B4-BE49-F238E27FC236}">
                <a16:creationId xmlns:a16="http://schemas.microsoft.com/office/drawing/2014/main" id="{8F706B78-4337-22CC-8672-0D2A384C4A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30969" y="4109434"/>
            <a:ext cx="1730061" cy="1794455"/>
          </a:xfrm>
          <a:prstGeom prst="rect">
            <a:avLst/>
          </a:prstGeom>
        </p:spPr>
      </p:pic>
    </p:spTree>
    <p:extLst>
      <p:ext uri="{BB962C8B-B14F-4D97-AF65-F5344CB8AC3E}">
        <p14:creationId xmlns:p14="http://schemas.microsoft.com/office/powerpoint/2010/main" val="3936445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57BA4A5-9AC0-D5C6-F0DA-B99C1872CA46}"/>
              </a:ext>
            </a:extLst>
          </p:cNvPr>
          <p:cNvSpPr txBox="1">
            <a:spLocks/>
          </p:cNvSpPr>
          <p:nvPr/>
        </p:nvSpPr>
        <p:spPr>
          <a:xfrm>
            <a:off x="838200" y="378040"/>
            <a:ext cx="10515600" cy="876714"/>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b="1">
                <a:solidFill>
                  <a:srgbClr val="3F2021"/>
                </a:solidFill>
                <a:ea typeface="Calibri Light" panose="020F0302020204030204"/>
                <a:cs typeface="Calibri Light" panose="020F0302020204030204"/>
              </a:rPr>
              <a:t>Vienota statistikas sistēma</a:t>
            </a:r>
          </a:p>
        </p:txBody>
      </p:sp>
      <p:sp>
        <p:nvSpPr>
          <p:cNvPr id="7" name="Arrow: Pentagon 6">
            <a:extLst>
              <a:ext uri="{FF2B5EF4-FFF2-40B4-BE49-F238E27FC236}">
                <a16:creationId xmlns:a16="http://schemas.microsoft.com/office/drawing/2014/main" id="{0012EB9F-27A7-9A0D-C7B2-7AE0D36D35F7}"/>
              </a:ext>
            </a:extLst>
          </p:cNvPr>
          <p:cNvSpPr/>
          <p:nvPr/>
        </p:nvSpPr>
        <p:spPr>
          <a:xfrm>
            <a:off x="715777" y="1251381"/>
            <a:ext cx="10768949" cy="1038847"/>
          </a:xfrm>
          <a:prstGeom prst="homePlate">
            <a:avLst/>
          </a:prstGeom>
          <a:solidFill>
            <a:srgbClr val="97BC0E"/>
          </a:solidFill>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GB" sz="2800">
                <a:ea typeface="Calibri"/>
                <a:cs typeface="Calibri"/>
              </a:rPr>
              <a:t>No 2026. gada ES </a:t>
            </a:r>
            <a:r>
              <a:rPr lang="en-GB" sz="2800" err="1">
                <a:ea typeface="Calibri"/>
                <a:cs typeface="Calibri"/>
              </a:rPr>
              <a:t>ievieš</a:t>
            </a:r>
            <a:r>
              <a:rPr lang="en-GB" sz="2800">
                <a:ea typeface="Calibri"/>
                <a:cs typeface="Calibri"/>
              </a:rPr>
              <a:t> </a:t>
            </a:r>
            <a:r>
              <a:rPr lang="en-GB" sz="2800" err="1">
                <a:ea typeface="Calibri"/>
                <a:cs typeface="Calibri"/>
              </a:rPr>
              <a:t>jaunu</a:t>
            </a:r>
            <a:r>
              <a:rPr lang="en-GB" sz="2800">
                <a:ea typeface="Calibri"/>
                <a:cs typeface="Calibri"/>
              </a:rPr>
              <a:t>, </a:t>
            </a:r>
            <a:r>
              <a:rPr lang="en-GB" sz="2800" err="1">
                <a:ea typeface="Calibri"/>
                <a:cs typeface="Calibri"/>
              </a:rPr>
              <a:t>vienotu</a:t>
            </a:r>
            <a:endParaRPr lang="en-US" err="1">
              <a:ea typeface="Calibri"/>
              <a:cs typeface="Calibri"/>
            </a:endParaRPr>
          </a:p>
          <a:p>
            <a:pPr algn="ctr"/>
            <a:r>
              <a:rPr lang="en-GB" sz="2800" err="1">
                <a:ea typeface="Calibri"/>
                <a:cs typeface="Calibri"/>
              </a:rPr>
              <a:t>lauksaimniecības</a:t>
            </a:r>
            <a:r>
              <a:rPr lang="en-GB" sz="2800">
                <a:ea typeface="Calibri"/>
                <a:cs typeface="Calibri"/>
              </a:rPr>
              <a:t> </a:t>
            </a:r>
            <a:r>
              <a:rPr lang="en-GB" sz="2800" err="1">
                <a:ea typeface="Calibri"/>
                <a:cs typeface="Calibri"/>
              </a:rPr>
              <a:t>statistikas</a:t>
            </a:r>
            <a:r>
              <a:rPr lang="en-GB" sz="2800">
                <a:ea typeface="Calibri"/>
                <a:cs typeface="Calibri"/>
              </a:rPr>
              <a:t> </a:t>
            </a:r>
            <a:r>
              <a:rPr lang="en-GB" sz="2800" err="1">
                <a:ea typeface="Calibri"/>
                <a:cs typeface="Calibri"/>
              </a:rPr>
              <a:t>sistēmu</a:t>
            </a:r>
            <a:r>
              <a:rPr lang="en-GB" sz="2800">
                <a:ea typeface="Calibri"/>
                <a:cs typeface="Calibri"/>
              </a:rPr>
              <a:t>.</a:t>
            </a:r>
            <a:endParaRPr lang="en-US">
              <a:ea typeface="Calibri"/>
              <a:cs typeface="Calibri"/>
            </a:endParaRPr>
          </a:p>
        </p:txBody>
      </p:sp>
      <p:sp>
        <p:nvSpPr>
          <p:cNvPr id="9" name="Content Placeholder 2">
            <a:extLst>
              <a:ext uri="{FF2B5EF4-FFF2-40B4-BE49-F238E27FC236}">
                <a16:creationId xmlns:a16="http://schemas.microsoft.com/office/drawing/2014/main" id="{1B8B5933-5EA3-9133-E08B-7A978CD07132}"/>
              </a:ext>
            </a:extLst>
          </p:cNvPr>
          <p:cNvSpPr txBox="1">
            <a:spLocks/>
          </p:cNvSpPr>
          <p:nvPr/>
        </p:nvSpPr>
        <p:spPr>
          <a:xfrm>
            <a:off x="716182" y="2653201"/>
            <a:ext cx="6203123" cy="352837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000" b="1" err="1">
                <a:ea typeface="Calibri" panose="020F0502020204030204"/>
                <a:cs typeface="Calibri" panose="020F0502020204030204"/>
              </a:rPr>
              <a:t>Mērķis</a:t>
            </a:r>
            <a:r>
              <a:rPr lang="en-GB" sz="3000" b="1">
                <a:ea typeface="Calibri" panose="020F0502020204030204"/>
                <a:cs typeface="Calibri" panose="020F0502020204030204"/>
              </a:rPr>
              <a:t>:</a:t>
            </a:r>
          </a:p>
          <a:p>
            <a:pPr marL="457200" indent="-457200"/>
            <a:r>
              <a:rPr lang="en-GB" err="1">
                <a:ea typeface="Calibri" panose="020F0502020204030204"/>
                <a:cs typeface="Calibri" panose="020F0502020204030204"/>
              </a:rPr>
              <a:t>labāk</a:t>
            </a:r>
            <a:r>
              <a:rPr lang="en-GB">
                <a:ea typeface="Calibri" panose="020F0502020204030204"/>
                <a:cs typeface="Calibri" panose="020F0502020204030204"/>
              </a:rPr>
              <a:t> </a:t>
            </a:r>
            <a:r>
              <a:rPr lang="en-GB" err="1">
                <a:ea typeface="Calibri" panose="020F0502020204030204"/>
                <a:cs typeface="Calibri" panose="020F0502020204030204"/>
              </a:rPr>
              <a:t>saprast</a:t>
            </a:r>
            <a:r>
              <a:rPr lang="en-GB">
                <a:ea typeface="Calibri" panose="020F0502020204030204"/>
                <a:cs typeface="Calibri" panose="020F0502020204030204"/>
              </a:rPr>
              <a:t>, </a:t>
            </a:r>
            <a:r>
              <a:rPr lang="en-GB" b="1" err="1">
                <a:ea typeface="Calibri" panose="020F0502020204030204"/>
                <a:cs typeface="Calibri" panose="020F0502020204030204"/>
              </a:rPr>
              <a:t>kā</a:t>
            </a:r>
            <a:r>
              <a:rPr lang="en-GB" b="1">
                <a:ea typeface="Calibri" panose="020F0502020204030204"/>
                <a:cs typeface="Calibri" panose="020F0502020204030204"/>
              </a:rPr>
              <a:t> </a:t>
            </a:r>
            <a:r>
              <a:rPr lang="en-GB" b="1" err="1">
                <a:ea typeface="Calibri" panose="020F0502020204030204"/>
                <a:cs typeface="Calibri" panose="020F0502020204030204"/>
              </a:rPr>
              <a:t>reāli</a:t>
            </a:r>
            <a:r>
              <a:rPr lang="en-GB" b="1">
                <a:ea typeface="Calibri" panose="020F0502020204030204"/>
                <a:cs typeface="Calibri" panose="020F0502020204030204"/>
              </a:rPr>
              <a:t> </a:t>
            </a:r>
            <a:r>
              <a:rPr lang="en-GB" b="1" err="1">
                <a:ea typeface="Calibri" panose="020F0502020204030204"/>
                <a:cs typeface="Calibri" panose="020F0502020204030204"/>
              </a:rPr>
              <a:t>notiek</a:t>
            </a:r>
            <a:r>
              <a:rPr lang="en-GB" b="1">
                <a:ea typeface="Calibri" panose="020F0502020204030204"/>
                <a:cs typeface="Calibri" panose="020F0502020204030204"/>
              </a:rPr>
              <a:t> </a:t>
            </a:r>
            <a:r>
              <a:rPr lang="en-GB" b="1" err="1">
                <a:ea typeface="Calibri" panose="020F0502020204030204"/>
                <a:cs typeface="Calibri" panose="020F0502020204030204"/>
              </a:rPr>
              <a:t>saimniekošana</a:t>
            </a:r>
            <a:r>
              <a:rPr lang="en-GB" b="1">
                <a:ea typeface="Calibri" panose="020F0502020204030204"/>
                <a:cs typeface="Calibri" panose="020F0502020204030204"/>
              </a:rPr>
              <a:t>,</a:t>
            </a:r>
          </a:p>
          <a:p>
            <a:pPr marL="457200" indent="-457200"/>
            <a:r>
              <a:rPr lang="en-GB" err="1">
                <a:ea typeface="Calibri" panose="020F0502020204030204"/>
                <a:cs typeface="Calibri" panose="020F0502020204030204"/>
              </a:rPr>
              <a:t>pieņemt</a:t>
            </a:r>
            <a:r>
              <a:rPr lang="en-GB">
                <a:ea typeface="Calibri" panose="020F0502020204030204"/>
                <a:cs typeface="Calibri" panose="020F0502020204030204"/>
              </a:rPr>
              <a:t> </a:t>
            </a:r>
            <a:r>
              <a:rPr lang="en-GB" err="1">
                <a:ea typeface="Calibri" panose="020F0502020204030204"/>
                <a:cs typeface="Calibri" panose="020F0502020204030204"/>
              </a:rPr>
              <a:t>pamatotus</a:t>
            </a:r>
            <a:r>
              <a:rPr lang="en-GB">
                <a:ea typeface="Calibri" panose="020F0502020204030204"/>
                <a:cs typeface="Calibri" panose="020F0502020204030204"/>
              </a:rPr>
              <a:t> </a:t>
            </a:r>
            <a:r>
              <a:rPr lang="en-GB" err="1">
                <a:ea typeface="Calibri" panose="020F0502020204030204"/>
                <a:cs typeface="Calibri" panose="020F0502020204030204"/>
              </a:rPr>
              <a:t>lēmumus</a:t>
            </a:r>
            <a:r>
              <a:rPr lang="en-GB">
                <a:ea typeface="Calibri" panose="020F0502020204030204"/>
                <a:cs typeface="Calibri" panose="020F0502020204030204"/>
              </a:rPr>
              <a:t> par </a:t>
            </a:r>
            <a:r>
              <a:rPr lang="en-GB" b="1" err="1">
                <a:ea typeface="Calibri" panose="020F0502020204030204"/>
                <a:cs typeface="Calibri" panose="020F0502020204030204"/>
              </a:rPr>
              <a:t>atbalstiem</a:t>
            </a:r>
            <a:r>
              <a:rPr lang="en-GB" b="1">
                <a:ea typeface="Calibri" panose="020F0502020204030204"/>
                <a:cs typeface="Calibri" panose="020F0502020204030204"/>
              </a:rPr>
              <a:t> un </a:t>
            </a:r>
            <a:r>
              <a:rPr lang="en-GB" b="1" err="1">
                <a:ea typeface="Calibri" panose="020F0502020204030204"/>
                <a:cs typeface="Calibri" panose="020F0502020204030204"/>
              </a:rPr>
              <a:t>prasībām</a:t>
            </a:r>
            <a:r>
              <a:rPr lang="en-GB" b="1">
                <a:ea typeface="Calibri" panose="020F0502020204030204"/>
                <a:cs typeface="Calibri" panose="020F0502020204030204"/>
              </a:rPr>
              <a:t>,</a:t>
            </a:r>
          </a:p>
          <a:p>
            <a:pPr marL="457200" indent="-457200"/>
            <a:r>
              <a:rPr lang="en-GB" b="1" err="1">
                <a:ea typeface="Calibri" panose="020F0502020204030204"/>
                <a:cs typeface="Calibri" panose="020F0502020204030204"/>
              </a:rPr>
              <a:t>samazināt</a:t>
            </a:r>
            <a:r>
              <a:rPr lang="en-GB" b="1">
                <a:ea typeface="Calibri" panose="020F0502020204030204"/>
                <a:cs typeface="Calibri" panose="020F0502020204030204"/>
              </a:rPr>
              <a:t> </a:t>
            </a:r>
            <a:r>
              <a:rPr lang="en-GB" b="1" err="1">
                <a:ea typeface="Calibri" panose="020F0502020204030204"/>
                <a:cs typeface="Calibri" panose="020F0502020204030204"/>
              </a:rPr>
              <a:t>adminostratīvo</a:t>
            </a:r>
            <a:r>
              <a:rPr lang="en-GB" b="1">
                <a:ea typeface="Calibri" panose="020F0502020204030204"/>
                <a:cs typeface="Calibri" panose="020F0502020204030204"/>
              </a:rPr>
              <a:t> </a:t>
            </a:r>
            <a:r>
              <a:rPr lang="en-GB" b="1" err="1">
                <a:ea typeface="Calibri" panose="020F0502020204030204"/>
                <a:cs typeface="Calibri" panose="020F0502020204030204"/>
              </a:rPr>
              <a:t>slogu</a:t>
            </a:r>
            <a:r>
              <a:rPr lang="en-GB">
                <a:ea typeface="Calibri" panose="020F0502020204030204"/>
                <a:cs typeface="Calibri" panose="020F0502020204030204"/>
              </a:rPr>
              <a:t> </a:t>
            </a:r>
            <a:r>
              <a:rPr lang="en-GB" err="1">
                <a:ea typeface="Calibri" panose="020F0502020204030204"/>
                <a:cs typeface="Calibri" panose="020F0502020204030204"/>
              </a:rPr>
              <a:t>nākotnē</a:t>
            </a:r>
            <a:r>
              <a:rPr lang="en-GB">
                <a:ea typeface="Calibri" panose="020F0502020204030204"/>
                <a:cs typeface="Calibri" panose="020F0502020204030204"/>
              </a:rPr>
              <a:t>, </a:t>
            </a:r>
            <a:r>
              <a:rPr lang="en-GB" err="1">
                <a:ea typeface="Calibri" panose="020F0502020204030204"/>
                <a:cs typeface="Calibri" panose="020F0502020204030204"/>
              </a:rPr>
              <a:t>izmantojot</a:t>
            </a:r>
            <a:r>
              <a:rPr lang="en-GB">
                <a:ea typeface="Calibri" panose="020F0502020204030204"/>
                <a:cs typeface="Calibri" panose="020F0502020204030204"/>
              </a:rPr>
              <a:t> </a:t>
            </a:r>
            <a:r>
              <a:rPr lang="en-GB" err="1">
                <a:ea typeface="Calibri" panose="020F0502020204030204"/>
                <a:cs typeface="Calibri" panose="020F0502020204030204"/>
              </a:rPr>
              <a:t>vienotus</a:t>
            </a:r>
            <a:r>
              <a:rPr lang="en-GB">
                <a:ea typeface="Calibri" panose="020F0502020204030204"/>
                <a:cs typeface="Calibri" panose="020F0502020204030204"/>
              </a:rPr>
              <a:t> datus.</a:t>
            </a:r>
          </a:p>
        </p:txBody>
      </p:sp>
      <p:pic>
        <p:nvPicPr>
          <p:cNvPr id="10" name="Graphic 9" descr="Bar chart with solid fill">
            <a:extLst>
              <a:ext uri="{FF2B5EF4-FFF2-40B4-BE49-F238E27FC236}">
                <a16:creationId xmlns:a16="http://schemas.microsoft.com/office/drawing/2014/main" id="{1E83FB67-B331-8C03-84A4-674A102BEE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03819" y="2278606"/>
            <a:ext cx="4273639" cy="4273638"/>
          </a:xfrm>
          <a:prstGeom prst="rect">
            <a:avLst/>
          </a:prstGeom>
        </p:spPr>
      </p:pic>
    </p:spTree>
    <p:extLst>
      <p:ext uri="{BB962C8B-B14F-4D97-AF65-F5344CB8AC3E}">
        <p14:creationId xmlns:p14="http://schemas.microsoft.com/office/powerpoint/2010/main" val="2479643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A5E40C9-8CCA-C787-1F89-B27DEA053706}"/>
              </a:ext>
            </a:extLst>
          </p:cNvPr>
          <p:cNvSpPr txBox="1">
            <a:spLocks/>
          </p:cNvSpPr>
          <p:nvPr/>
        </p:nvSpPr>
        <p:spPr>
          <a:xfrm>
            <a:off x="838200" y="378040"/>
            <a:ext cx="10515600" cy="876714"/>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b="1">
                <a:solidFill>
                  <a:srgbClr val="3F2021"/>
                </a:solidFill>
                <a:ea typeface="Calibri Light" panose="020F0302020204030204"/>
                <a:cs typeface="Calibri Light" panose="020F0302020204030204"/>
              </a:rPr>
              <a:t>Jaunā Eiropas statistikas sistēma</a:t>
            </a:r>
          </a:p>
        </p:txBody>
      </p:sp>
      <p:sp>
        <p:nvSpPr>
          <p:cNvPr id="5" name="Arrow: Pentagon 4">
            <a:extLst>
              <a:ext uri="{FF2B5EF4-FFF2-40B4-BE49-F238E27FC236}">
                <a16:creationId xmlns:a16="http://schemas.microsoft.com/office/drawing/2014/main" id="{3B6512DE-0F2A-5805-5878-44E67B899913}"/>
              </a:ext>
            </a:extLst>
          </p:cNvPr>
          <p:cNvSpPr/>
          <p:nvPr/>
        </p:nvSpPr>
        <p:spPr>
          <a:xfrm>
            <a:off x="715777" y="1251381"/>
            <a:ext cx="10768949" cy="850957"/>
          </a:xfrm>
          <a:prstGeom prst="homePlate">
            <a:avLst/>
          </a:prstGeom>
          <a:solidFill>
            <a:srgbClr val="97BC0E"/>
          </a:solidFill>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GB" sz="2800">
                <a:ea typeface="Calibri"/>
                <a:cs typeface="Calibri"/>
              </a:rPr>
              <a:t>2026. </a:t>
            </a:r>
            <a:r>
              <a:rPr lang="en-GB" sz="2800">
                <a:ea typeface="+mn-lt"/>
                <a:cs typeface="+mn-lt"/>
              </a:rPr>
              <a:t>gads </a:t>
            </a:r>
            <a:r>
              <a:rPr lang="en-GB" sz="2800" err="1">
                <a:ea typeface="+mn-lt"/>
                <a:cs typeface="+mn-lt"/>
              </a:rPr>
              <a:t>ir</a:t>
            </a:r>
            <a:r>
              <a:rPr lang="en-GB" sz="2800">
                <a:ea typeface="+mn-lt"/>
                <a:cs typeface="+mn-lt"/>
              </a:rPr>
              <a:t> </a:t>
            </a:r>
            <a:r>
              <a:rPr lang="en-GB" sz="2800" err="1">
                <a:ea typeface="+mn-lt"/>
                <a:cs typeface="+mn-lt"/>
              </a:rPr>
              <a:t>pirmais</a:t>
            </a:r>
            <a:r>
              <a:rPr lang="en-GB" sz="2800">
                <a:ea typeface="+mn-lt"/>
                <a:cs typeface="+mn-lt"/>
              </a:rPr>
              <a:t> </a:t>
            </a:r>
            <a:r>
              <a:rPr lang="en-GB" sz="2800" err="1">
                <a:ea typeface="+mn-lt"/>
                <a:cs typeface="+mn-lt"/>
              </a:rPr>
              <a:t>būtiskais</a:t>
            </a:r>
            <a:r>
              <a:rPr lang="en-GB" sz="2800">
                <a:ea typeface="+mn-lt"/>
                <a:cs typeface="+mn-lt"/>
              </a:rPr>
              <a:t> </a:t>
            </a:r>
            <a:r>
              <a:rPr lang="en-GB" sz="2800" err="1">
                <a:ea typeface="+mn-lt"/>
                <a:cs typeface="+mn-lt"/>
              </a:rPr>
              <a:t>atskaites</a:t>
            </a:r>
            <a:r>
              <a:rPr lang="en-GB" sz="2800">
                <a:ea typeface="+mn-lt"/>
                <a:cs typeface="+mn-lt"/>
              </a:rPr>
              <a:t> </a:t>
            </a:r>
            <a:r>
              <a:rPr lang="en-GB" sz="2800" err="1">
                <a:ea typeface="+mn-lt"/>
                <a:cs typeface="+mn-lt"/>
              </a:rPr>
              <a:t>punkts</a:t>
            </a:r>
            <a:r>
              <a:rPr lang="en-GB" sz="2800">
                <a:ea typeface="+mn-lt"/>
                <a:cs typeface="+mn-lt"/>
              </a:rPr>
              <a:t> </a:t>
            </a:r>
            <a:r>
              <a:rPr lang="en-GB" sz="2800" err="1">
                <a:ea typeface="+mn-lt"/>
                <a:cs typeface="+mn-lt"/>
              </a:rPr>
              <a:t>šajā</a:t>
            </a:r>
            <a:r>
              <a:rPr lang="en-GB" sz="2800">
                <a:ea typeface="+mn-lt"/>
                <a:cs typeface="+mn-lt"/>
              </a:rPr>
              <a:t> </a:t>
            </a:r>
            <a:r>
              <a:rPr lang="en-GB" sz="2800" err="1">
                <a:ea typeface="+mn-lt"/>
                <a:cs typeface="+mn-lt"/>
              </a:rPr>
              <a:t>sistēmā</a:t>
            </a:r>
            <a:r>
              <a:rPr lang="en-GB" sz="2800">
                <a:ea typeface="+mn-lt"/>
                <a:cs typeface="+mn-lt"/>
              </a:rPr>
              <a:t>.</a:t>
            </a:r>
            <a:endParaRPr lang="en-US" err="1">
              <a:ea typeface="Calibri"/>
              <a:cs typeface="Calibri"/>
            </a:endParaRPr>
          </a:p>
        </p:txBody>
      </p:sp>
      <p:sp>
        <p:nvSpPr>
          <p:cNvPr id="57" name="Rectangle 56">
            <a:extLst>
              <a:ext uri="{FF2B5EF4-FFF2-40B4-BE49-F238E27FC236}">
                <a16:creationId xmlns:a16="http://schemas.microsoft.com/office/drawing/2014/main" id="{6224B911-05B0-BA62-DFF0-3CBCFB079E49}"/>
              </a:ext>
            </a:extLst>
          </p:cNvPr>
          <p:cNvSpPr/>
          <p:nvPr/>
        </p:nvSpPr>
        <p:spPr>
          <a:xfrm>
            <a:off x="713080" y="2257547"/>
            <a:ext cx="3339370" cy="4069857"/>
          </a:xfrm>
          <a:prstGeom prst="rect">
            <a:avLst/>
          </a:prstGeom>
          <a:noFill/>
          <a:ln>
            <a:solidFill>
              <a:srgbClr val="97BC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DDEE246D-C5D3-7F6E-05E9-5B99AED60EB0}"/>
              </a:ext>
            </a:extLst>
          </p:cNvPr>
          <p:cNvSpPr/>
          <p:nvPr/>
        </p:nvSpPr>
        <p:spPr>
          <a:xfrm>
            <a:off x="4429135" y="2257547"/>
            <a:ext cx="3339370" cy="4069857"/>
          </a:xfrm>
          <a:prstGeom prst="rect">
            <a:avLst/>
          </a:prstGeom>
          <a:noFill/>
          <a:ln>
            <a:solidFill>
              <a:srgbClr val="97BC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2F2FA196-B4B2-5533-56C7-212BA508D2D3}"/>
              </a:ext>
            </a:extLst>
          </p:cNvPr>
          <p:cNvSpPr/>
          <p:nvPr/>
        </p:nvSpPr>
        <p:spPr>
          <a:xfrm>
            <a:off x="8134750" y="2257546"/>
            <a:ext cx="3339370" cy="4069857"/>
          </a:xfrm>
          <a:prstGeom prst="rect">
            <a:avLst/>
          </a:prstGeom>
          <a:noFill/>
          <a:ln>
            <a:solidFill>
              <a:srgbClr val="97BC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ontent Placeholder 2">
            <a:extLst>
              <a:ext uri="{FF2B5EF4-FFF2-40B4-BE49-F238E27FC236}">
                <a16:creationId xmlns:a16="http://schemas.microsoft.com/office/drawing/2014/main" id="{E012718E-043B-2BBE-DE24-A1D500E7B7E8}"/>
              </a:ext>
            </a:extLst>
          </p:cNvPr>
          <p:cNvSpPr txBox="1">
            <a:spLocks/>
          </p:cNvSpPr>
          <p:nvPr/>
        </p:nvSpPr>
        <p:spPr>
          <a:xfrm>
            <a:off x="4432237" y="2298296"/>
            <a:ext cx="3353452" cy="4029409"/>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GB">
                <a:ea typeface="+mn-lt"/>
                <a:cs typeface="+mn-lt"/>
              </a:rPr>
              <a:t>Dati </a:t>
            </a:r>
            <a:r>
              <a:rPr lang="en-GB" err="1">
                <a:ea typeface="+mn-lt"/>
                <a:cs typeface="+mn-lt"/>
              </a:rPr>
              <a:t>tiks</a:t>
            </a:r>
            <a:r>
              <a:rPr lang="en-GB">
                <a:ea typeface="+mn-lt"/>
                <a:cs typeface="+mn-lt"/>
              </a:rPr>
              <a:t> </a:t>
            </a:r>
            <a:r>
              <a:rPr lang="en-GB" err="1">
                <a:ea typeface="+mn-lt"/>
                <a:cs typeface="+mn-lt"/>
              </a:rPr>
              <a:t>vākti</a:t>
            </a:r>
            <a:r>
              <a:rPr lang="en-GB">
                <a:ea typeface="+mn-lt"/>
                <a:cs typeface="+mn-lt"/>
              </a:rPr>
              <a:t> par </a:t>
            </a:r>
            <a:r>
              <a:rPr lang="en-GB" err="1">
                <a:ea typeface="+mn-lt"/>
                <a:cs typeface="+mn-lt"/>
              </a:rPr>
              <a:t>definētām</a:t>
            </a:r>
            <a:r>
              <a:rPr lang="en-GB">
                <a:ea typeface="+mn-lt"/>
                <a:cs typeface="+mn-lt"/>
              </a:rPr>
              <a:t> </a:t>
            </a:r>
            <a:r>
              <a:rPr lang="en-GB" err="1">
                <a:ea typeface="+mn-lt"/>
                <a:cs typeface="+mn-lt"/>
              </a:rPr>
              <a:t>vairākām</a:t>
            </a:r>
            <a:r>
              <a:rPr lang="en-GB">
                <a:ea typeface="+mn-lt"/>
                <a:cs typeface="+mn-lt"/>
              </a:rPr>
              <a:t> </a:t>
            </a:r>
            <a:r>
              <a:rPr lang="en-GB" err="1">
                <a:ea typeface="+mn-lt"/>
                <a:cs typeface="+mn-lt"/>
              </a:rPr>
              <a:t>galvenajām</a:t>
            </a:r>
            <a:r>
              <a:rPr lang="en-GB">
                <a:ea typeface="+mn-lt"/>
                <a:cs typeface="+mn-lt"/>
              </a:rPr>
              <a:t> </a:t>
            </a:r>
            <a:r>
              <a:rPr lang="en-GB" err="1">
                <a:ea typeface="+mn-lt"/>
                <a:cs typeface="+mn-lt"/>
              </a:rPr>
              <a:t>kultūrām</a:t>
            </a:r>
            <a:r>
              <a:rPr lang="en-GB">
                <a:ea typeface="+mn-lt"/>
                <a:cs typeface="+mn-lt"/>
              </a:rPr>
              <a:t> (22), kas</a:t>
            </a:r>
            <a:endParaRPr lang="en-GB">
              <a:ea typeface="Calibri" panose="020F0502020204030204"/>
              <a:cs typeface="Calibri" panose="020F0502020204030204"/>
            </a:endParaRPr>
          </a:p>
          <a:p>
            <a:pPr marL="0" indent="0" algn="ctr">
              <a:buNone/>
            </a:pPr>
            <a:r>
              <a:rPr lang="en-GB">
                <a:ea typeface="+mn-lt"/>
                <a:cs typeface="+mn-lt"/>
              </a:rPr>
              <a:t>    </a:t>
            </a:r>
            <a:r>
              <a:rPr lang="en-GB" err="1">
                <a:ea typeface="+mn-lt"/>
                <a:cs typeface="+mn-lt"/>
              </a:rPr>
              <a:t>kopā</a:t>
            </a:r>
            <a:r>
              <a:rPr lang="en-GB">
                <a:ea typeface="+mn-lt"/>
                <a:cs typeface="+mn-lt"/>
              </a:rPr>
              <a:t> </a:t>
            </a:r>
            <a:r>
              <a:rPr lang="en-GB" err="1">
                <a:ea typeface="+mn-lt"/>
                <a:cs typeface="+mn-lt"/>
              </a:rPr>
              <a:t>veido</a:t>
            </a:r>
            <a:r>
              <a:rPr lang="en-GB">
                <a:ea typeface="+mn-lt"/>
                <a:cs typeface="+mn-lt"/>
              </a:rPr>
              <a:t> </a:t>
            </a:r>
            <a:r>
              <a:rPr lang="en-GB" err="1">
                <a:ea typeface="+mn-lt"/>
                <a:cs typeface="+mn-lt"/>
              </a:rPr>
              <a:t>vismaz</a:t>
            </a:r>
            <a:r>
              <a:rPr lang="en-GB">
                <a:ea typeface="+mn-lt"/>
                <a:cs typeface="+mn-lt"/>
              </a:rPr>
              <a:t> </a:t>
            </a:r>
            <a:r>
              <a:rPr lang="en-GB" sz="3200" b="1" dirty="0">
                <a:ea typeface="+mn-lt"/>
                <a:cs typeface="+mn-lt"/>
              </a:rPr>
              <a:t>75 %</a:t>
            </a:r>
            <a:r>
              <a:rPr lang="en-GB">
                <a:ea typeface="+mn-lt"/>
                <a:cs typeface="+mn-lt"/>
              </a:rPr>
              <a:t> no </a:t>
            </a:r>
            <a:r>
              <a:rPr lang="en-GB" err="1">
                <a:ea typeface="+mn-lt"/>
                <a:cs typeface="+mn-lt"/>
              </a:rPr>
              <a:t>lauksaimniecībā</a:t>
            </a:r>
            <a:r>
              <a:rPr lang="en-GB">
                <a:ea typeface="+mn-lt"/>
                <a:cs typeface="+mn-lt"/>
              </a:rPr>
              <a:t> </a:t>
            </a:r>
            <a:r>
              <a:rPr lang="en-GB" err="1">
                <a:ea typeface="+mn-lt"/>
                <a:cs typeface="+mn-lt"/>
              </a:rPr>
              <a:t>izmantotās</a:t>
            </a:r>
            <a:r>
              <a:rPr lang="en-GB">
                <a:ea typeface="+mn-lt"/>
                <a:cs typeface="+mn-lt"/>
              </a:rPr>
              <a:t> </a:t>
            </a:r>
            <a:r>
              <a:rPr lang="en-GB" err="1">
                <a:ea typeface="+mn-lt"/>
                <a:cs typeface="+mn-lt"/>
              </a:rPr>
              <a:t>platības</a:t>
            </a:r>
            <a:r>
              <a:rPr lang="en-GB">
                <a:ea typeface="+mn-lt"/>
                <a:cs typeface="+mn-lt"/>
              </a:rPr>
              <a:t> ES.</a:t>
            </a:r>
            <a:endParaRPr lang="en-GB"/>
          </a:p>
        </p:txBody>
      </p:sp>
      <p:sp>
        <p:nvSpPr>
          <p:cNvPr id="62" name="Content Placeholder 2">
            <a:extLst>
              <a:ext uri="{FF2B5EF4-FFF2-40B4-BE49-F238E27FC236}">
                <a16:creationId xmlns:a16="http://schemas.microsoft.com/office/drawing/2014/main" id="{166F2773-F5D3-E928-AA37-D7AF8417D811}"/>
              </a:ext>
            </a:extLst>
          </p:cNvPr>
          <p:cNvSpPr txBox="1">
            <a:spLocks/>
          </p:cNvSpPr>
          <p:nvPr/>
        </p:nvSpPr>
        <p:spPr>
          <a:xfrm>
            <a:off x="1008455" y="2726268"/>
            <a:ext cx="2758467" cy="318390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a:ea typeface="+mn-lt"/>
                <a:cs typeface="+mn-lt"/>
              </a:rPr>
              <a:t>Dati </a:t>
            </a:r>
            <a:r>
              <a:rPr lang="en-GB" err="1">
                <a:ea typeface="+mn-lt"/>
                <a:cs typeface="+mn-lt"/>
              </a:rPr>
              <a:t>tiks</a:t>
            </a:r>
            <a:r>
              <a:rPr lang="en-GB">
                <a:ea typeface="+mn-lt"/>
                <a:cs typeface="+mn-lt"/>
              </a:rPr>
              <a:t> </a:t>
            </a:r>
            <a:r>
              <a:rPr lang="en-GB" err="1">
                <a:ea typeface="+mn-lt"/>
                <a:cs typeface="+mn-lt"/>
              </a:rPr>
              <a:t>uzskaitīti</a:t>
            </a:r>
            <a:r>
              <a:rPr lang="en-GB">
                <a:ea typeface="+mn-lt"/>
                <a:cs typeface="+mn-lt"/>
              </a:rPr>
              <a:t> par </a:t>
            </a:r>
            <a:r>
              <a:rPr lang="en-GB" err="1">
                <a:ea typeface="+mn-lt"/>
                <a:cs typeface="+mn-lt"/>
              </a:rPr>
              <a:t>izplatītajiem</a:t>
            </a:r>
            <a:r>
              <a:rPr lang="en-GB">
                <a:ea typeface="+mn-lt"/>
                <a:cs typeface="+mn-lt"/>
              </a:rPr>
              <a:t> un </a:t>
            </a:r>
            <a:r>
              <a:rPr lang="en-GB" err="1">
                <a:ea typeface="+mn-lt"/>
                <a:cs typeface="+mn-lt"/>
              </a:rPr>
              <a:t>izlietotajiem</a:t>
            </a:r>
            <a:r>
              <a:rPr lang="en-GB" dirty="0">
                <a:ea typeface="+mn-lt"/>
                <a:cs typeface="+mn-lt"/>
              </a:rPr>
              <a:t> AAL</a:t>
            </a:r>
            <a:r>
              <a:rPr lang="en-GB">
                <a:ea typeface="+mn-lt"/>
                <a:cs typeface="+mn-lt"/>
              </a:rPr>
              <a:t>.</a:t>
            </a:r>
            <a:endParaRPr lang="en-US">
              <a:ea typeface="Calibri" panose="020F0502020204030204"/>
              <a:cs typeface="Calibri" panose="020F0502020204030204"/>
            </a:endParaRPr>
          </a:p>
        </p:txBody>
      </p:sp>
      <p:sp>
        <p:nvSpPr>
          <p:cNvPr id="63" name="Content Placeholder 2">
            <a:extLst>
              <a:ext uri="{FF2B5EF4-FFF2-40B4-BE49-F238E27FC236}">
                <a16:creationId xmlns:a16="http://schemas.microsoft.com/office/drawing/2014/main" id="{55AC2961-AB8B-60EB-A39A-088F259E3B31}"/>
              </a:ext>
            </a:extLst>
          </p:cNvPr>
          <p:cNvSpPr txBox="1">
            <a:spLocks/>
          </p:cNvSpPr>
          <p:nvPr/>
        </p:nvSpPr>
        <p:spPr>
          <a:xfrm>
            <a:off x="8137854" y="2298298"/>
            <a:ext cx="3343013" cy="4050284"/>
          </a:xfrm>
          <a:prstGeom prst="rect">
            <a:avLst/>
          </a:prstGeom>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GB">
                <a:ea typeface="+mn-lt"/>
                <a:cs typeface="+mn-lt"/>
              </a:rPr>
              <a:t>2026. gada </a:t>
            </a:r>
            <a:r>
              <a:rPr lang="en-GB" err="1">
                <a:ea typeface="+mn-lt"/>
                <a:cs typeface="+mn-lt"/>
              </a:rPr>
              <a:t>rudenī</a:t>
            </a:r>
            <a:r>
              <a:rPr lang="en-GB">
                <a:ea typeface="+mn-lt"/>
                <a:cs typeface="+mn-lt"/>
              </a:rPr>
              <a:t> VAAD (CSP </a:t>
            </a:r>
            <a:r>
              <a:rPr lang="en-GB" err="1">
                <a:ea typeface="+mn-lt"/>
                <a:cs typeface="+mn-lt"/>
              </a:rPr>
              <a:t>uzdevumā</a:t>
            </a:r>
            <a:r>
              <a:rPr lang="en-GB">
                <a:ea typeface="+mn-lt"/>
                <a:cs typeface="+mn-lt"/>
              </a:rPr>
              <a:t>) </a:t>
            </a:r>
            <a:r>
              <a:rPr lang="en-GB" err="1">
                <a:ea typeface="+mn-lt"/>
                <a:cs typeface="+mn-lt"/>
              </a:rPr>
              <a:t>plāno</a:t>
            </a:r>
            <a:r>
              <a:rPr lang="en-GB">
                <a:ea typeface="+mn-lt"/>
                <a:cs typeface="+mn-lt"/>
              </a:rPr>
              <a:t> </a:t>
            </a:r>
            <a:r>
              <a:rPr lang="en-GB" err="1">
                <a:ea typeface="+mn-lt"/>
                <a:cs typeface="+mn-lt"/>
              </a:rPr>
              <a:t>veikt</a:t>
            </a:r>
            <a:r>
              <a:rPr lang="en-GB">
                <a:ea typeface="+mn-lt"/>
                <a:cs typeface="+mn-lt"/>
              </a:rPr>
              <a:t> </a:t>
            </a:r>
            <a:r>
              <a:rPr lang="en-GB" err="1">
                <a:ea typeface="+mn-lt"/>
                <a:cs typeface="+mn-lt"/>
              </a:rPr>
              <a:t>statistikas</a:t>
            </a:r>
            <a:endParaRPr lang="en-GB">
              <a:ea typeface="Calibri"/>
              <a:cs typeface="Calibri"/>
            </a:endParaRPr>
          </a:p>
          <a:p>
            <a:pPr marL="0" indent="0" algn="ctr">
              <a:buNone/>
            </a:pPr>
            <a:r>
              <a:rPr lang="en-GB">
                <a:ea typeface="+mn-lt"/>
                <a:cs typeface="+mn-lt"/>
              </a:rPr>
              <a:t>    </a:t>
            </a:r>
            <a:r>
              <a:rPr lang="en-GB" err="1">
                <a:ea typeface="+mn-lt"/>
                <a:cs typeface="+mn-lt"/>
              </a:rPr>
              <a:t>apsekojumu</a:t>
            </a:r>
            <a:r>
              <a:rPr lang="en-GB">
                <a:ea typeface="+mn-lt"/>
                <a:cs typeface="+mn-lt"/>
              </a:rPr>
              <a:t> pie </a:t>
            </a:r>
            <a:r>
              <a:rPr lang="en-GB" err="1">
                <a:ea typeface="+mn-lt"/>
                <a:cs typeface="+mn-lt"/>
              </a:rPr>
              <a:t>lauksaimniekiem</a:t>
            </a:r>
            <a:r>
              <a:rPr lang="en-GB">
                <a:ea typeface="+mn-lt"/>
                <a:cs typeface="+mn-lt"/>
              </a:rPr>
              <a:t>.</a:t>
            </a:r>
            <a:endParaRPr lang="en-US">
              <a:ea typeface="+mn-lt"/>
              <a:cs typeface="+mn-lt"/>
            </a:endParaRPr>
          </a:p>
        </p:txBody>
      </p:sp>
    </p:spTree>
    <p:extLst>
      <p:ext uri="{BB962C8B-B14F-4D97-AF65-F5344CB8AC3E}">
        <p14:creationId xmlns:p14="http://schemas.microsoft.com/office/powerpoint/2010/main" val="3695069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B98A2B3-BAA6-E3B4-5C1F-C7F949EF45E3}"/>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3355" b="13355"/>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E8A137-380C-D68F-1EAB-9FD6FB4DEAC1}"/>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err="1">
                <a:solidFill>
                  <a:schemeClr val="tx1">
                    <a:lumMod val="85000"/>
                    <a:lumOff val="15000"/>
                  </a:schemeClr>
                </a:solidFill>
              </a:rPr>
              <a:t>Augu</a:t>
            </a:r>
            <a:r>
              <a:rPr lang="en-US" sz="3600">
                <a:solidFill>
                  <a:schemeClr val="tx1">
                    <a:lumMod val="85000"/>
                    <a:lumOff val="15000"/>
                  </a:schemeClr>
                </a:solidFill>
              </a:rPr>
              <a:t> </a:t>
            </a:r>
            <a:r>
              <a:rPr lang="lv-LV" sz="3600">
                <a:solidFill>
                  <a:schemeClr val="tx1">
                    <a:lumMod val="85000"/>
                    <a:lumOff val="15000"/>
                  </a:schemeClr>
                </a:solidFill>
              </a:rPr>
              <a:t>karantīna</a:t>
            </a:r>
            <a:endParaRPr lang="en-US" sz="360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2254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8">
            <a:extLst>
              <a:ext uri="{FF2B5EF4-FFF2-40B4-BE49-F238E27FC236}">
                <a16:creationId xmlns:a16="http://schemas.microsoft.com/office/drawing/2014/main" id="{12C63567-9A18-430B-817B-152D609F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E587FEA-A9B6-4934-A234-280686D4C26D}"/>
              </a:ext>
            </a:extLst>
          </p:cNvPr>
          <p:cNvSpPr/>
          <p:nvPr/>
        </p:nvSpPr>
        <p:spPr>
          <a:xfrm>
            <a:off x="6564019" y="554008"/>
            <a:ext cx="4789763" cy="918372"/>
          </a:xfrm>
          <a:prstGeom prst="rect">
            <a:avLst/>
          </a:prstGeom>
        </p:spPr>
        <p:txBody>
          <a:bodyPr vert="horz" lIns="91440" tIns="45720" rIns="91440" bIns="45720" rtlCol="0" anchor="ctr">
            <a:normAutofit fontScale="92500" lnSpcReduction="20000"/>
          </a:bodyPr>
          <a:lstStyle/>
          <a:p>
            <a:pPr defTabSz="914400">
              <a:lnSpc>
                <a:spcPct val="90000"/>
              </a:lnSpc>
              <a:spcBef>
                <a:spcPct val="0"/>
              </a:spcBef>
              <a:spcAft>
                <a:spcPts val="600"/>
              </a:spcAft>
            </a:pPr>
            <a:r>
              <a:rPr lang="lv-LV" sz="4000"/>
              <a:t>Fitosanitārās drošības uzraudzība</a:t>
            </a:r>
          </a:p>
        </p:txBody>
      </p:sp>
      <p:pic>
        <p:nvPicPr>
          <p:cNvPr id="9" name="Content Placeholder 3">
            <a:extLst>
              <a:ext uri="{FF2B5EF4-FFF2-40B4-BE49-F238E27FC236}">
                <a16:creationId xmlns:a16="http://schemas.microsoft.com/office/drawing/2014/main" id="{1E8317E4-7219-4DA9-B89F-365FDA74418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792" r="15646"/>
          <a:stretch/>
        </p:blipFill>
        <p:spPr>
          <a:xfrm>
            <a:off x="20" y="10"/>
            <a:ext cx="3003103" cy="3912881"/>
          </a:xfrm>
          <a:prstGeom prst="rect">
            <a:avLst/>
          </a:prstGeom>
        </p:spPr>
      </p:pic>
      <p:pic>
        <p:nvPicPr>
          <p:cNvPr id="6" name="Picture 5" descr="A picture containing outdoor, animal, rock, dirt&#10;&#10;Description automatically generated">
            <a:extLst>
              <a:ext uri="{FF2B5EF4-FFF2-40B4-BE49-F238E27FC236}">
                <a16:creationId xmlns:a16="http://schemas.microsoft.com/office/drawing/2014/main" id="{BF503373-10A5-4013-8162-FCF62EF76FD4}"/>
              </a:ext>
            </a:extLst>
          </p:cNvPr>
          <p:cNvPicPr>
            <a:picLocks noChangeAspect="1"/>
          </p:cNvPicPr>
          <p:nvPr/>
        </p:nvPicPr>
        <p:blipFill rotWithShape="1">
          <a:blip r:embed="rId3">
            <a:extLst>
              <a:ext uri="{28A0092B-C50C-407E-A947-70E740481C1C}">
                <a14:useLocalDpi xmlns:a14="http://schemas.microsoft.com/office/drawing/2010/main" val="0"/>
              </a:ext>
            </a:extLst>
          </a:blip>
          <a:srcRect l="9443" r="-1" b="-1"/>
          <a:stretch/>
        </p:blipFill>
        <p:spPr>
          <a:xfrm>
            <a:off x="3180257" y="10"/>
            <a:ext cx="3016307" cy="2223328"/>
          </a:xfrm>
          <a:prstGeom prst="rect">
            <a:avLst/>
          </a:prstGeom>
        </p:spPr>
      </p:pic>
      <p:pic>
        <p:nvPicPr>
          <p:cNvPr id="8" name="Picture 7" descr="A close up of a flower&#10;&#10;Description automatically generated">
            <a:extLst>
              <a:ext uri="{FF2B5EF4-FFF2-40B4-BE49-F238E27FC236}">
                <a16:creationId xmlns:a16="http://schemas.microsoft.com/office/drawing/2014/main" id="{F0FF8AA4-BB55-4263-90C7-0C9F2212BA2C}"/>
              </a:ext>
            </a:extLst>
          </p:cNvPr>
          <p:cNvPicPr>
            <a:picLocks noChangeAspect="1"/>
          </p:cNvPicPr>
          <p:nvPr/>
        </p:nvPicPr>
        <p:blipFill rotWithShape="1">
          <a:blip r:embed="rId4">
            <a:extLst>
              <a:ext uri="{28A0092B-C50C-407E-A947-70E740481C1C}">
                <a14:useLocalDpi xmlns:a14="http://schemas.microsoft.com/office/drawing/2010/main" val="0"/>
              </a:ext>
            </a:extLst>
          </a:blip>
          <a:srcRect l="2023" r="16899"/>
          <a:stretch/>
        </p:blipFill>
        <p:spPr>
          <a:xfrm>
            <a:off x="-1" y="4079988"/>
            <a:ext cx="3003123" cy="2778013"/>
          </a:xfrm>
          <a:prstGeom prst="rect">
            <a:avLst/>
          </a:prstGeom>
        </p:spPr>
      </p:pic>
      <p:pic>
        <p:nvPicPr>
          <p:cNvPr id="4" name="Picture 3" descr="A insect on the ground&#10;&#10;Description automatically generated">
            <a:extLst>
              <a:ext uri="{FF2B5EF4-FFF2-40B4-BE49-F238E27FC236}">
                <a16:creationId xmlns:a16="http://schemas.microsoft.com/office/drawing/2014/main" id="{8895531D-1204-4788-9AE2-51812EC3E703}"/>
              </a:ext>
            </a:extLst>
          </p:cNvPr>
          <p:cNvPicPr>
            <a:picLocks noChangeAspect="1"/>
          </p:cNvPicPr>
          <p:nvPr/>
        </p:nvPicPr>
        <p:blipFill rotWithShape="1">
          <a:blip r:embed="rId5">
            <a:extLst>
              <a:ext uri="{28A0092B-C50C-407E-A947-70E740481C1C}">
                <a14:useLocalDpi xmlns:a14="http://schemas.microsoft.com/office/drawing/2010/main" val="0"/>
              </a:ext>
            </a:extLst>
          </a:blip>
          <a:srcRect l="5956" r="5256" b="6094"/>
          <a:stretch/>
        </p:blipFill>
        <p:spPr>
          <a:xfrm>
            <a:off x="3180256" y="2395057"/>
            <a:ext cx="3016307" cy="1930055"/>
          </a:xfrm>
          <a:prstGeom prst="rect">
            <a:avLst/>
          </a:prstGeom>
        </p:spPr>
      </p:pic>
      <p:pic>
        <p:nvPicPr>
          <p:cNvPr id="10" name="Picture 1">
            <a:extLst>
              <a:ext uri="{FF2B5EF4-FFF2-40B4-BE49-F238E27FC236}">
                <a16:creationId xmlns:a16="http://schemas.microsoft.com/office/drawing/2014/main" id="{F11BD487-062A-4B5D-A732-A84EC36FFA2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100" r="3" b="7675"/>
          <a:stretch/>
        </p:blipFill>
        <p:spPr bwMode="auto">
          <a:xfrm>
            <a:off x="3180257" y="4629236"/>
            <a:ext cx="3016307" cy="22287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13">
            <a:extLst>
              <a:ext uri="{FF2B5EF4-FFF2-40B4-BE49-F238E27FC236}">
                <a16:creationId xmlns:a16="http://schemas.microsoft.com/office/drawing/2014/main" id="{06E0C91C-D2EC-4938-8F34-69DF6264A04A}"/>
              </a:ext>
            </a:extLst>
          </p:cNvPr>
          <p:cNvSpPr>
            <a:spLocks noGrp="1"/>
          </p:cNvSpPr>
          <p:nvPr>
            <p:ph idx="1"/>
          </p:nvPr>
        </p:nvSpPr>
        <p:spPr>
          <a:xfrm>
            <a:off x="6564019" y="2865415"/>
            <a:ext cx="4789763" cy="2916360"/>
          </a:xfrm>
        </p:spPr>
        <p:txBody>
          <a:bodyPr vert="horz" lIns="91440" tIns="45720" rIns="91440" bIns="45720" rtlCol="0">
            <a:normAutofit/>
          </a:bodyPr>
          <a:lstStyle/>
          <a:p>
            <a:pPr marL="285750"/>
            <a:r>
              <a:rPr lang="en-US" altLang="en-US" sz="2000" err="1"/>
              <a:t>Klimata</a:t>
            </a:r>
            <a:r>
              <a:rPr lang="en-US" altLang="en-US" sz="2000"/>
              <a:t> </a:t>
            </a:r>
            <a:r>
              <a:rPr lang="en-US" altLang="en-US" sz="2000" err="1"/>
              <a:t>pārmaiņas</a:t>
            </a:r>
            <a:endParaRPr lang="en-US" altLang="en-US" sz="2000"/>
          </a:p>
          <a:p>
            <a:pPr marL="285750"/>
            <a:r>
              <a:rPr lang="en-US" altLang="en-US" sz="2000" err="1"/>
              <a:t>Cilvēka</a:t>
            </a:r>
            <a:r>
              <a:rPr lang="en-US" altLang="en-US" sz="2000"/>
              <a:t>  </a:t>
            </a:r>
            <a:r>
              <a:rPr lang="en-US" altLang="en-US" sz="2000" err="1"/>
              <a:t>darbība</a:t>
            </a:r>
            <a:r>
              <a:rPr lang="en-US" altLang="en-US" sz="2000"/>
              <a:t> </a:t>
            </a:r>
            <a:r>
              <a:rPr lang="en-US" altLang="en-US" sz="2000" err="1"/>
              <a:t>maina</a:t>
            </a:r>
            <a:r>
              <a:rPr lang="en-US" altLang="en-US" sz="2000"/>
              <a:t> </a:t>
            </a:r>
            <a:r>
              <a:rPr lang="en-US" altLang="en-US" sz="2000" err="1"/>
              <a:t>ekosistēmas</a:t>
            </a:r>
            <a:endParaRPr lang="en-US" altLang="en-US" sz="2000"/>
          </a:p>
          <a:p>
            <a:pPr marL="285750"/>
            <a:r>
              <a:rPr lang="en-US" altLang="en-US" sz="2000" err="1"/>
              <a:t>Samazinās</a:t>
            </a:r>
            <a:r>
              <a:rPr lang="en-US" altLang="en-US" sz="2000"/>
              <a:t>  </a:t>
            </a:r>
            <a:r>
              <a:rPr lang="en-US" altLang="en-US" sz="2000" err="1"/>
              <a:t>bioloģiskā</a:t>
            </a:r>
            <a:r>
              <a:rPr lang="en-US" altLang="en-US" sz="2000"/>
              <a:t> </a:t>
            </a:r>
            <a:r>
              <a:rPr lang="en-US" altLang="en-US" sz="2000" err="1"/>
              <a:t>daudzveidība</a:t>
            </a:r>
            <a:r>
              <a:rPr lang="en-US" altLang="en-US" sz="2000"/>
              <a:t> </a:t>
            </a:r>
          </a:p>
          <a:p>
            <a:pPr marL="285750"/>
            <a:r>
              <a:rPr lang="en-US" altLang="en-US" sz="2000" err="1"/>
              <a:t>Rodas</a:t>
            </a:r>
            <a:r>
              <a:rPr lang="en-US" altLang="en-US" sz="2000"/>
              <a:t>  </a:t>
            </a:r>
            <a:r>
              <a:rPr lang="en-US" altLang="en-US" sz="2000" err="1"/>
              <a:t>jaunas</a:t>
            </a:r>
            <a:r>
              <a:rPr lang="en-US" altLang="en-US" sz="2000"/>
              <a:t> </a:t>
            </a:r>
            <a:r>
              <a:rPr lang="en-US" altLang="en-US" sz="2000" err="1"/>
              <a:t>nišas</a:t>
            </a:r>
            <a:r>
              <a:rPr lang="en-US" altLang="en-US" sz="2000"/>
              <a:t>, </a:t>
            </a:r>
            <a:r>
              <a:rPr lang="en-US" altLang="en-US" sz="2000" err="1"/>
              <a:t>kurās</a:t>
            </a:r>
            <a:r>
              <a:rPr lang="en-US" altLang="en-US" sz="2000"/>
              <a:t> </a:t>
            </a:r>
            <a:r>
              <a:rPr lang="en-US" altLang="en-US" sz="2000" err="1"/>
              <a:t>attīstās</a:t>
            </a:r>
            <a:r>
              <a:rPr lang="en-US" altLang="en-US" sz="2000"/>
              <a:t> </a:t>
            </a:r>
            <a:r>
              <a:rPr lang="en-US" altLang="en-US" sz="2000" err="1"/>
              <a:t>kaitēkļi</a:t>
            </a:r>
            <a:endParaRPr lang="en-US" altLang="en-US" sz="2000"/>
          </a:p>
        </p:txBody>
      </p:sp>
      <p:sp>
        <p:nvSpPr>
          <p:cNvPr id="5" name="Arrow: Pentagon 4">
            <a:extLst>
              <a:ext uri="{FF2B5EF4-FFF2-40B4-BE49-F238E27FC236}">
                <a16:creationId xmlns:a16="http://schemas.microsoft.com/office/drawing/2014/main" id="{E994C72A-C786-8372-3A1B-48F1B5B528B9}"/>
              </a:ext>
            </a:extLst>
          </p:cNvPr>
          <p:cNvSpPr/>
          <p:nvPr/>
        </p:nvSpPr>
        <p:spPr>
          <a:xfrm>
            <a:off x="6565875" y="1712433"/>
            <a:ext cx="4984921" cy="820482"/>
          </a:xfrm>
          <a:prstGeom prst="homePlate">
            <a:avLst/>
          </a:prstGeom>
          <a:solidFill>
            <a:srgbClr val="97BC0E"/>
          </a:solidFill>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lv-LV" sz="2400">
                <a:ea typeface="+mn-lt"/>
                <a:cs typeface="+mn-lt"/>
              </a:rPr>
              <a:t>Apdraudējums augu veselībai</a:t>
            </a:r>
            <a:endParaRPr lang="en-US" sz="2400"/>
          </a:p>
        </p:txBody>
      </p:sp>
    </p:spTree>
    <p:extLst>
      <p:ext uri="{BB962C8B-B14F-4D97-AF65-F5344CB8AC3E}">
        <p14:creationId xmlns:p14="http://schemas.microsoft.com/office/powerpoint/2010/main" val="2379027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446A2E-9916-E284-63C4-D71FD605F6D4}"/>
              </a:ext>
            </a:extLst>
          </p:cNvPr>
          <p:cNvSpPr/>
          <p:nvPr/>
        </p:nvSpPr>
        <p:spPr>
          <a:xfrm>
            <a:off x="1198704" y="323017"/>
            <a:ext cx="10155078" cy="966860"/>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lv-LV" sz="4000"/>
              <a:t>2025. gads</a:t>
            </a:r>
            <a:endParaRPr lang="en-US"/>
          </a:p>
        </p:txBody>
      </p:sp>
      <p:sp>
        <p:nvSpPr>
          <p:cNvPr id="6" name="Content Placeholder 13">
            <a:extLst>
              <a:ext uri="{FF2B5EF4-FFF2-40B4-BE49-F238E27FC236}">
                <a16:creationId xmlns:a16="http://schemas.microsoft.com/office/drawing/2014/main" id="{C94ECE23-FDC9-1FD5-A9C7-4E4AC3BD7ACB}"/>
              </a:ext>
            </a:extLst>
          </p:cNvPr>
          <p:cNvSpPr txBox="1">
            <a:spLocks/>
          </p:cNvSpPr>
          <p:nvPr/>
        </p:nvSpPr>
        <p:spPr>
          <a:xfrm>
            <a:off x="2085965" y="1297977"/>
            <a:ext cx="8370119" cy="1340169"/>
          </a:xfrm>
          <a:prstGeom prst="rect">
            <a:avLst/>
          </a:prstGeom>
          <a:solidFill>
            <a:srgbClr val="97BC0E"/>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indent="0" algn="ctr">
              <a:buNone/>
            </a:pPr>
            <a:r>
              <a:rPr lang="en-US" b="1" err="1">
                <a:solidFill>
                  <a:srgbClr val="3F2021"/>
                </a:solidFill>
              </a:rPr>
              <a:t>Latvijā</a:t>
            </a:r>
            <a:r>
              <a:rPr lang="en-US" b="1">
                <a:solidFill>
                  <a:srgbClr val="3F2021"/>
                </a:solidFill>
                <a:ea typeface="+mn-lt"/>
                <a:cs typeface="+mn-lt"/>
              </a:rPr>
              <a:t> </a:t>
            </a:r>
            <a:r>
              <a:rPr lang="en-US" b="1" err="1">
                <a:solidFill>
                  <a:srgbClr val="3F2021"/>
                </a:solidFill>
                <a:ea typeface="+mn-lt"/>
                <a:cs typeface="+mn-lt"/>
              </a:rPr>
              <a:t>veikti</a:t>
            </a:r>
            <a:r>
              <a:rPr lang="en-US" b="1">
                <a:solidFill>
                  <a:srgbClr val="3F2021"/>
                </a:solidFill>
                <a:ea typeface="+mn-lt"/>
                <a:cs typeface="+mn-lt"/>
              </a:rPr>
              <a:t> </a:t>
            </a:r>
            <a:r>
              <a:rPr lang="en-US" b="1" err="1">
                <a:solidFill>
                  <a:srgbClr val="3F2021"/>
                </a:solidFill>
                <a:ea typeface="+mn-lt"/>
                <a:cs typeface="+mn-lt"/>
              </a:rPr>
              <a:t>apsekojumi</a:t>
            </a:r>
            <a:r>
              <a:rPr lang="en-US" b="1">
                <a:solidFill>
                  <a:srgbClr val="3F2021"/>
                </a:solidFill>
                <a:ea typeface="+mn-lt"/>
                <a:cs typeface="+mn-lt"/>
              </a:rPr>
              <a:t> 70 </a:t>
            </a:r>
            <a:r>
              <a:rPr lang="en-US" b="1" err="1">
                <a:solidFill>
                  <a:srgbClr val="3F2021"/>
                </a:solidFill>
                <a:ea typeface="+mn-lt"/>
                <a:cs typeface="+mn-lt"/>
              </a:rPr>
              <a:t>augu</a:t>
            </a:r>
            <a:r>
              <a:rPr lang="en-US" b="1">
                <a:solidFill>
                  <a:srgbClr val="3F2021"/>
                </a:solidFill>
                <a:ea typeface="+mn-lt"/>
                <a:cs typeface="+mn-lt"/>
              </a:rPr>
              <a:t> </a:t>
            </a:r>
            <a:r>
              <a:rPr lang="en-US" b="1" err="1">
                <a:solidFill>
                  <a:srgbClr val="3F2021"/>
                </a:solidFill>
                <a:ea typeface="+mn-lt"/>
                <a:cs typeface="+mn-lt"/>
              </a:rPr>
              <a:t>karantīnas</a:t>
            </a:r>
            <a:r>
              <a:rPr lang="en-US" b="1">
                <a:solidFill>
                  <a:srgbClr val="3F2021"/>
                </a:solidFill>
                <a:ea typeface="+mn-lt"/>
                <a:cs typeface="+mn-lt"/>
              </a:rPr>
              <a:t> </a:t>
            </a:r>
            <a:r>
              <a:rPr lang="en-US" b="1" err="1">
                <a:solidFill>
                  <a:srgbClr val="3F2021"/>
                </a:solidFill>
                <a:ea typeface="+mn-lt"/>
                <a:cs typeface="+mn-lt"/>
              </a:rPr>
              <a:t>organismu</a:t>
            </a:r>
            <a:r>
              <a:rPr lang="en-US" b="1">
                <a:solidFill>
                  <a:srgbClr val="3F2021"/>
                </a:solidFill>
                <a:ea typeface="+mn-lt"/>
                <a:cs typeface="+mn-lt"/>
              </a:rPr>
              <a:t> </a:t>
            </a:r>
            <a:r>
              <a:rPr lang="en-US" b="1" err="1">
                <a:solidFill>
                  <a:srgbClr val="3F2021"/>
                </a:solidFill>
                <a:ea typeface="+mn-lt"/>
                <a:cs typeface="+mn-lt"/>
              </a:rPr>
              <a:t>konstatēšanai</a:t>
            </a:r>
            <a:r>
              <a:rPr lang="en-US" b="1">
                <a:solidFill>
                  <a:srgbClr val="3F2021"/>
                </a:solidFill>
                <a:ea typeface="+mn-lt"/>
                <a:cs typeface="+mn-lt"/>
              </a:rPr>
              <a:t>.</a:t>
            </a:r>
            <a:endParaRPr lang="en-US" altLang="en-US" b="1">
              <a:solidFill>
                <a:srgbClr val="3F2021"/>
              </a:solidFill>
              <a:ea typeface="+mn-lt"/>
              <a:cs typeface="+mn-lt"/>
            </a:endParaRPr>
          </a:p>
        </p:txBody>
      </p:sp>
      <p:sp>
        <p:nvSpPr>
          <p:cNvPr id="7" name="Content Placeholder 13">
            <a:extLst>
              <a:ext uri="{FF2B5EF4-FFF2-40B4-BE49-F238E27FC236}">
                <a16:creationId xmlns:a16="http://schemas.microsoft.com/office/drawing/2014/main" id="{5F5346EE-9A99-B430-2A45-9F867F570993}"/>
              </a:ext>
            </a:extLst>
          </p:cNvPr>
          <p:cNvSpPr txBox="1">
            <a:spLocks/>
          </p:cNvSpPr>
          <p:nvPr/>
        </p:nvSpPr>
        <p:spPr>
          <a:xfrm>
            <a:off x="2087288" y="3886298"/>
            <a:ext cx="3562007" cy="135075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indent="0">
              <a:buNone/>
            </a:pPr>
            <a:r>
              <a:rPr lang="en-US" sz="2400" err="1">
                <a:ea typeface="+mn-lt"/>
                <a:cs typeface="+mn-lt"/>
              </a:rPr>
              <a:t>Apsekojumi</a:t>
            </a:r>
            <a:r>
              <a:rPr lang="en-US" sz="2400">
                <a:ea typeface="+mn-lt"/>
                <a:cs typeface="+mn-lt"/>
              </a:rPr>
              <a:t> </a:t>
            </a:r>
            <a:r>
              <a:rPr lang="en-US" sz="2400" err="1">
                <a:ea typeface="+mn-lt"/>
                <a:cs typeface="+mn-lt"/>
              </a:rPr>
              <a:t>veikti</a:t>
            </a:r>
            <a:r>
              <a:rPr lang="en-US" sz="2400">
                <a:ea typeface="+mn-lt"/>
                <a:cs typeface="+mn-lt"/>
              </a:rPr>
              <a:t>:</a:t>
            </a:r>
            <a:endParaRPr lang="en-US" altLang="en-US" sz="2400">
              <a:ea typeface="+mn-lt"/>
              <a:cs typeface="+mn-lt"/>
            </a:endParaRPr>
          </a:p>
          <a:p>
            <a:pPr marL="514350" indent="-457200"/>
            <a:r>
              <a:rPr lang="en-US" sz="2400" err="1">
                <a:ea typeface="+mn-lt"/>
                <a:cs typeface="+mn-lt"/>
              </a:rPr>
              <a:t>mežos</a:t>
            </a:r>
            <a:r>
              <a:rPr lang="en-US" sz="2400">
                <a:ea typeface="+mn-lt"/>
                <a:cs typeface="+mn-lt"/>
              </a:rPr>
              <a:t>,</a:t>
            </a:r>
            <a:endParaRPr lang="en-US" altLang="en-US" sz="2400">
              <a:ea typeface="+mn-lt"/>
              <a:cs typeface="+mn-lt"/>
            </a:endParaRPr>
          </a:p>
          <a:p>
            <a:pPr marL="514350" indent="-457200"/>
            <a:r>
              <a:rPr lang="en-US" sz="2400" err="1">
                <a:ea typeface="+mn-lt"/>
                <a:cs typeface="+mn-lt"/>
              </a:rPr>
              <a:t>dārzos</a:t>
            </a:r>
            <a:r>
              <a:rPr lang="en-US" sz="2400">
                <a:ea typeface="+mn-lt"/>
                <a:cs typeface="+mn-lt"/>
              </a:rPr>
              <a:t>,</a:t>
            </a:r>
            <a:endParaRPr lang="en-US" altLang="en-US" sz="2400">
              <a:ea typeface="+mn-lt"/>
              <a:cs typeface="+mn-lt"/>
            </a:endParaRPr>
          </a:p>
          <a:p>
            <a:pPr marL="514350" indent="-457200"/>
            <a:r>
              <a:rPr lang="en-US" sz="2400" err="1">
                <a:ea typeface="+mn-lt"/>
                <a:cs typeface="+mn-lt"/>
              </a:rPr>
              <a:t>parkos</a:t>
            </a:r>
            <a:r>
              <a:rPr lang="en-US" sz="2400">
                <a:ea typeface="+mn-lt"/>
                <a:cs typeface="+mn-lt"/>
              </a:rPr>
              <a:t>,</a:t>
            </a:r>
            <a:endParaRPr lang="en-US" altLang="en-US" sz="2400">
              <a:ea typeface="+mn-lt"/>
              <a:cs typeface="+mn-lt"/>
            </a:endParaRPr>
          </a:p>
          <a:p>
            <a:pPr marL="514350" indent="-457200"/>
            <a:r>
              <a:rPr lang="en-US" sz="2400" err="1">
                <a:ea typeface="+mn-lt"/>
                <a:cs typeface="+mn-lt"/>
              </a:rPr>
              <a:t>siltumnīcās</a:t>
            </a:r>
            <a:r>
              <a:rPr lang="en-US" sz="2400">
                <a:ea typeface="+mn-lt"/>
                <a:cs typeface="+mn-lt"/>
              </a:rPr>
              <a:t>,</a:t>
            </a:r>
            <a:endParaRPr lang="en-US" altLang="en-US" sz="2400">
              <a:ea typeface="+mn-lt"/>
              <a:cs typeface="+mn-lt"/>
            </a:endParaRPr>
          </a:p>
          <a:p>
            <a:pPr marL="514350" indent="-457200"/>
            <a:r>
              <a:rPr lang="en-US" sz="2400" err="1">
                <a:ea typeface="+mn-lt"/>
                <a:cs typeface="+mn-lt"/>
              </a:rPr>
              <a:t>laukos</a:t>
            </a:r>
            <a:r>
              <a:rPr lang="en-US" sz="2400">
                <a:ea typeface="+mn-lt"/>
                <a:cs typeface="+mn-lt"/>
              </a:rPr>
              <a:t>,</a:t>
            </a:r>
            <a:endParaRPr lang="en-US" altLang="en-US" sz="2400">
              <a:ea typeface="+mn-lt"/>
              <a:cs typeface="+mn-lt"/>
            </a:endParaRPr>
          </a:p>
          <a:p>
            <a:pPr marL="514350" indent="-457200"/>
            <a:r>
              <a:rPr lang="en-US" sz="2400" err="1">
                <a:ea typeface="+mn-lt"/>
                <a:cs typeface="+mn-lt"/>
              </a:rPr>
              <a:t>stādaudzētavās</a:t>
            </a:r>
            <a:r>
              <a:rPr lang="en-US" sz="2400">
                <a:ea typeface="+mn-lt"/>
                <a:cs typeface="+mn-lt"/>
              </a:rPr>
              <a:t>.</a:t>
            </a:r>
            <a:endParaRPr lang="en-US" altLang="en-US" sz="2400">
              <a:ea typeface="Calibri"/>
              <a:cs typeface="Calibri"/>
            </a:endParaRPr>
          </a:p>
        </p:txBody>
      </p:sp>
      <p:pic>
        <p:nvPicPr>
          <p:cNvPr id="8" name="Picture 7">
            <a:extLst>
              <a:ext uri="{FF2B5EF4-FFF2-40B4-BE49-F238E27FC236}">
                <a16:creationId xmlns:a16="http://schemas.microsoft.com/office/drawing/2014/main" id="{E8612DDA-E3F8-EC51-EB67-5B01FEA144B9}"/>
              </a:ext>
            </a:extLst>
          </p:cNvPr>
          <p:cNvPicPr>
            <a:picLocks noChangeAspect="1"/>
          </p:cNvPicPr>
          <p:nvPr/>
        </p:nvPicPr>
        <p:blipFill>
          <a:blip r:embed="rId2"/>
          <a:stretch>
            <a:fillRect/>
          </a:stretch>
        </p:blipFill>
        <p:spPr>
          <a:xfrm>
            <a:off x="7158365" y="2779644"/>
            <a:ext cx="3577921" cy="3566600"/>
          </a:xfrm>
          <a:prstGeom prst="rect">
            <a:avLst/>
          </a:prstGeom>
        </p:spPr>
      </p:pic>
      <p:pic>
        <p:nvPicPr>
          <p:cNvPr id="9" name="Graphic 5" descr="Caterpillar outline">
            <a:extLst>
              <a:ext uri="{FF2B5EF4-FFF2-40B4-BE49-F238E27FC236}">
                <a16:creationId xmlns:a16="http://schemas.microsoft.com/office/drawing/2014/main" id="{D17A3ABF-4E41-A5E4-565A-18EF1ED1FE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67501" y="4551170"/>
            <a:ext cx="1766861" cy="1766861"/>
          </a:xfrm>
          <a:prstGeom prst="rect">
            <a:avLst/>
          </a:prstGeom>
        </p:spPr>
      </p:pic>
      <p:pic>
        <p:nvPicPr>
          <p:cNvPr id="10" name="Graphic 6" descr="Beetle outline">
            <a:extLst>
              <a:ext uri="{FF2B5EF4-FFF2-40B4-BE49-F238E27FC236}">
                <a16:creationId xmlns:a16="http://schemas.microsoft.com/office/drawing/2014/main" id="{30FDA5D0-4874-32B4-11FF-6D9A64245A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640000">
            <a:off x="9583708" y="801462"/>
            <a:ext cx="1336440" cy="1176667"/>
          </a:xfrm>
          <a:prstGeom prst="rect">
            <a:avLst/>
          </a:prstGeom>
        </p:spPr>
      </p:pic>
    </p:spTree>
    <p:extLst>
      <p:ext uri="{BB962C8B-B14F-4D97-AF65-F5344CB8AC3E}">
        <p14:creationId xmlns:p14="http://schemas.microsoft.com/office/powerpoint/2010/main" val="2081703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FF93924A-10DF-4647-8C7A-115C0175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1E3EA7-F4C6-E41E-18C9-B10390F87B59}"/>
              </a:ext>
            </a:extLst>
          </p:cNvPr>
          <p:cNvSpPr>
            <a:spLocks noGrp="1"/>
          </p:cNvSpPr>
          <p:nvPr>
            <p:ph type="title"/>
          </p:nvPr>
        </p:nvSpPr>
        <p:spPr>
          <a:xfrm>
            <a:off x="6567947" y="549249"/>
            <a:ext cx="4785851" cy="1671567"/>
          </a:xfrm>
        </p:spPr>
        <p:txBody>
          <a:bodyPr>
            <a:normAutofit/>
          </a:bodyPr>
          <a:lstStyle/>
          <a:p>
            <a:r>
              <a:rPr lang="lv-LV" sz="4000"/>
              <a:t>VAAD atbildības jomas</a:t>
            </a:r>
            <a:endParaRPr lang="en-GB" sz="4000"/>
          </a:p>
        </p:txBody>
      </p:sp>
      <p:pic>
        <p:nvPicPr>
          <p:cNvPr id="12" name="Picture 11" descr="A person cutting a tree&#10;&#10;Description automatically generated">
            <a:extLst>
              <a:ext uri="{FF2B5EF4-FFF2-40B4-BE49-F238E27FC236}">
                <a16:creationId xmlns:a16="http://schemas.microsoft.com/office/drawing/2014/main" id="{C5512C94-D5A9-9D60-FBBB-1B34B672D64E}"/>
              </a:ext>
            </a:extLst>
          </p:cNvPr>
          <p:cNvPicPr>
            <a:picLocks noChangeAspect="1"/>
          </p:cNvPicPr>
          <p:nvPr/>
        </p:nvPicPr>
        <p:blipFill rotWithShape="1">
          <a:blip r:embed="rId2">
            <a:extLst>
              <a:ext uri="{28A0092B-C50C-407E-A947-70E740481C1C}">
                <a14:useLocalDpi xmlns:a14="http://schemas.microsoft.com/office/drawing/2010/main" val="0"/>
              </a:ext>
            </a:extLst>
          </a:blip>
          <a:srcRect t="6608" r="3" b="9611"/>
          <a:stretch/>
        </p:blipFill>
        <p:spPr>
          <a:xfrm>
            <a:off x="-1" y="10"/>
            <a:ext cx="3003123" cy="1679499"/>
          </a:xfrm>
          <a:prstGeom prst="rect">
            <a:avLst/>
          </a:prstGeom>
        </p:spPr>
      </p:pic>
      <p:pic>
        <p:nvPicPr>
          <p:cNvPr id="10" name="Picture 9" descr="A person in a field of grass&#10;&#10;Description automatically generated">
            <a:extLst>
              <a:ext uri="{FF2B5EF4-FFF2-40B4-BE49-F238E27FC236}">
                <a16:creationId xmlns:a16="http://schemas.microsoft.com/office/drawing/2014/main" id="{4BB7EB3D-D6B7-EEE4-6EBD-BCA06C3B559D}"/>
              </a:ext>
            </a:extLst>
          </p:cNvPr>
          <p:cNvPicPr>
            <a:picLocks noChangeAspect="1"/>
          </p:cNvPicPr>
          <p:nvPr/>
        </p:nvPicPr>
        <p:blipFill rotWithShape="1">
          <a:blip r:embed="rId3">
            <a:extLst>
              <a:ext uri="{28A0092B-C50C-407E-A947-70E740481C1C}">
                <a14:useLocalDpi xmlns:a14="http://schemas.microsoft.com/office/drawing/2010/main" val="0"/>
              </a:ext>
            </a:extLst>
          </a:blip>
          <a:srcRect l="2504" r="421"/>
          <a:stretch/>
        </p:blipFill>
        <p:spPr>
          <a:xfrm>
            <a:off x="20" y="1843285"/>
            <a:ext cx="3003103" cy="2064985"/>
          </a:xfrm>
          <a:prstGeom prst="rect">
            <a:avLst/>
          </a:prstGeom>
        </p:spPr>
      </p:pic>
      <p:pic>
        <p:nvPicPr>
          <p:cNvPr id="8" name="Picture 16">
            <a:extLst>
              <a:ext uri="{FF2B5EF4-FFF2-40B4-BE49-F238E27FC236}">
                <a16:creationId xmlns:a16="http://schemas.microsoft.com/office/drawing/2014/main" id="{73F04083-E973-6E9C-CDFC-4E4E29DF4A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83" r="-5" b="-5"/>
          <a:stretch/>
        </p:blipFill>
        <p:spPr bwMode="auto">
          <a:xfrm>
            <a:off x="3180257" y="1"/>
            <a:ext cx="3016307" cy="22233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A person looking at a container&#10;&#10;Description automatically generated">
            <a:extLst>
              <a:ext uri="{FF2B5EF4-FFF2-40B4-BE49-F238E27FC236}">
                <a16:creationId xmlns:a16="http://schemas.microsoft.com/office/drawing/2014/main" id="{930CEEEA-4380-CF6A-DA0D-814CD630011C}"/>
              </a:ext>
            </a:extLst>
          </p:cNvPr>
          <p:cNvPicPr>
            <a:picLocks noChangeAspect="1"/>
          </p:cNvPicPr>
          <p:nvPr/>
        </p:nvPicPr>
        <p:blipFill rotWithShape="1">
          <a:blip r:embed="rId5">
            <a:extLst>
              <a:ext uri="{28A0092B-C50C-407E-A947-70E740481C1C}">
                <a14:useLocalDpi xmlns:a14="http://schemas.microsoft.com/office/drawing/2010/main" val="0"/>
              </a:ext>
            </a:extLst>
          </a:blip>
          <a:srcRect r="27844" b="4"/>
          <a:stretch/>
        </p:blipFill>
        <p:spPr>
          <a:xfrm>
            <a:off x="-1" y="4079988"/>
            <a:ext cx="3003123" cy="2778013"/>
          </a:xfrm>
          <a:prstGeom prst="rect">
            <a:avLst/>
          </a:prstGeom>
        </p:spPr>
      </p:pic>
      <p:pic>
        <p:nvPicPr>
          <p:cNvPr id="16" name="Picture 15" descr="A person standing in a field&#10;&#10;Description automatically generated">
            <a:extLst>
              <a:ext uri="{FF2B5EF4-FFF2-40B4-BE49-F238E27FC236}">
                <a16:creationId xmlns:a16="http://schemas.microsoft.com/office/drawing/2014/main" id="{A60BD88D-DBD1-205C-D1C4-E04FF68FD159}"/>
              </a:ext>
            </a:extLst>
          </p:cNvPr>
          <p:cNvPicPr>
            <a:picLocks noChangeAspect="1"/>
          </p:cNvPicPr>
          <p:nvPr/>
        </p:nvPicPr>
        <p:blipFill rotWithShape="1">
          <a:blip r:embed="rId6">
            <a:extLst>
              <a:ext uri="{28A0092B-C50C-407E-A947-70E740481C1C}">
                <a14:useLocalDpi xmlns:a14="http://schemas.microsoft.com/office/drawing/2010/main" val="0"/>
              </a:ext>
            </a:extLst>
          </a:blip>
          <a:srcRect l="9882" r="3" b="3"/>
          <a:stretch/>
        </p:blipFill>
        <p:spPr>
          <a:xfrm>
            <a:off x="3180256" y="2384215"/>
            <a:ext cx="3016307" cy="2234180"/>
          </a:xfrm>
          <a:prstGeom prst="rect">
            <a:avLst/>
          </a:prstGeom>
        </p:spPr>
      </p:pic>
      <p:pic>
        <p:nvPicPr>
          <p:cNvPr id="6" name="Picture 13">
            <a:extLst>
              <a:ext uri="{FF2B5EF4-FFF2-40B4-BE49-F238E27FC236}">
                <a16:creationId xmlns:a16="http://schemas.microsoft.com/office/drawing/2014/main" id="{42817432-9065-9FCE-BB95-1CA3579B144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52" r="1848"/>
          <a:stretch/>
        </p:blipFill>
        <p:spPr bwMode="auto">
          <a:xfrm>
            <a:off x="3180257" y="4790113"/>
            <a:ext cx="3016307" cy="20678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09CE60F3-9428-E8F0-5D55-DF8C032599B9}"/>
              </a:ext>
            </a:extLst>
          </p:cNvPr>
          <p:cNvSpPr>
            <a:spLocks noGrp="1"/>
          </p:cNvSpPr>
          <p:nvPr>
            <p:ph idx="1"/>
          </p:nvPr>
        </p:nvSpPr>
        <p:spPr>
          <a:xfrm>
            <a:off x="7200899" y="2400475"/>
            <a:ext cx="4543425" cy="3728611"/>
          </a:xfrm>
        </p:spPr>
        <p:txBody>
          <a:bodyPr vert="horz" lIns="91440" tIns="45720" rIns="91440" bIns="45720" rtlCol="0" anchor="t">
            <a:normAutofit/>
          </a:bodyPr>
          <a:lstStyle/>
          <a:p>
            <a:pPr marL="0" indent="0">
              <a:buNone/>
            </a:pPr>
            <a:r>
              <a:rPr lang="en-GB" err="1"/>
              <a:t>Augu</a:t>
            </a:r>
            <a:r>
              <a:rPr lang="en-GB"/>
              <a:t> </a:t>
            </a:r>
            <a:r>
              <a:rPr lang="en-GB" err="1"/>
              <a:t>aizsardzība</a:t>
            </a:r>
            <a:r>
              <a:rPr lang="en-GB"/>
              <a:t> un </a:t>
            </a:r>
            <a:r>
              <a:rPr lang="en-GB" err="1"/>
              <a:t>augsnes</a:t>
            </a:r>
            <a:r>
              <a:rPr lang="en-GB"/>
              <a:t> </a:t>
            </a:r>
            <a:r>
              <a:rPr lang="en-GB" err="1"/>
              <a:t>auglības</a:t>
            </a:r>
            <a:r>
              <a:rPr lang="en-GB"/>
              <a:t> </a:t>
            </a:r>
            <a:r>
              <a:rPr lang="en-GB" err="1"/>
              <a:t>veicināšana</a:t>
            </a:r>
            <a:endParaRPr lang="lv-LV">
              <a:ea typeface="Calibri"/>
              <a:cs typeface="Calibri"/>
            </a:endParaRPr>
          </a:p>
          <a:p>
            <a:pPr marL="0" indent="0">
              <a:buNone/>
            </a:pPr>
            <a:endParaRPr lang="lv-LV">
              <a:ea typeface="Calibri"/>
              <a:cs typeface="Calibri"/>
            </a:endParaRPr>
          </a:p>
          <a:p>
            <a:pPr marL="0" indent="0">
              <a:buNone/>
            </a:pPr>
            <a:r>
              <a:rPr lang="lv-LV"/>
              <a:t>Sēklu un šķirņu aprites uzraudzība</a:t>
            </a:r>
            <a:endParaRPr lang="lv-LV">
              <a:ea typeface="Calibri"/>
              <a:cs typeface="Calibri"/>
            </a:endParaRPr>
          </a:p>
          <a:p>
            <a:pPr marL="0" indent="0">
              <a:buNone/>
            </a:pPr>
            <a:endParaRPr lang="lv-LV">
              <a:ea typeface="Calibri"/>
              <a:cs typeface="Calibri"/>
            </a:endParaRPr>
          </a:p>
          <a:p>
            <a:pPr marL="0" indent="0">
              <a:buNone/>
            </a:pPr>
            <a:r>
              <a:rPr lang="lv-LV"/>
              <a:t>Fitosanitārās drošības uzraudzība</a:t>
            </a:r>
            <a:endParaRPr lang="en-GB">
              <a:ea typeface="Calibri"/>
              <a:cs typeface="Calibri"/>
            </a:endParaRPr>
          </a:p>
        </p:txBody>
      </p:sp>
      <p:pic>
        <p:nvPicPr>
          <p:cNvPr id="30" name="Graphic 29" descr="Plant outline">
            <a:extLst>
              <a:ext uri="{FF2B5EF4-FFF2-40B4-BE49-F238E27FC236}">
                <a16:creationId xmlns:a16="http://schemas.microsoft.com/office/drawing/2014/main" id="{CC8023C4-5BC7-4D65-E488-3801CE3CD19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97501" y="2410065"/>
            <a:ext cx="720000" cy="720000"/>
          </a:xfrm>
          <a:prstGeom prst="rect">
            <a:avLst/>
          </a:prstGeom>
        </p:spPr>
      </p:pic>
      <p:pic>
        <p:nvPicPr>
          <p:cNvPr id="33" name="Graphic 32" descr="Open hand with plant outline">
            <a:extLst>
              <a:ext uri="{FF2B5EF4-FFF2-40B4-BE49-F238E27FC236}">
                <a16:creationId xmlns:a16="http://schemas.microsoft.com/office/drawing/2014/main" id="{22D45E44-9CF3-962D-088F-1D6A6DB229F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97501" y="5248119"/>
            <a:ext cx="720000" cy="720000"/>
          </a:xfrm>
          <a:prstGeom prst="rect">
            <a:avLst/>
          </a:prstGeom>
        </p:spPr>
      </p:pic>
      <p:pic>
        <p:nvPicPr>
          <p:cNvPr id="35" name="Graphic 34" descr="Seeds outline">
            <a:extLst>
              <a:ext uri="{FF2B5EF4-FFF2-40B4-BE49-F238E27FC236}">
                <a16:creationId xmlns:a16="http://schemas.microsoft.com/office/drawing/2014/main" id="{182ADB09-13A5-9569-56F1-4092204E20D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397501" y="3796760"/>
            <a:ext cx="720000" cy="720000"/>
          </a:xfrm>
          <a:prstGeom prst="rect">
            <a:avLst/>
          </a:prstGeom>
        </p:spPr>
      </p:pic>
    </p:spTree>
    <p:extLst>
      <p:ext uri="{BB962C8B-B14F-4D97-AF65-F5344CB8AC3E}">
        <p14:creationId xmlns:p14="http://schemas.microsoft.com/office/powerpoint/2010/main" val="1642434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BDCF-E61A-661A-869C-AD47825F1F79}"/>
              </a:ext>
            </a:extLst>
          </p:cNvPr>
          <p:cNvSpPr>
            <a:spLocks noGrp="1"/>
          </p:cNvSpPr>
          <p:nvPr>
            <p:ph type="title"/>
          </p:nvPr>
        </p:nvSpPr>
        <p:spPr>
          <a:xfrm>
            <a:off x="389351" y="386002"/>
            <a:ext cx="10515600" cy="1325563"/>
          </a:xfrm>
        </p:spPr>
        <p:txBody>
          <a:bodyPr/>
          <a:lstStyle/>
          <a:p>
            <a:r>
              <a:rPr lang="lv-LV" sz="3700" b="1">
                <a:ea typeface="Calibri Light"/>
                <a:cs typeface="Calibri Light"/>
              </a:rPr>
              <a:t>Ošu smaragdzaļā krāšņvabole </a:t>
            </a:r>
            <a:br>
              <a:rPr lang="lv-LV" sz="3700" b="1">
                <a:ea typeface="Calibri Light"/>
                <a:cs typeface="Calibri Light"/>
              </a:rPr>
            </a:br>
            <a:r>
              <a:rPr lang="lv-LV" sz="3700" b="1">
                <a:ea typeface="Calibri Light"/>
                <a:cs typeface="Calibri Light"/>
              </a:rPr>
              <a:t>(</a:t>
            </a:r>
            <a:r>
              <a:rPr lang="lv-LV" sz="3700" i="1">
                <a:ea typeface="Calibri Light"/>
                <a:cs typeface="Calibri Light"/>
              </a:rPr>
              <a:t>Agrilus planipennis)</a:t>
            </a:r>
            <a:endParaRPr lang="en-US">
              <a:ea typeface="Calibri Light" panose="020F0302020204030204"/>
              <a:cs typeface="Calibri Light" panose="020F0302020204030204"/>
            </a:endParaRPr>
          </a:p>
        </p:txBody>
      </p:sp>
      <p:sp>
        <p:nvSpPr>
          <p:cNvPr id="17" name="Arrow: Pentagon 16">
            <a:extLst>
              <a:ext uri="{FF2B5EF4-FFF2-40B4-BE49-F238E27FC236}">
                <a16:creationId xmlns:a16="http://schemas.microsoft.com/office/drawing/2014/main" id="{B90F449A-93EC-E19E-1435-DD8EA957A081}"/>
              </a:ext>
            </a:extLst>
          </p:cNvPr>
          <p:cNvSpPr/>
          <p:nvPr/>
        </p:nvSpPr>
        <p:spPr>
          <a:xfrm>
            <a:off x="990" y="1976423"/>
            <a:ext cx="5298072" cy="885975"/>
          </a:xfrm>
          <a:prstGeom prst="homePlate">
            <a:avLst/>
          </a:prstGeom>
          <a:solidFill>
            <a:srgbClr val="97BC0E"/>
          </a:solidFill>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lv-LV" sz="2200">
                <a:ea typeface="Calibri"/>
                <a:cs typeface="Calibri"/>
              </a:rPr>
              <a:t>Galvenokārt bojā ošus, bet bīstams arī gobām un vīksnām. </a:t>
            </a:r>
            <a:endParaRPr lang="en-US" sz="2200"/>
          </a:p>
        </p:txBody>
      </p:sp>
      <p:pic>
        <p:nvPicPr>
          <p:cNvPr id="22" name="Picture 21" descr="A insect on the ground&#10;&#10;Description automatically generated">
            <a:extLst>
              <a:ext uri="{FF2B5EF4-FFF2-40B4-BE49-F238E27FC236}">
                <a16:creationId xmlns:a16="http://schemas.microsoft.com/office/drawing/2014/main" id="{EF51ED11-578E-4863-4E0A-67FBF9E8E786}"/>
              </a:ext>
            </a:extLst>
          </p:cNvPr>
          <p:cNvPicPr>
            <a:picLocks noChangeAspect="1"/>
          </p:cNvPicPr>
          <p:nvPr/>
        </p:nvPicPr>
        <p:blipFill rotWithShape="1">
          <a:blip r:embed="rId2">
            <a:extLst>
              <a:ext uri="{28A0092B-C50C-407E-A947-70E740481C1C}">
                <a14:useLocalDpi xmlns:a14="http://schemas.microsoft.com/office/drawing/2010/main" val="0"/>
              </a:ext>
            </a:extLst>
          </a:blip>
          <a:srcRect l="3027" r="3852" b="6619"/>
          <a:stretch/>
        </p:blipFill>
        <p:spPr>
          <a:xfrm>
            <a:off x="6276586" y="1711490"/>
            <a:ext cx="5633577" cy="3195248"/>
          </a:xfrm>
          <a:prstGeom prst="ellipse">
            <a:avLst/>
          </a:prstGeom>
          <a:effectLst>
            <a:outerShdw blurRad="228600" dist="63500" dir="10800000" sx="98000" sy="98000" algn="r" rotWithShape="0">
              <a:prstClr val="black">
                <a:alpha val="38000"/>
              </a:prstClr>
            </a:outerShdw>
          </a:effectLst>
        </p:spPr>
      </p:pic>
      <p:pic>
        <p:nvPicPr>
          <p:cNvPr id="24" name="Picture 23" descr="A picture containing cutting&#10;&#10;Description automatically generated">
            <a:extLst>
              <a:ext uri="{FF2B5EF4-FFF2-40B4-BE49-F238E27FC236}">
                <a16:creationId xmlns:a16="http://schemas.microsoft.com/office/drawing/2014/main" id="{37F809DD-6B27-B520-6174-21119BFD88BF}"/>
              </a:ext>
            </a:extLst>
          </p:cNvPr>
          <p:cNvPicPr>
            <a:picLocks noChangeAspect="1"/>
          </p:cNvPicPr>
          <p:nvPr/>
        </p:nvPicPr>
        <p:blipFill rotWithShape="1">
          <a:blip r:embed="rId3">
            <a:extLst>
              <a:ext uri="{28A0092B-C50C-407E-A947-70E740481C1C}">
                <a14:useLocalDpi xmlns:a14="http://schemas.microsoft.com/office/drawing/2010/main" val="0"/>
              </a:ext>
            </a:extLst>
          </a:blip>
          <a:srcRect l="1389" b="6619"/>
          <a:stretch/>
        </p:blipFill>
        <p:spPr>
          <a:xfrm>
            <a:off x="5814185" y="3757407"/>
            <a:ext cx="3708728" cy="2694207"/>
          </a:xfrm>
          <a:prstGeom prst="ellipse">
            <a:avLst/>
          </a:prstGeom>
        </p:spPr>
      </p:pic>
      <p:sp>
        <p:nvSpPr>
          <p:cNvPr id="3" name="Arrow: Pentagon 2">
            <a:extLst>
              <a:ext uri="{FF2B5EF4-FFF2-40B4-BE49-F238E27FC236}">
                <a16:creationId xmlns:a16="http://schemas.microsoft.com/office/drawing/2014/main" id="{1959E7C5-3F47-4DA8-E02B-83BB90B1033A}"/>
              </a:ext>
            </a:extLst>
          </p:cNvPr>
          <p:cNvSpPr/>
          <p:nvPr/>
        </p:nvSpPr>
        <p:spPr>
          <a:xfrm>
            <a:off x="989" y="2988943"/>
            <a:ext cx="5339825" cy="927728"/>
          </a:xfrm>
          <a:prstGeom prst="homePlate">
            <a:avLst/>
          </a:prstGeom>
          <a:solidFill>
            <a:srgbClr val="97BC0E"/>
          </a:solidFill>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lv-LV" sz="2200">
                <a:ea typeface="+mn-lt"/>
                <a:cs typeface="+mn-lt"/>
              </a:rPr>
              <a:t>Vabole līdz 14 mm gara un ap 3 mm plata. Mugurpuse metāliski zilganzaļa.</a:t>
            </a:r>
            <a:endParaRPr lang="en-US" sz="2200"/>
          </a:p>
        </p:txBody>
      </p:sp>
      <p:sp>
        <p:nvSpPr>
          <p:cNvPr id="4" name="Arrow: Pentagon 3">
            <a:extLst>
              <a:ext uri="{FF2B5EF4-FFF2-40B4-BE49-F238E27FC236}">
                <a16:creationId xmlns:a16="http://schemas.microsoft.com/office/drawing/2014/main" id="{DFAC17DB-5362-9F72-0DDB-5CA1152CCE87}"/>
              </a:ext>
            </a:extLst>
          </p:cNvPr>
          <p:cNvSpPr/>
          <p:nvPr/>
        </p:nvSpPr>
        <p:spPr>
          <a:xfrm>
            <a:off x="989" y="4053656"/>
            <a:ext cx="5371140" cy="917290"/>
          </a:xfrm>
          <a:prstGeom prst="homePlate">
            <a:avLst/>
          </a:prstGeom>
          <a:solidFill>
            <a:srgbClr val="97BC0E"/>
          </a:solidFill>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lv-LV" sz="2200">
                <a:ea typeface="+mn-lt"/>
                <a:cs typeface="+mn-lt"/>
              </a:rPr>
              <a:t>Lido no maija vidus līdz jūlijam karstās un saulainās dienās. Barojas ar oša lapām. </a:t>
            </a:r>
            <a:endParaRPr lang="en-US">
              <a:ea typeface="+mn-lt"/>
              <a:cs typeface="+mn-lt"/>
            </a:endParaRPr>
          </a:p>
        </p:txBody>
      </p:sp>
      <p:sp>
        <p:nvSpPr>
          <p:cNvPr id="5" name="Arrow: Pentagon 4">
            <a:extLst>
              <a:ext uri="{FF2B5EF4-FFF2-40B4-BE49-F238E27FC236}">
                <a16:creationId xmlns:a16="http://schemas.microsoft.com/office/drawing/2014/main" id="{077EB08C-ABA7-6126-60A9-F5B5EC05A506}"/>
              </a:ext>
            </a:extLst>
          </p:cNvPr>
          <p:cNvSpPr/>
          <p:nvPr/>
        </p:nvSpPr>
        <p:spPr>
          <a:xfrm>
            <a:off x="-30326" y="5107929"/>
            <a:ext cx="5371140" cy="917290"/>
          </a:xfrm>
          <a:prstGeom prst="homePlate">
            <a:avLst/>
          </a:prstGeom>
          <a:solidFill>
            <a:srgbClr val="97BC0E"/>
          </a:solidFill>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lv-LV" sz="2200">
                <a:ea typeface="+mn-lt"/>
                <a:cs typeface="+mn-lt"/>
              </a:rPr>
              <a:t>Kāpuri bojā koka stumbru, veidojot ejas zem mizas un koksnē.</a:t>
            </a:r>
            <a:endParaRPr lang="en-US">
              <a:ea typeface="+mn-lt"/>
              <a:cs typeface="+mn-lt"/>
            </a:endParaRPr>
          </a:p>
        </p:txBody>
      </p:sp>
    </p:spTree>
    <p:extLst>
      <p:ext uri="{BB962C8B-B14F-4D97-AF65-F5344CB8AC3E}">
        <p14:creationId xmlns:p14="http://schemas.microsoft.com/office/powerpoint/2010/main" val="941181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0D4A29-4800-80DD-9794-80CFF7CB773A}"/>
              </a:ext>
            </a:extLst>
          </p:cNvPr>
          <p:cNvPicPr>
            <a:picLocks noChangeAspect="1"/>
          </p:cNvPicPr>
          <p:nvPr/>
        </p:nvPicPr>
        <p:blipFill>
          <a:blip r:embed="rId2"/>
          <a:srcRect l="122" t="30256" r="-122" b="17369"/>
          <a:stretch>
            <a:fillRect/>
          </a:stretch>
        </p:blipFill>
        <p:spPr>
          <a:xfrm>
            <a:off x="456815" y="1848168"/>
            <a:ext cx="5481524" cy="1352171"/>
          </a:xfrm>
          <a:prstGeom prst="rect">
            <a:avLst/>
          </a:prstGeom>
        </p:spPr>
      </p:pic>
      <p:pic>
        <p:nvPicPr>
          <p:cNvPr id="3" name="Picture 2">
            <a:extLst>
              <a:ext uri="{FF2B5EF4-FFF2-40B4-BE49-F238E27FC236}">
                <a16:creationId xmlns:a16="http://schemas.microsoft.com/office/drawing/2014/main" id="{CA1E429C-D756-3E5B-7B94-38F3D71390A0}"/>
              </a:ext>
            </a:extLst>
          </p:cNvPr>
          <p:cNvPicPr>
            <a:picLocks noChangeAspect="1"/>
          </p:cNvPicPr>
          <p:nvPr/>
        </p:nvPicPr>
        <p:blipFill>
          <a:blip r:embed="rId3"/>
          <a:srcRect l="6318" t="19495" r="9386" b="-722"/>
          <a:stretch>
            <a:fillRect/>
          </a:stretch>
        </p:blipFill>
        <p:spPr>
          <a:xfrm>
            <a:off x="455539" y="3366540"/>
            <a:ext cx="5504089" cy="2704738"/>
          </a:xfrm>
          <a:prstGeom prst="rect">
            <a:avLst/>
          </a:prstGeom>
        </p:spPr>
      </p:pic>
      <p:sp>
        <p:nvSpPr>
          <p:cNvPr id="5" name="Title 1">
            <a:extLst>
              <a:ext uri="{FF2B5EF4-FFF2-40B4-BE49-F238E27FC236}">
                <a16:creationId xmlns:a16="http://schemas.microsoft.com/office/drawing/2014/main" id="{AC6A2FA8-6EF8-8F39-7029-E708636DC454}"/>
              </a:ext>
            </a:extLst>
          </p:cNvPr>
          <p:cNvSpPr txBox="1">
            <a:spLocks/>
          </p:cNvSpPr>
          <p:nvPr/>
        </p:nvSpPr>
        <p:spPr>
          <a:xfrm>
            <a:off x="904506" y="378930"/>
            <a:ext cx="10515600" cy="1325563"/>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700" b="1">
                <a:ea typeface="Calibri Light"/>
                <a:cs typeface="Calibri Light"/>
              </a:rPr>
              <a:t>EFSA augu</a:t>
            </a:r>
            <a:r>
              <a:rPr lang="lv-LV" sz="3700" b="1">
                <a:ea typeface="+mj-lt"/>
                <a:cs typeface="+mj-lt"/>
              </a:rPr>
              <a:t> veselības kampaņa</a:t>
            </a:r>
          </a:p>
          <a:p>
            <a:pPr algn="ctr"/>
            <a:r>
              <a:rPr lang="lv-LV" sz="3700">
                <a:ea typeface="+mj-lt"/>
                <a:cs typeface="+mj-lt"/>
              </a:rPr>
              <a:t>#PlantHealth4Life</a:t>
            </a:r>
            <a:endParaRPr lang="lv-LV" sz="3700" b="1">
              <a:ea typeface="Calibri Light"/>
              <a:cs typeface="Calibri Light"/>
            </a:endParaRPr>
          </a:p>
        </p:txBody>
      </p:sp>
      <p:pic>
        <p:nvPicPr>
          <p:cNvPr id="6" name="Picture 5">
            <a:extLst>
              <a:ext uri="{FF2B5EF4-FFF2-40B4-BE49-F238E27FC236}">
                <a16:creationId xmlns:a16="http://schemas.microsoft.com/office/drawing/2014/main" id="{2005D84D-6E1F-04F9-A2BD-37A3F69F3395}"/>
              </a:ext>
            </a:extLst>
          </p:cNvPr>
          <p:cNvPicPr>
            <a:picLocks noChangeAspect="1"/>
          </p:cNvPicPr>
          <p:nvPr/>
        </p:nvPicPr>
        <p:blipFill>
          <a:blip r:embed="rId4"/>
          <a:stretch>
            <a:fillRect/>
          </a:stretch>
        </p:blipFill>
        <p:spPr>
          <a:xfrm>
            <a:off x="6161961" y="1850571"/>
            <a:ext cx="5548439" cy="4225636"/>
          </a:xfrm>
          <a:prstGeom prst="rect">
            <a:avLst/>
          </a:prstGeom>
        </p:spPr>
      </p:pic>
    </p:spTree>
    <p:extLst>
      <p:ext uri="{BB962C8B-B14F-4D97-AF65-F5344CB8AC3E}">
        <p14:creationId xmlns:p14="http://schemas.microsoft.com/office/powerpoint/2010/main" val="3697972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C8345-4135-4645-981B-A18E77038556}"/>
              </a:ext>
            </a:extLst>
          </p:cNvPr>
          <p:cNvSpPr>
            <a:spLocks noGrp="1"/>
          </p:cNvSpPr>
          <p:nvPr>
            <p:ph type="title"/>
          </p:nvPr>
        </p:nvSpPr>
        <p:spPr>
          <a:xfrm>
            <a:off x="1000760" y="220130"/>
            <a:ext cx="10515595" cy="1499852"/>
          </a:xfrm>
        </p:spPr>
        <p:txBody>
          <a:bodyPr anchor="b">
            <a:normAutofit/>
          </a:bodyPr>
          <a:lstStyle/>
          <a:p>
            <a:pPr algn="ctr"/>
            <a:r>
              <a:rPr lang="en-US" sz="4000" b="1"/>
              <a:t>20</a:t>
            </a:r>
            <a:r>
              <a:rPr lang="lv-LV" sz="4000" b="1"/>
              <a:t>25</a:t>
            </a:r>
            <a:r>
              <a:rPr lang="en-US" sz="4000" b="1"/>
              <a:t>. </a:t>
            </a:r>
            <a:r>
              <a:rPr lang="en-US" sz="4000" b="1" err="1"/>
              <a:t>gadā</a:t>
            </a:r>
            <a:r>
              <a:rPr lang="lv-LV" sz="4000" b="1"/>
              <a:t> Latvijā konstatētie karantīnas organismi</a:t>
            </a:r>
            <a:endParaRPr lang="lv-LV" sz="4000" b="1">
              <a:ea typeface="Calibri Light"/>
              <a:cs typeface="Calibri Light"/>
            </a:endParaRPr>
          </a:p>
        </p:txBody>
      </p:sp>
      <p:sp>
        <p:nvSpPr>
          <p:cNvPr id="3" name="Content Placeholder 2">
            <a:extLst>
              <a:ext uri="{FF2B5EF4-FFF2-40B4-BE49-F238E27FC236}">
                <a16:creationId xmlns:a16="http://schemas.microsoft.com/office/drawing/2014/main" id="{877E32EF-37A1-42A9-A14C-8B81D4D42DBD}"/>
              </a:ext>
            </a:extLst>
          </p:cNvPr>
          <p:cNvSpPr>
            <a:spLocks noGrp="1"/>
          </p:cNvSpPr>
          <p:nvPr>
            <p:ph idx="1"/>
          </p:nvPr>
        </p:nvSpPr>
        <p:spPr>
          <a:xfrm>
            <a:off x="1000760" y="1909148"/>
            <a:ext cx="10515595" cy="1522318"/>
          </a:xfrm>
        </p:spPr>
        <p:txBody>
          <a:bodyPr vert="horz" lIns="91440" tIns="45720" rIns="91440" bIns="45720" rtlCol="0" anchor="t">
            <a:normAutofit/>
          </a:bodyPr>
          <a:lstStyle/>
          <a:p>
            <a:pPr marL="0" indent="0" algn="ctr">
              <a:buNone/>
            </a:pPr>
            <a:r>
              <a:rPr lang="lv-LV">
                <a:ea typeface="+mn-lt"/>
                <a:cs typeface="+mn-lt"/>
              </a:rPr>
              <a:t>Zeltītā kartupeļu cistu nematode (</a:t>
            </a:r>
            <a:r>
              <a:rPr lang="lv-LV" i="1" dirty="0">
                <a:ea typeface="+mn-lt"/>
                <a:cs typeface="+mn-lt"/>
              </a:rPr>
              <a:t>Globodera rostochiensis</a:t>
            </a:r>
            <a:r>
              <a:rPr lang="lv-LV" i="1" dirty="0"/>
              <a:t>)</a:t>
            </a:r>
            <a:endParaRPr lang="lv-LV" b="1" i="1">
              <a:ea typeface="Calibri"/>
              <a:cs typeface="Calibri"/>
            </a:endParaRPr>
          </a:p>
          <a:p>
            <a:pPr marL="0" indent="0" algn="ctr">
              <a:buNone/>
            </a:pPr>
            <a:r>
              <a:rPr lang="lv-LV">
                <a:ea typeface="+mn-lt"/>
                <a:cs typeface="+mn-lt"/>
              </a:rPr>
              <a:t>Kartupeļu gaišā gredzenpuve (</a:t>
            </a:r>
            <a:r>
              <a:rPr lang="lv-LV" i="1">
                <a:ea typeface="+mn-lt"/>
                <a:cs typeface="+mn-lt"/>
              </a:rPr>
              <a:t>Clavibacter sepedonicus)</a:t>
            </a:r>
            <a:endParaRPr lang="lv-LV" i="1" dirty="0">
              <a:ea typeface="+mn-lt"/>
              <a:cs typeface="+mn-lt"/>
            </a:endParaRPr>
          </a:p>
          <a:p>
            <a:pPr algn="ctr">
              <a:buNone/>
            </a:pPr>
            <a:r>
              <a:rPr lang="lv-LV">
                <a:ea typeface="+mn-lt"/>
                <a:cs typeface="+mn-lt"/>
              </a:rPr>
              <a:t>Bakteriālā iedega (</a:t>
            </a:r>
            <a:r>
              <a:rPr lang="lv-LV" i="1">
                <a:ea typeface="+mn-lt"/>
                <a:cs typeface="+mn-lt"/>
              </a:rPr>
              <a:t>Erwinia amylovora)</a:t>
            </a:r>
            <a:endParaRPr lang="lv-LV" i="1">
              <a:ea typeface="Calibri" panose="020F0502020204030204"/>
              <a:cs typeface="Calibri" panose="020F0502020204030204"/>
            </a:endParaRPr>
          </a:p>
        </p:txBody>
      </p:sp>
      <p:pic>
        <p:nvPicPr>
          <p:cNvPr id="4" name="Picture 3">
            <a:extLst>
              <a:ext uri="{FF2B5EF4-FFF2-40B4-BE49-F238E27FC236}">
                <a16:creationId xmlns:a16="http://schemas.microsoft.com/office/drawing/2014/main" id="{6E6EDF6F-18A9-0157-C4E3-AF923BF5A836}"/>
              </a:ext>
            </a:extLst>
          </p:cNvPr>
          <p:cNvPicPr>
            <a:picLocks noChangeAspect="1"/>
          </p:cNvPicPr>
          <p:nvPr/>
        </p:nvPicPr>
        <p:blipFill>
          <a:blip r:embed="rId2"/>
          <a:srcRect l="11144" t="299" r="22581" b="429"/>
          <a:stretch>
            <a:fillRect/>
          </a:stretch>
        </p:blipFill>
        <p:spPr>
          <a:xfrm>
            <a:off x="2144661" y="3863371"/>
            <a:ext cx="2494942" cy="2541730"/>
          </a:xfrm>
          <a:prstGeom prst="ellipse">
            <a:avLst/>
          </a:prstGeom>
        </p:spPr>
      </p:pic>
      <p:pic>
        <p:nvPicPr>
          <p:cNvPr id="6" name="Picture 5" descr="A group of potatoes&#10;&#10;Description automatically generated with medium confidence">
            <a:extLst>
              <a:ext uri="{FF2B5EF4-FFF2-40B4-BE49-F238E27FC236}">
                <a16:creationId xmlns:a16="http://schemas.microsoft.com/office/drawing/2014/main" id="{981CE30C-E4E1-4E5D-E497-C18AE096000E}"/>
              </a:ext>
            </a:extLst>
          </p:cNvPr>
          <p:cNvPicPr>
            <a:picLocks noChangeAspect="1"/>
          </p:cNvPicPr>
          <p:nvPr/>
        </p:nvPicPr>
        <p:blipFill>
          <a:blip r:embed="rId3"/>
          <a:srcRect l="7801" t="-563" r="8038" b="1127"/>
          <a:stretch>
            <a:fillRect/>
          </a:stretch>
        </p:blipFill>
        <p:spPr>
          <a:xfrm>
            <a:off x="4999857" y="3856808"/>
            <a:ext cx="2525354" cy="2558617"/>
          </a:xfrm>
          <a:prstGeom prst="ellipse">
            <a:avLst/>
          </a:prstGeom>
        </p:spPr>
      </p:pic>
      <p:pic>
        <p:nvPicPr>
          <p:cNvPr id="7" name="Picture 6">
            <a:extLst>
              <a:ext uri="{FF2B5EF4-FFF2-40B4-BE49-F238E27FC236}">
                <a16:creationId xmlns:a16="http://schemas.microsoft.com/office/drawing/2014/main" id="{F100418D-019E-5A19-7855-128B66291F50}"/>
              </a:ext>
            </a:extLst>
          </p:cNvPr>
          <p:cNvPicPr>
            <a:picLocks noChangeAspect="1"/>
          </p:cNvPicPr>
          <p:nvPr/>
        </p:nvPicPr>
        <p:blipFill>
          <a:blip r:embed="rId4"/>
          <a:srcRect r="45161" b="-180"/>
          <a:stretch>
            <a:fillRect/>
          </a:stretch>
        </p:blipFill>
        <p:spPr>
          <a:xfrm>
            <a:off x="7865806" y="3834971"/>
            <a:ext cx="2507239" cy="2553072"/>
          </a:xfrm>
          <a:prstGeom prst="ellipse">
            <a:avLst/>
          </a:prstGeom>
        </p:spPr>
      </p:pic>
    </p:spTree>
    <p:extLst>
      <p:ext uri="{BB962C8B-B14F-4D97-AF65-F5344CB8AC3E}">
        <p14:creationId xmlns:p14="http://schemas.microsoft.com/office/powerpoint/2010/main" val="1233843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8B6866C-ECE0-A3A3-5FC2-8338E23C4EDB}"/>
              </a:ext>
            </a:extLst>
          </p:cNvPr>
          <p:cNvSpPr txBox="1">
            <a:spLocks/>
          </p:cNvSpPr>
          <p:nvPr/>
        </p:nvSpPr>
        <p:spPr>
          <a:xfrm>
            <a:off x="1000760" y="220130"/>
            <a:ext cx="10515595" cy="1499852"/>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err="1">
                <a:ea typeface="+mj-lt"/>
                <a:cs typeface="+mj-lt"/>
              </a:rPr>
              <a:t>Zeltītā</a:t>
            </a:r>
            <a:r>
              <a:rPr lang="en-US" sz="4000" b="1">
                <a:ea typeface="+mj-lt"/>
                <a:cs typeface="+mj-lt"/>
              </a:rPr>
              <a:t> </a:t>
            </a:r>
            <a:r>
              <a:rPr lang="en-US" sz="4000" b="1" err="1">
                <a:ea typeface="+mj-lt"/>
                <a:cs typeface="+mj-lt"/>
              </a:rPr>
              <a:t>kartupeļu</a:t>
            </a:r>
            <a:r>
              <a:rPr lang="en-US" sz="4000" b="1">
                <a:ea typeface="+mj-lt"/>
                <a:cs typeface="+mj-lt"/>
              </a:rPr>
              <a:t> </a:t>
            </a:r>
            <a:r>
              <a:rPr lang="en-US" sz="4000" b="1" err="1">
                <a:ea typeface="+mj-lt"/>
                <a:cs typeface="+mj-lt"/>
              </a:rPr>
              <a:t>cistu</a:t>
            </a:r>
            <a:r>
              <a:rPr lang="en-US" sz="4000" b="1">
                <a:ea typeface="+mj-lt"/>
                <a:cs typeface="+mj-lt"/>
              </a:rPr>
              <a:t> nematode</a:t>
            </a:r>
          </a:p>
          <a:p>
            <a:pPr algn="ctr"/>
            <a:r>
              <a:rPr lang="en-US" sz="4000" i="1">
                <a:ea typeface="+mj-lt"/>
                <a:cs typeface="+mj-lt"/>
              </a:rPr>
              <a:t>(</a:t>
            </a:r>
            <a:r>
              <a:rPr lang="en-US" sz="4000" i="1" err="1">
                <a:ea typeface="+mj-lt"/>
                <a:cs typeface="+mj-lt"/>
              </a:rPr>
              <a:t>Globodera</a:t>
            </a:r>
            <a:r>
              <a:rPr lang="en-US" sz="4000" i="1">
                <a:ea typeface="+mj-lt"/>
                <a:cs typeface="+mj-lt"/>
              </a:rPr>
              <a:t> </a:t>
            </a:r>
            <a:r>
              <a:rPr lang="en-US" sz="4000" i="1" err="1">
                <a:ea typeface="+mj-lt"/>
                <a:cs typeface="+mj-lt"/>
              </a:rPr>
              <a:t>rostochiensis</a:t>
            </a:r>
            <a:r>
              <a:rPr lang="en-US" sz="4000" i="1">
                <a:ea typeface="+mj-lt"/>
                <a:cs typeface="+mj-lt"/>
              </a:rPr>
              <a:t>)</a:t>
            </a:r>
            <a:endParaRPr lang="en-US" i="1">
              <a:ea typeface="+mj-lt"/>
              <a:cs typeface="+mj-lt"/>
            </a:endParaRPr>
          </a:p>
        </p:txBody>
      </p:sp>
      <p:sp>
        <p:nvSpPr>
          <p:cNvPr id="6" name="Content Placeholder 2">
            <a:extLst>
              <a:ext uri="{FF2B5EF4-FFF2-40B4-BE49-F238E27FC236}">
                <a16:creationId xmlns:a16="http://schemas.microsoft.com/office/drawing/2014/main" id="{7E6C4347-ED90-6448-69D1-20C6DA1AFDAA}"/>
              </a:ext>
            </a:extLst>
          </p:cNvPr>
          <p:cNvSpPr txBox="1">
            <a:spLocks/>
          </p:cNvSpPr>
          <p:nvPr/>
        </p:nvSpPr>
        <p:spPr>
          <a:xfrm>
            <a:off x="384896" y="4412319"/>
            <a:ext cx="5713952" cy="71856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v-LV" sz="2400">
                <a:ea typeface="+mn-lt"/>
                <a:cs typeface="+mn-lt"/>
              </a:rPr>
              <a:t> </a:t>
            </a:r>
            <a:endParaRPr lang="lv-LV">
              <a:ea typeface="Calibri" panose="020F0502020204030204"/>
              <a:cs typeface="Calibri" panose="020F0502020204030204"/>
            </a:endParaRPr>
          </a:p>
        </p:txBody>
      </p:sp>
      <p:pic>
        <p:nvPicPr>
          <p:cNvPr id="8" name="Picture 7">
            <a:extLst>
              <a:ext uri="{FF2B5EF4-FFF2-40B4-BE49-F238E27FC236}">
                <a16:creationId xmlns:a16="http://schemas.microsoft.com/office/drawing/2014/main" id="{A826210F-FF6E-2EA6-67E4-DC965EB3B7BC}"/>
              </a:ext>
            </a:extLst>
          </p:cNvPr>
          <p:cNvPicPr>
            <a:picLocks noChangeAspect="1"/>
          </p:cNvPicPr>
          <p:nvPr/>
        </p:nvPicPr>
        <p:blipFill>
          <a:blip r:embed="rId2"/>
          <a:srcRect l="11144" t="299" r="22581" b="429"/>
          <a:stretch>
            <a:fillRect/>
          </a:stretch>
        </p:blipFill>
        <p:spPr>
          <a:xfrm>
            <a:off x="6790404" y="1861325"/>
            <a:ext cx="4608877" cy="4655665"/>
          </a:xfrm>
          <a:prstGeom prst="ellipse">
            <a:avLst/>
          </a:prstGeom>
        </p:spPr>
      </p:pic>
      <p:sp>
        <p:nvSpPr>
          <p:cNvPr id="12" name="Content Placeholder 2">
            <a:extLst>
              <a:ext uri="{FF2B5EF4-FFF2-40B4-BE49-F238E27FC236}">
                <a16:creationId xmlns:a16="http://schemas.microsoft.com/office/drawing/2014/main" id="{42485A0E-CF9A-5311-5A9B-CA5F977B4D0B}"/>
              </a:ext>
            </a:extLst>
          </p:cNvPr>
          <p:cNvSpPr txBox="1">
            <a:spLocks/>
          </p:cNvSpPr>
          <p:nvPr/>
        </p:nvSpPr>
        <p:spPr>
          <a:xfrm>
            <a:off x="398367" y="3176889"/>
            <a:ext cx="5709742" cy="252423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lv-LV" sz="2400">
                <a:ea typeface="+mn-lt"/>
                <a:cs typeface="+mn-lt"/>
              </a:rPr>
              <a:t>3 pārtikas kartupeļu saimniecības, </a:t>
            </a:r>
            <a:endParaRPr lang="lv-LV" sz="2400" b="1">
              <a:ea typeface="+mn-lt"/>
              <a:cs typeface="+mn-lt"/>
            </a:endParaRPr>
          </a:p>
          <a:p>
            <a:pPr marL="342900" indent="-342900"/>
            <a:r>
              <a:rPr lang="lv-LV" sz="2400">
                <a:ea typeface="+mn-lt"/>
                <a:cs typeface="+mn-lt"/>
              </a:rPr>
              <a:t>1 sēklas kartupeļu saimniecība.</a:t>
            </a:r>
            <a:endParaRPr lang="lv-LV" sz="2400">
              <a:ea typeface="Calibri" panose="020F0502020204030204"/>
              <a:cs typeface="Calibri" panose="020F0502020204030204"/>
            </a:endParaRPr>
          </a:p>
          <a:p>
            <a:pPr marL="0" indent="0">
              <a:buNone/>
            </a:pPr>
            <a:endParaRPr lang="lv-LV" sz="2400">
              <a:ea typeface="Calibri" panose="020F0502020204030204"/>
              <a:cs typeface="Calibri" panose="020F0502020204030204"/>
            </a:endParaRPr>
          </a:p>
          <a:p>
            <a:pPr marL="0" indent="0">
              <a:buNone/>
            </a:pPr>
            <a:r>
              <a:rPr lang="lv-LV" sz="2400">
                <a:ea typeface="Calibri" panose="020F0502020204030204"/>
                <a:cs typeface="Calibri" panose="020F0502020204030204"/>
              </a:rPr>
              <a:t>Invadētā lauka platība no 0,01 līdz 10 ha –</a:t>
            </a:r>
          </a:p>
          <a:p>
            <a:pPr marL="0" indent="0">
              <a:buNone/>
            </a:pPr>
            <a:r>
              <a:rPr lang="lv-LV" sz="2400">
                <a:ea typeface="Calibri" panose="020F0502020204030204"/>
                <a:cs typeface="Calibri" panose="020F0502020204030204"/>
              </a:rPr>
              <a:t>kopējā invadētā platība 18,9 ha.</a:t>
            </a:r>
            <a:endParaRPr lang="lv-LV">
              <a:ea typeface="Calibri"/>
              <a:cs typeface="Calibri"/>
            </a:endParaRPr>
          </a:p>
        </p:txBody>
      </p:sp>
      <p:sp>
        <p:nvSpPr>
          <p:cNvPr id="14" name="Content Placeholder 2">
            <a:extLst>
              <a:ext uri="{FF2B5EF4-FFF2-40B4-BE49-F238E27FC236}">
                <a16:creationId xmlns:a16="http://schemas.microsoft.com/office/drawing/2014/main" id="{A940B777-5DF1-2794-0997-BE77986F1E16}"/>
              </a:ext>
            </a:extLst>
          </p:cNvPr>
          <p:cNvSpPr txBox="1">
            <a:spLocks/>
          </p:cNvSpPr>
          <p:nvPr/>
        </p:nvSpPr>
        <p:spPr>
          <a:xfrm>
            <a:off x="537296" y="4564719"/>
            <a:ext cx="5713952" cy="71856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v-LV" sz="2400">
                <a:ea typeface="+mn-lt"/>
                <a:cs typeface="+mn-lt"/>
              </a:rPr>
              <a:t> </a:t>
            </a:r>
            <a:endParaRPr lang="lv-LV">
              <a:ea typeface="Calibri" panose="020F0502020204030204"/>
              <a:cs typeface="Calibri" panose="020F0502020204030204"/>
            </a:endParaRPr>
          </a:p>
        </p:txBody>
      </p:sp>
      <p:sp>
        <p:nvSpPr>
          <p:cNvPr id="16" name="Arrow: Pentagon 15">
            <a:extLst>
              <a:ext uri="{FF2B5EF4-FFF2-40B4-BE49-F238E27FC236}">
                <a16:creationId xmlns:a16="http://schemas.microsoft.com/office/drawing/2014/main" id="{4C2BFC64-8B4D-A40A-09D4-4771D365589F}"/>
              </a:ext>
            </a:extLst>
          </p:cNvPr>
          <p:cNvSpPr/>
          <p:nvPr/>
        </p:nvSpPr>
        <p:spPr>
          <a:xfrm>
            <a:off x="387543" y="2212631"/>
            <a:ext cx="6210249" cy="957528"/>
          </a:xfrm>
          <a:prstGeom prst="homePlate">
            <a:avLst/>
          </a:prstGeom>
          <a:solidFill>
            <a:srgbClr val="97BC0E"/>
          </a:solidFill>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r>
              <a:rPr lang="lv-LV" sz="2800"/>
              <a:t>4 kartupeļu audzēšanas saimniecībās:</a:t>
            </a:r>
            <a:endParaRPr lang="lv-LV" sz="2800">
              <a:ea typeface="+mn-lt"/>
              <a:cs typeface="+mn-lt"/>
            </a:endParaRPr>
          </a:p>
        </p:txBody>
      </p:sp>
    </p:spTree>
    <p:extLst>
      <p:ext uri="{BB962C8B-B14F-4D97-AF65-F5344CB8AC3E}">
        <p14:creationId xmlns:p14="http://schemas.microsoft.com/office/powerpoint/2010/main" val="2974642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E9ABD-7C40-E308-0EF9-D39EAD6B012A}"/>
            </a:ext>
          </a:extLst>
        </p:cNvPr>
        <p:cNvGrpSpPr/>
        <p:nvPr/>
      </p:nvGrpSpPr>
      <p:grpSpPr>
        <a:xfrm>
          <a:off x="0" y="0"/>
          <a:ext cx="0" cy="0"/>
          <a:chOff x="0" y="0"/>
          <a:chExt cx="0" cy="0"/>
        </a:xfrm>
      </p:grpSpPr>
      <p:pic>
        <p:nvPicPr>
          <p:cNvPr id="4" name="Picture 3" descr="A group of potatoes&#10;&#10;Description automatically generated with medium confidence">
            <a:extLst>
              <a:ext uri="{FF2B5EF4-FFF2-40B4-BE49-F238E27FC236}">
                <a16:creationId xmlns:a16="http://schemas.microsoft.com/office/drawing/2014/main" id="{BBA7A3B8-B6DF-D59C-F547-AD007503F5A5}"/>
              </a:ext>
            </a:extLst>
          </p:cNvPr>
          <p:cNvPicPr>
            <a:picLocks noChangeAspect="1"/>
          </p:cNvPicPr>
          <p:nvPr/>
        </p:nvPicPr>
        <p:blipFill>
          <a:blip r:embed="rId2"/>
          <a:srcRect l="7801" t="-563" r="8038" b="1127"/>
          <a:stretch>
            <a:fillRect/>
          </a:stretch>
        </p:blipFill>
        <p:spPr>
          <a:xfrm>
            <a:off x="6806534" y="1805602"/>
            <a:ext cx="4602417" cy="4721711"/>
          </a:xfrm>
          <a:prstGeom prst="ellipse">
            <a:avLst/>
          </a:prstGeom>
        </p:spPr>
      </p:pic>
      <p:sp>
        <p:nvSpPr>
          <p:cNvPr id="3" name="Title 1">
            <a:extLst>
              <a:ext uri="{FF2B5EF4-FFF2-40B4-BE49-F238E27FC236}">
                <a16:creationId xmlns:a16="http://schemas.microsoft.com/office/drawing/2014/main" id="{409A7A27-D7EA-CEEA-A759-58C6EE8AF1C1}"/>
              </a:ext>
            </a:extLst>
          </p:cNvPr>
          <p:cNvSpPr txBox="1">
            <a:spLocks/>
          </p:cNvSpPr>
          <p:nvPr/>
        </p:nvSpPr>
        <p:spPr>
          <a:xfrm>
            <a:off x="1000760" y="220130"/>
            <a:ext cx="10515595" cy="1499852"/>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err="1">
                <a:ea typeface="+mj-lt"/>
                <a:cs typeface="+mj-lt"/>
              </a:rPr>
              <a:t>Kartupeļu</a:t>
            </a:r>
            <a:r>
              <a:rPr lang="en-US" sz="4000" b="1">
                <a:ea typeface="+mj-lt"/>
                <a:cs typeface="+mj-lt"/>
              </a:rPr>
              <a:t> </a:t>
            </a:r>
            <a:r>
              <a:rPr lang="en-US" sz="4000" b="1" err="1">
                <a:ea typeface="+mj-lt"/>
                <a:cs typeface="+mj-lt"/>
              </a:rPr>
              <a:t>gaišā</a:t>
            </a:r>
            <a:r>
              <a:rPr lang="en-US" sz="4000" b="1">
                <a:ea typeface="+mj-lt"/>
                <a:cs typeface="+mj-lt"/>
              </a:rPr>
              <a:t> </a:t>
            </a:r>
            <a:r>
              <a:rPr lang="en-US" sz="4000" b="1" err="1">
                <a:ea typeface="+mj-lt"/>
                <a:cs typeface="+mj-lt"/>
              </a:rPr>
              <a:t>gredzenpuve</a:t>
            </a:r>
            <a:endParaRPr lang="en-US" b="1" err="1">
              <a:ea typeface="+mj-lt"/>
              <a:cs typeface="+mj-lt"/>
            </a:endParaRPr>
          </a:p>
          <a:p>
            <a:pPr algn="ctr"/>
            <a:r>
              <a:rPr lang="en-US" sz="4000" i="1">
                <a:ea typeface="+mj-lt"/>
                <a:cs typeface="+mj-lt"/>
              </a:rPr>
              <a:t>(</a:t>
            </a:r>
            <a:r>
              <a:rPr lang="en-US" sz="4000" i="1" err="1">
                <a:ea typeface="+mj-lt"/>
                <a:cs typeface="+mj-lt"/>
              </a:rPr>
              <a:t>Clavibacter</a:t>
            </a:r>
            <a:r>
              <a:rPr lang="en-US" sz="4000" i="1">
                <a:ea typeface="+mj-lt"/>
                <a:cs typeface="+mj-lt"/>
              </a:rPr>
              <a:t> </a:t>
            </a:r>
            <a:r>
              <a:rPr lang="en-US" sz="4000" i="1" err="1">
                <a:ea typeface="+mj-lt"/>
                <a:cs typeface="+mj-lt"/>
              </a:rPr>
              <a:t>sepedonicus</a:t>
            </a:r>
            <a:r>
              <a:rPr lang="en-US" sz="4000" i="1">
                <a:ea typeface="+mj-lt"/>
                <a:cs typeface="+mj-lt"/>
              </a:rPr>
              <a:t>)</a:t>
            </a:r>
            <a:endParaRPr lang="en-US" i="1">
              <a:ea typeface="Calibri Light"/>
              <a:cs typeface="Calibri Light"/>
            </a:endParaRPr>
          </a:p>
        </p:txBody>
      </p:sp>
      <p:sp>
        <p:nvSpPr>
          <p:cNvPr id="5" name="Content Placeholder 2">
            <a:extLst>
              <a:ext uri="{FF2B5EF4-FFF2-40B4-BE49-F238E27FC236}">
                <a16:creationId xmlns:a16="http://schemas.microsoft.com/office/drawing/2014/main" id="{EF71CD05-BACF-D8A8-4CD8-DC8EEBA63C33}"/>
              </a:ext>
            </a:extLst>
          </p:cNvPr>
          <p:cNvSpPr txBox="1">
            <a:spLocks/>
          </p:cNvSpPr>
          <p:nvPr/>
        </p:nvSpPr>
        <p:spPr>
          <a:xfrm>
            <a:off x="386077" y="2894212"/>
            <a:ext cx="5709742" cy="252423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400">
                <a:ea typeface="+mn-lt"/>
                <a:cs typeface="+mn-lt"/>
              </a:rPr>
              <a:t>  2 pārtikas kartupeļu, </a:t>
            </a:r>
            <a:endParaRPr lang="lv-LV" sz="2400">
              <a:ea typeface="Calibri"/>
              <a:cs typeface="Calibri"/>
            </a:endParaRPr>
          </a:p>
          <a:p>
            <a:r>
              <a:rPr lang="lv-LV" sz="2400">
                <a:ea typeface="+mn-lt"/>
                <a:cs typeface="+mn-lt"/>
              </a:rPr>
              <a:t>  1 pārstrādes kartupeļu, </a:t>
            </a:r>
            <a:endParaRPr lang="lv-LV"/>
          </a:p>
          <a:p>
            <a:pPr marL="342900" indent="-342900"/>
            <a:r>
              <a:rPr lang="lv-LV" sz="2400">
                <a:ea typeface="+mn-lt"/>
                <a:cs typeface="+mn-lt"/>
              </a:rPr>
              <a:t>1 sēklas kartupeļu (konstatēts pārtikas kartupeļos) audzēšanas saimniecībās. </a:t>
            </a:r>
            <a:endParaRPr lang="lv-LV">
              <a:ea typeface="Calibri" panose="020F0502020204030204"/>
              <a:cs typeface="Calibri" panose="020F0502020204030204"/>
            </a:endParaRPr>
          </a:p>
        </p:txBody>
      </p:sp>
      <p:sp>
        <p:nvSpPr>
          <p:cNvPr id="10" name="Arrow: Pentagon 9">
            <a:extLst>
              <a:ext uri="{FF2B5EF4-FFF2-40B4-BE49-F238E27FC236}">
                <a16:creationId xmlns:a16="http://schemas.microsoft.com/office/drawing/2014/main" id="{177146A4-A26C-72A9-AA5A-7E94FA33F315}"/>
              </a:ext>
            </a:extLst>
          </p:cNvPr>
          <p:cNvSpPr/>
          <p:nvPr/>
        </p:nvSpPr>
        <p:spPr>
          <a:xfrm>
            <a:off x="387543" y="2212631"/>
            <a:ext cx="6210249" cy="957528"/>
          </a:xfrm>
          <a:prstGeom prst="homePlate">
            <a:avLst/>
          </a:prstGeom>
          <a:solidFill>
            <a:srgbClr val="97BC0E"/>
          </a:solidFill>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r>
              <a:rPr lang="lv-LV" sz="2800">
                <a:ea typeface="+mn-lt"/>
                <a:cs typeface="+mn-lt"/>
              </a:rPr>
              <a:t>2025. gada ražā konstatēts 4 saimniecībās:</a:t>
            </a:r>
            <a:endParaRPr lang="en-US"/>
          </a:p>
        </p:txBody>
      </p:sp>
    </p:spTree>
    <p:extLst>
      <p:ext uri="{BB962C8B-B14F-4D97-AF65-F5344CB8AC3E}">
        <p14:creationId xmlns:p14="http://schemas.microsoft.com/office/powerpoint/2010/main" val="2829347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96F25-8FAF-7A1D-5BFF-BDADA3625FE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41CB047-65F0-9416-9B24-8426B4AE1159}"/>
              </a:ext>
            </a:extLst>
          </p:cNvPr>
          <p:cNvPicPr>
            <a:picLocks noChangeAspect="1"/>
          </p:cNvPicPr>
          <p:nvPr/>
        </p:nvPicPr>
        <p:blipFill>
          <a:blip r:embed="rId2"/>
          <a:srcRect r="45161" b="-180"/>
          <a:stretch>
            <a:fillRect/>
          </a:stretch>
        </p:blipFill>
        <p:spPr>
          <a:xfrm>
            <a:off x="6784258" y="1759184"/>
            <a:ext cx="4596593" cy="4740747"/>
          </a:xfrm>
          <a:prstGeom prst="ellipse">
            <a:avLst/>
          </a:prstGeom>
        </p:spPr>
      </p:pic>
      <p:sp>
        <p:nvSpPr>
          <p:cNvPr id="3" name="Title 1">
            <a:extLst>
              <a:ext uri="{FF2B5EF4-FFF2-40B4-BE49-F238E27FC236}">
                <a16:creationId xmlns:a16="http://schemas.microsoft.com/office/drawing/2014/main" id="{2E8669A9-E194-AD63-D675-6D93D57B5A28}"/>
              </a:ext>
            </a:extLst>
          </p:cNvPr>
          <p:cNvSpPr txBox="1">
            <a:spLocks/>
          </p:cNvSpPr>
          <p:nvPr/>
        </p:nvSpPr>
        <p:spPr>
          <a:xfrm>
            <a:off x="1000760" y="220130"/>
            <a:ext cx="10515595" cy="1499852"/>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err="1">
                <a:ea typeface="+mj-lt"/>
                <a:cs typeface="+mj-lt"/>
              </a:rPr>
              <a:t>Bakteriālā</a:t>
            </a:r>
            <a:r>
              <a:rPr lang="en-US" sz="4000" b="1">
                <a:ea typeface="+mj-lt"/>
                <a:cs typeface="+mj-lt"/>
              </a:rPr>
              <a:t> </a:t>
            </a:r>
            <a:r>
              <a:rPr lang="en-US" sz="4000" b="1" err="1">
                <a:ea typeface="+mj-lt"/>
                <a:cs typeface="+mj-lt"/>
              </a:rPr>
              <a:t>iedega</a:t>
            </a:r>
            <a:r>
              <a:rPr lang="en-US" sz="4000">
                <a:ea typeface="+mj-lt"/>
                <a:cs typeface="+mj-lt"/>
              </a:rPr>
              <a:t> </a:t>
            </a:r>
            <a:endParaRPr lang="en-US"/>
          </a:p>
          <a:p>
            <a:pPr algn="ctr"/>
            <a:r>
              <a:rPr lang="en-US" sz="4000" i="1">
                <a:ea typeface="+mj-lt"/>
                <a:cs typeface="+mj-lt"/>
              </a:rPr>
              <a:t>(Erwinia </a:t>
            </a:r>
            <a:r>
              <a:rPr lang="en-US" sz="4000" i="1" err="1">
                <a:ea typeface="+mj-lt"/>
                <a:cs typeface="+mj-lt"/>
              </a:rPr>
              <a:t>amylovora</a:t>
            </a:r>
            <a:r>
              <a:rPr lang="en-US" sz="4000" i="1">
                <a:ea typeface="+mj-lt"/>
                <a:cs typeface="+mj-lt"/>
              </a:rPr>
              <a:t>)</a:t>
            </a:r>
            <a:endParaRPr lang="en-US" sz="4000" i="1">
              <a:ea typeface="Calibri Light"/>
              <a:cs typeface="Calibri Light"/>
            </a:endParaRPr>
          </a:p>
        </p:txBody>
      </p:sp>
      <p:sp>
        <p:nvSpPr>
          <p:cNvPr id="5" name="Content Placeholder 2">
            <a:extLst>
              <a:ext uri="{FF2B5EF4-FFF2-40B4-BE49-F238E27FC236}">
                <a16:creationId xmlns:a16="http://schemas.microsoft.com/office/drawing/2014/main" id="{ECFDF1AD-C516-0655-E578-0045328929AD}"/>
              </a:ext>
            </a:extLst>
          </p:cNvPr>
          <p:cNvSpPr txBox="1">
            <a:spLocks/>
          </p:cNvSpPr>
          <p:nvPr/>
        </p:nvSpPr>
        <p:spPr>
          <a:xfrm>
            <a:off x="711197" y="3889892"/>
            <a:ext cx="5709742" cy="252423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v-LV" sz="2000" err="1">
                <a:ea typeface="+mn-lt"/>
                <a:cs typeface="+mn-lt"/>
              </a:rPr>
              <a:t>Komercdārzos</a:t>
            </a:r>
            <a:r>
              <a:rPr lang="lv-LV" sz="2000">
                <a:ea typeface="+mn-lt"/>
                <a:cs typeface="+mn-lt"/>
              </a:rPr>
              <a:t>:</a:t>
            </a:r>
            <a:endParaRPr lang="lv-LV" sz="2000">
              <a:ea typeface="Calibri" panose="020F0502020204030204"/>
              <a:cs typeface="Calibri" panose="020F0502020204030204"/>
            </a:endParaRPr>
          </a:p>
          <a:p>
            <a:r>
              <a:rPr lang="lv-LV" sz="2000">
                <a:ea typeface="+mn-lt"/>
                <a:cs typeface="+mn-lt"/>
              </a:rPr>
              <a:t>Jelgavas novadā (divi dārzi)</a:t>
            </a:r>
          </a:p>
          <a:p>
            <a:r>
              <a:rPr lang="lv-LV" sz="2000">
                <a:ea typeface="+mn-lt"/>
                <a:cs typeface="+mn-lt"/>
              </a:rPr>
              <a:t>Kuldīgas novadā;</a:t>
            </a:r>
            <a:endParaRPr lang="lv-LV" sz="2000">
              <a:ea typeface="Calibri"/>
              <a:cs typeface="Calibri"/>
            </a:endParaRPr>
          </a:p>
          <a:p>
            <a:pPr marL="0" indent="0">
              <a:buNone/>
            </a:pPr>
            <a:r>
              <a:rPr lang="lv-LV" sz="2000">
                <a:ea typeface="+mn-lt"/>
                <a:cs typeface="+mn-lt"/>
              </a:rPr>
              <a:t>Privātajās teritorijās:</a:t>
            </a:r>
            <a:endParaRPr lang="lv-LV" sz="2000">
              <a:ea typeface="Calibri" panose="020F0502020204030204"/>
              <a:cs typeface="Calibri" panose="020F0502020204030204"/>
            </a:endParaRPr>
          </a:p>
          <a:p>
            <a:r>
              <a:rPr lang="lv-LV" sz="2000">
                <a:ea typeface="+mn-lt"/>
                <a:cs typeface="+mn-lt"/>
              </a:rPr>
              <a:t>Ādažu novada Carnikavas pagasta Carnikavā;</a:t>
            </a:r>
            <a:endParaRPr lang="lv-LV" sz="2000">
              <a:ea typeface="Calibri"/>
              <a:cs typeface="Calibri"/>
            </a:endParaRPr>
          </a:p>
          <a:p>
            <a:r>
              <a:rPr lang="lv-LV" sz="2000">
                <a:ea typeface="+mn-lt"/>
                <a:cs typeface="+mn-lt"/>
              </a:rPr>
              <a:t>Augšdaugavas novada Demenes pagastā</a:t>
            </a:r>
            <a:endParaRPr lang="lv-LV" sz="2000">
              <a:ea typeface="Calibri"/>
              <a:cs typeface="Calibri"/>
            </a:endParaRPr>
          </a:p>
          <a:p>
            <a:endParaRPr lang="lv-LV" sz="2400">
              <a:ea typeface="Calibri" panose="020F0502020204030204"/>
              <a:cs typeface="Calibri" panose="020F0502020204030204"/>
            </a:endParaRPr>
          </a:p>
        </p:txBody>
      </p:sp>
      <p:sp>
        <p:nvSpPr>
          <p:cNvPr id="10" name="Arrow: Pentagon 9">
            <a:extLst>
              <a:ext uri="{FF2B5EF4-FFF2-40B4-BE49-F238E27FC236}">
                <a16:creationId xmlns:a16="http://schemas.microsoft.com/office/drawing/2014/main" id="{484AD07E-D5C3-2729-B2D4-08109BF891F0}"/>
              </a:ext>
            </a:extLst>
          </p:cNvPr>
          <p:cNvSpPr/>
          <p:nvPr/>
        </p:nvSpPr>
        <p:spPr>
          <a:xfrm>
            <a:off x="387543" y="2212631"/>
            <a:ext cx="6210249" cy="957528"/>
          </a:xfrm>
          <a:prstGeom prst="homePlate">
            <a:avLst/>
          </a:prstGeom>
          <a:solidFill>
            <a:srgbClr val="97BC0E"/>
          </a:solidFill>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nSpc>
                <a:spcPct val="90000"/>
              </a:lnSpc>
              <a:spcBef>
                <a:spcPts val="1000"/>
              </a:spcBef>
            </a:pPr>
            <a:endParaRPr lang="lv-LV" sz="2800">
              <a:ea typeface="+mn-lt"/>
              <a:cs typeface="+mn-lt"/>
            </a:endParaRPr>
          </a:p>
          <a:p>
            <a:pPr>
              <a:lnSpc>
                <a:spcPct val="90000"/>
              </a:lnSpc>
              <a:spcBef>
                <a:spcPts val="1000"/>
              </a:spcBef>
            </a:pPr>
            <a:r>
              <a:rPr lang="lv-LV" sz="2800">
                <a:ea typeface="+mn-lt"/>
                <a:cs typeface="+mn-lt"/>
              </a:rPr>
              <a:t>2025. gada konstatēta </a:t>
            </a:r>
            <a:r>
              <a:rPr lang="lv-LV" sz="2800" b="1">
                <a:ea typeface="+mn-lt"/>
                <a:cs typeface="+mn-lt"/>
              </a:rPr>
              <a:t>5</a:t>
            </a:r>
            <a:r>
              <a:rPr lang="lv-LV" sz="2800">
                <a:ea typeface="+mn-lt"/>
                <a:cs typeface="+mn-lt"/>
              </a:rPr>
              <a:t> vietās:</a:t>
            </a:r>
            <a:endParaRPr lang="en-US" sz="2800">
              <a:ea typeface="+mn-lt"/>
              <a:cs typeface="+mn-lt"/>
            </a:endParaRPr>
          </a:p>
          <a:p>
            <a:endParaRPr lang="lv-LV" sz="2800">
              <a:ea typeface="Calibri"/>
              <a:cs typeface="Calibri"/>
            </a:endParaRPr>
          </a:p>
        </p:txBody>
      </p:sp>
    </p:spTree>
    <p:extLst>
      <p:ext uri="{BB962C8B-B14F-4D97-AF65-F5344CB8AC3E}">
        <p14:creationId xmlns:p14="http://schemas.microsoft.com/office/powerpoint/2010/main" val="356902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85AC2-9FB3-69E0-3691-A1819A97C64F}"/>
              </a:ext>
            </a:extLst>
          </p:cNvPr>
          <p:cNvSpPr>
            <a:spLocks noGrp="1"/>
          </p:cNvSpPr>
          <p:nvPr>
            <p:ph type="title"/>
          </p:nvPr>
        </p:nvSpPr>
        <p:spPr>
          <a:xfrm>
            <a:off x="1119768" y="322487"/>
            <a:ext cx="9931744" cy="981098"/>
          </a:xfrm>
          <a:solidFill>
            <a:srgbClr val="97BC0E"/>
          </a:solidFill>
        </p:spPr>
        <p:txBody>
          <a:bodyPr>
            <a:normAutofit/>
          </a:bodyPr>
          <a:lstStyle/>
          <a:p>
            <a:pPr algn="ctr"/>
            <a:r>
              <a:rPr lang="lv-LV" sz="4000">
                <a:ea typeface="+mj-lt"/>
                <a:cs typeface="+mj-lt"/>
              </a:rPr>
              <a:t>Bakteriālās iedegas perēkļi 2024. un 2025.gadā</a:t>
            </a:r>
            <a:endParaRPr lang="en-US">
              <a:ea typeface="+mj-lt"/>
              <a:cs typeface="+mj-lt"/>
            </a:endParaRPr>
          </a:p>
        </p:txBody>
      </p:sp>
      <p:pic>
        <p:nvPicPr>
          <p:cNvPr id="3" name="Picture 2" descr="A map of latvia with different colored areas&#10;&#10;AI-generated content may be incorrect.">
            <a:extLst>
              <a:ext uri="{FF2B5EF4-FFF2-40B4-BE49-F238E27FC236}">
                <a16:creationId xmlns:a16="http://schemas.microsoft.com/office/drawing/2014/main" id="{8382D790-AD55-1EFA-099B-538F7E84CD34}"/>
              </a:ext>
            </a:extLst>
          </p:cNvPr>
          <p:cNvPicPr>
            <a:picLocks noChangeAspect="1"/>
          </p:cNvPicPr>
          <p:nvPr/>
        </p:nvPicPr>
        <p:blipFill>
          <a:blip r:embed="rId2"/>
          <a:stretch>
            <a:fillRect/>
          </a:stretch>
        </p:blipFill>
        <p:spPr>
          <a:xfrm>
            <a:off x="1750121" y="1499274"/>
            <a:ext cx="8691759" cy="4840658"/>
          </a:xfrm>
          <a:prstGeom prst="rect">
            <a:avLst/>
          </a:prstGeom>
        </p:spPr>
      </p:pic>
    </p:spTree>
    <p:extLst>
      <p:ext uri="{BB962C8B-B14F-4D97-AF65-F5344CB8AC3E}">
        <p14:creationId xmlns:p14="http://schemas.microsoft.com/office/powerpoint/2010/main" val="191217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B98A2B3-BAA6-E3B4-5C1F-C7F949EF45E3}"/>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542" t="7913" r="3058"/>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E8A137-380C-D68F-1EAB-9FD6FB4DEAC1}"/>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lv-LV" sz="3600" b="1">
                <a:solidFill>
                  <a:schemeClr val="tx1">
                    <a:lumMod val="85000"/>
                    <a:lumOff val="15000"/>
                  </a:schemeClr>
                </a:solidFill>
              </a:rPr>
              <a:t>12. maijs </a:t>
            </a:r>
            <a:r>
              <a:rPr lang="lv-LV" sz="3600">
                <a:solidFill>
                  <a:schemeClr val="tx1">
                    <a:lumMod val="85000"/>
                    <a:lumOff val="15000"/>
                  </a:schemeClr>
                </a:solidFill>
              </a:rPr>
              <a:t>Starptautiskā augu veselības diena</a:t>
            </a:r>
            <a:endParaRPr lang="en-US" sz="360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5276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8" name="Rectangle 17">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1803" y="350196"/>
            <a:ext cx="4980931" cy="1624520"/>
          </a:xfrm>
        </p:spPr>
        <p:txBody>
          <a:bodyPr anchor="ctr">
            <a:normAutofit/>
          </a:bodyPr>
          <a:lstStyle/>
          <a:p>
            <a:r>
              <a:rPr lang="lv-LV" sz="3700" b="1"/>
              <a:t>Devīze - </a:t>
            </a:r>
            <a:r>
              <a:rPr lang="en-US" sz="3700" b="1" err="1"/>
              <a:t>Sargājot</a:t>
            </a:r>
            <a:r>
              <a:rPr lang="en-US" sz="3700" b="1"/>
              <a:t> </a:t>
            </a:r>
            <a:r>
              <a:rPr lang="en-US" sz="3700" b="1" err="1"/>
              <a:t>augus</a:t>
            </a:r>
            <a:r>
              <a:rPr lang="en-US" sz="3700" b="1"/>
              <a:t>, </a:t>
            </a:r>
            <a:r>
              <a:rPr lang="en-US" sz="3700" b="1" err="1"/>
              <a:t>sargājam</a:t>
            </a:r>
            <a:r>
              <a:rPr lang="en-US" sz="3700" b="1"/>
              <a:t> </a:t>
            </a:r>
            <a:r>
              <a:rPr lang="en-US" sz="3700" b="1" err="1"/>
              <a:t>dzīvību</a:t>
            </a:r>
            <a:r>
              <a:rPr lang="en-US" sz="3700" b="1"/>
              <a:t>!</a:t>
            </a:r>
          </a:p>
        </p:txBody>
      </p:sp>
      <p:sp>
        <p:nvSpPr>
          <p:cNvPr id="3" name="Content Placeholder 2"/>
          <p:cNvSpPr>
            <a:spLocks noGrp="1"/>
          </p:cNvSpPr>
          <p:nvPr>
            <p:ph idx="1"/>
          </p:nvPr>
        </p:nvSpPr>
        <p:spPr>
          <a:xfrm>
            <a:off x="761802" y="2743200"/>
            <a:ext cx="5337785" cy="3613149"/>
          </a:xfrm>
        </p:spPr>
        <p:txBody>
          <a:bodyPr vert="horz" lIns="91440" tIns="45720" rIns="91440" bIns="45720" rtlCol="0" anchor="ctr">
            <a:noAutofit/>
          </a:bodyPr>
          <a:lstStyle/>
          <a:p>
            <a:pPr marL="0" indent="0">
              <a:buNone/>
            </a:pPr>
            <a:r>
              <a:rPr lang="lv-LV" sz="2200">
                <a:effectLst/>
                <a:latin typeface="Calibri"/>
                <a:ea typeface="Calibri"/>
                <a:cs typeface="Calibri"/>
              </a:rPr>
              <a:t>Lai palielināt sabiedrības izpratni par augu veselības nozīmi, 12. maijs noteikts par Starptautisko augu veselības dienu.</a:t>
            </a:r>
          </a:p>
          <a:p>
            <a:pPr marL="0" indent="0">
              <a:buNone/>
            </a:pPr>
            <a:r>
              <a:rPr lang="lv-LV" sz="2200">
                <a:effectLst/>
                <a:latin typeface="Calibri"/>
                <a:ea typeface="Calibri"/>
                <a:cs typeface="Calibri"/>
              </a:rPr>
              <a:t> </a:t>
            </a:r>
          </a:p>
          <a:p>
            <a:pPr marL="0" indent="0">
              <a:buNone/>
            </a:pPr>
            <a:r>
              <a:rPr lang="lv-LV" sz="2200">
                <a:effectLst/>
                <a:latin typeface="Calibri"/>
                <a:ea typeface="Times New Roman" panose="02020603050405020304" pitchFamily="18" charset="0"/>
                <a:cs typeface="Calibri"/>
              </a:rPr>
              <a:t>Šajā dienā arī Latvijā pievērsīsim pastiprinātu uzmanību augu veselībai. Aicinām iesaistīties bērnu un jauniešus izglītošanā, tūristus, dārzkopībs entuziastus, profesinālos augkopjus, topošos lauksaimniekus un citas auditorijas, tādejādi veicinot atbildīgu augu audzēšanu, ilgtspējīgu vidi un integrētās augu aizsardzības pieeju.</a:t>
            </a:r>
          </a:p>
        </p:txBody>
      </p:sp>
      <p:pic>
        <p:nvPicPr>
          <p:cNvPr id="12" name="Picture 11" descr="Logo&#10;&#10;Description automatically generated">
            <a:extLst>
              <a:ext uri="{FF2B5EF4-FFF2-40B4-BE49-F238E27FC236}">
                <a16:creationId xmlns:a16="http://schemas.microsoft.com/office/drawing/2014/main" id="{096D4EA6-99C4-D365-8B01-B17E539CA7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7477" y="612581"/>
            <a:ext cx="5632838" cy="5632838"/>
          </a:xfrm>
          <a:prstGeom prst="rect">
            <a:avLst/>
          </a:prstGeom>
        </p:spPr>
      </p:pic>
    </p:spTree>
    <p:extLst>
      <p:ext uri="{BB962C8B-B14F-4D97-AF65-F5344CB8AC3E}">
        <p14:creationId xmlns:p14="http://schemas.microsoft.com/office/powerpoint/2010/main" val="2818145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6"/>
          <p:cNvSpPr txBox="1">
            <a:spLocks noGrp="1"/>
          </p:cNvSpPr>
          <p:nvPr>
            <p:ph type="title"/>
          </p:nvPr>
        </p:nvSpPr>
        <p:spPr>
          <a:xfrm>
            <a:off x="831850" y="1709739"/>
            <a:ext cx="10515600" cy="1607393"/>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lv-LV" b="1">
                <a:sym typeface="Maven Pro"/>
              </a:rPr>
              <a:t>Paldies par uzmanību!</a:t>
            </a:r>
            <a:endParaRPr b="1">
              <a:sym typeface="Maven Pro"/>
            </a:endParaRPr>
          </a:p>
        </p:txBody>
      </p:sp>
      <p:sp>
        <p:nvSpPr>
          <p:cNvPr id="196" name="Google Shape;196;p6"/>
          <p:cNvSpPr txBox="1">
            <a:spLocks noGrp="1"/>
          </p:cNvSpPr>
          <p:nvPr>
            <p:ph type="body" idx="1"/>
          </p:nvPr>
        </p:nvSpPr>
        <p:spPr>
          <a:xfrm>
            <a:off x="831850" y="3518179"/>
            <a:ext cx="10515600" cy="122448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908A8A"/>
              </a:buClr>
              <a:buSzPts val="2400"/>
              <a:buNone/>
            </a:pPr>
            <a:r>
              <a:rPr lang="lv-LV" sz="2000" kern="0">
                <a:effectLst/>
                <a:ea typeface="Calibri" panose="020F0502020204030204" pitchFamily="34" charset="0"/>
                <a:cs typeface="Arial" panose="020B0604020202020204" pitchFamily="34" charset="0"/>
                <a:hlinkClick r:id="rId3"/>
              </a:rPr>
              <a:t>www.vaad.gov.lv</a:t>
            </a:r>
            <a:endParaRPr lang="lv-LV" sz="2000" kern="0">
              <a:effectLst/>
              <a:ea typeface="Calibri" panose="020F0502020204030204" pitchFamily="34" charset="0"/>
              <a:cs typeface="Arial" panose="020B0604020202020204" pitchFamily="34" charset="0"/>
            </a:endParaRPr>
          </a:p>
          <a:p>
            <a:pPr marL="0" lvl="0" indent="0" algn="ctr" rtl="0">
              <a:lnSpc>
                <a:spcPct val="90000"/>
              </a:lnSpc>
              <a:spcBef>
                <a:spcPts val="0"/>
              </a:spcBef>
              <a:spcAft>
                <a:spcPts val="0"/>
              </a:spcAft>
              <a:buClr>
                <a:srgbClr val="908A8A"/>
              </a:buClr>
              <a:buSzPts val="2400"/>
              <a:buNone/>
            </a:pPr>
            <a:r>
              <a:rPr lang="lv-LV" sz="2000" kern="0">
                <a:effectLst/>
                <a:ea typeface="Calibri" panose="020F0502020204030204" pitchFamily="34" charset="0"/>
                <a:cs typeface="Arial" panose="020B0604020202020204" pitchFamily="34" charset="0"/>
                <a:hlinkClick r:id="rId4"/>
              </a:rPr>
              <a:t>http://noverojumi.vaad.gov.lv/</a:t>
            </a:r>
            <a:endParaRPr lang="lv-LV" sz="2000" kern="0">
              <a:effectLst/>
              <a:ea typeface="Calibri" panose="020F0502020204030204" pitchFamily="34" charset="0"/>
              <a:cs typeface="Arial" panose="020B0604020202020204" pitchFamily="34" charset="0"/>
            </a:endParaRPr>
          </a:p>
          <a:p>
            <a:pPr marL="0" lvl="0" indent="0" algn="ctr" rtl="0">
              <a:lnSpc>
                <a:spcPct val="90000"/>
              </a:lnSpc>
              <a:spcBef>
                <a:spcPts val="0"/>
              </a:spcBef>
              <a:spcAft>
                <a:spcPts val="0"/>
              </a:spcAft>
              <a:buClr>
                <a:srgbClr val="908A8A"/>
              </a:buClr>
              <a:buSzPts val="2400"/>
              <a:buNone/>
            </a:pPr>
            <a:br>
              <a:rPr lang="lv-LV" sz="2000" kern="0">
                <a:effectLst/>
                <a:ea typeface="Calibri" panose="020F0502020204030204" pitchFamily="34" charset="0"/>
                <a:cs typeface="Arial" panose="020B0604020202020204" pitchFamily="34" charset="0"/>
              </a:rPr>
            </a:br>
            <a:r>
              <a:rPr lang="lv-LV" sz="2000" kern="0">
                <a:solidFill>
                  <a:schemeClr val="tx2"/>
                </a:solidFill>
                <a:effectLst/>
                <a:ea typeface="Calibri" panose="020F0502020204030204" pitchFamily="34" charset="0"/>
                <a:cs typeface="Arial" panose="020B0604020202020204" pitchFamily="34" charset="0"/>
              </a:rPr>
              <a:t>Aicinām sekot mums sociālajos kontos:</a:t>
            </a:r>
          </a:p>
        </p:txBody>
      </p:sp>
      <p:grpSp>
        <p:nvGrpSpPr>
          <p:cNvPr id="18" name="Group 17">
            <a:extLst>
              <a:ext uri="{FF2B5EF4-FFF2-40B4-BE49-F238E27FC236}">
                <a16:creationId xmlns:a16="http://schemas.microsoft.com/office/drawing/2014/main" id="{BFBC88D6-39E5-EC68-4336-9969BFE3BD0C}"/>
              </a:ext>
            </a:extLst>
          </p:cNvPr>
          <p:cNvGrpSpPr/>
          <p:nvPr/>
        </p:nvGrpSpPr>
        <p:grpSpPr>
          <a:xfrm>
            <a:off x="2735546" y="4742662"/>
            <a:ext cx="6720908" cy="1062558"/>
            <a:chOff x="3112695" y="5359380"/>
            <a:chExt cx="6720908" cy="1062558"/>
          </a:xfrm>
        </p:grpSpPr>
        <p:pic>
          <p:nvPicPr>
            <p:cNvPr id="3" name="Picture 2">
              <a:extLst>
                <a:ext uri="{FF2B5EF4-FFF2-40B4-BE49-F238E27FC236}">
                  <a16:creationId xmlns:a16="http://schemas.microsoft.com/office/drawing/2014/main" id="{6D0317A9-904B-09F1-C182-E0613FCB4F00}"/>
                </a:ext>
              </a:extLst>
            </p:cNvPr>
            <p:cNvPicPr>
              <a:picLocks noChangeAspect="1"/>
            </p:cNvPicPr>
            <p:nvPr/>
          </p:nvPicPr>
          <p:blipFill rotWithShape="1">
            <a:blip r:embed="rId5"/>
            <a:srcRect l="16317" t="20335" r="16520" b="10212"/>
            <a:stretch/>
          </p:blipFill>
          <p:spPr>
            <a:xfrm>
              <a:off x="4010025" y="5701938"/>
              <a:ext cx="754285" cy="720000"/>
            </a:xfrm>
            <a:prstGeom prst="rect">
              <a:avLst/>
            </a:prstGeom>
          </p:spPr>
        </p:pic>
        <p:pic>
          <p:nvPicPr>
            <p:cNvPr id="5" name="Picture 4">
              <a:extLst>
                <a:ext uri="{FF2B5EF4-FFF2-40B4-BE49-F238E27FC236}">
                  <a16:creationId xmlns:a16="http://schemas.microsoft.com/office/drawing/2014/main" id="{0981D8DA-0A3A-9632-1700-CE1A30ED9AB7}"/>
                </a:ext>
              </a:extLst>
            </p:cNvPr>
            <p:cNvPicPr>
              <a:picLocks noChangeAspect="1"/>
            </p:cNvPicPr>
            <p:nvPr/>
          </p:nvPicPr>
          <p:blipFill>
            <a:blip r:embed="rId6"/>
            <a:stretch>
              <a:fillRect/>
            </a:stretch>
          </p:blipFill>
          <p:spPr>
            <a:xfrm>
              <a:off x="3112695" y="5701938"/>
              <a:ext cx="807804" cy="720000"/>
            </a:xfrm>
            <a:prstGeom prst="rect">
              <a:avLst/>
            </a:prstGeom>
          </p:spPr>
        </p:pic>
        <p:pic>
          <p:nvPicPr>
            <p:cNvPr id="13" name="Picture 12" descr="A logo for a company&#10;&#10;Description automatically generated">
              <a:extLst>
                <a:ext uri="{FF2B5EF4-FFF2-40B4-BE49-F238E27FC236}">
                  <a16:creationId xmlns:a16="http://schemas.microsoft.com/office/drawing/2014/main" id="{6233DAED-E92E-0654-D8A8-8D97F0E0EB6D}"/>
                </a:ext>
              </a:extLst>
            </p:cNvPr>
            <p:cNvPicPr>
              <a:picLocks noChangeAspect="1"/>
            </p:cNvPicPr>
            <p:nvPr/>
          </p:nvPicPr>
          <p:blipFill rotWithShape="1">
            <a:blip r:embed="rId7">
              <a:extLst>
                <a:ext uri="{28A0092B-C50C-407E-A947-70E740481C1C}">
                  <a14:useLocalDpi xmlns:a14="http://schemas.microsoft.com/office/drawing/2010/main" val="0"/>
                </a:ext>
              </a:extLst>
            </a:blip>
            <a:srcRect t="10366" b="21613"/>
            <a:stretch/>
          </p:blipFill>
          <p:spPr>
            <a:xfrm>
              <a:off x="8271503" y="5359380"/>
              <a:ext cx="1562100" cy="1062558"/>
            </a:xfrm>
            <a:prstGeom prst="rect">
              <a:avLst/>
            </a:prstGeom>
          </p:spPr>
        </p:pic>
        <p:pic>
          <p:nvPicPr>
            <p:cNvPr id="11" name="Picture 10" descr="A logo of a camera&#10;&#10;Description automatically generated">
              <a:extLst>
                <a:ext uri="{FF2B5EF4-FFF2-40B4-BE49-F238E27FC236}">
                  <a16:creationId xmlns:a16="http://schemas.microsoft.com/office/drawing/2014/main" id="{62D286BA-5A37-0C2C-6F74-762A0E8F89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9850" y="5775052"/>
              <a:ext cx="646886" cy="646886"/>
            </a:xfrm>
            <a:prstGeom prst="rect">
              <a:avLst/>
            </a:prstGeom>
          </p:spPr>
        </p:pic>
        <p:pic>
          <p:nvPicPr>
            <p:cNvPr id="16" name="Picture 15" descr="A black and grey text&#10;&#10;Description automatically generated">
              <a:extLst>
                <a:ext uri="{FF2B5EF4-FFF2-40B4-BE49-F238E27FC236}">
                  <a16:creationId xmlns:a16="http://schemas.microsoft.com/office/drawing/2014/main" id="{BD7228CC-AB45-1FFB-4E3B-7064A83BD672}"/>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232419" y="6026182"/>
              <a:ext cx="1782683" cy="395756"/>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People holding plants">
            <a:extLst>
              <a:ext uri="{FF2B5EF4-FFF2-40B4-BE49-F238E27FC236}">
                <a16:creationId xmlns:a16="http://schemas.microsoft.com/office/drawing/2014/main" id="{CB98A2B3-BAA6-E3B4-5C1F-C7F949EF45E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694" b="7037"/>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E8A137-380C-D68F-1EAB-9FD6FB4DEAC1}"/>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Augu aizsardzība</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7444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Slide Background">
            <a:extLst>
              <a:ext uri="{FF2B5EF4-FFF2-40B4-BE49-F238E27FC236}">
                <a16:creationId xmlns:a16="http://schemas.microsoft.com/office/drawing/2014/main" id="{CAB6D7AF-734C-43E5-AE74-E8EC5D462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3DE03834-E0D3-79A0-0240-B29AD2FB93FC}"/>
              </a:ext>
            </a:extLst>
          </p:cNvPr>
          <p:cNvPicPr>
            <a:picLocks noChangeAspect="1"/>
          </p:cNvPicPr>
          <p:nvPr/>
        </p:nvPicPr>
        <p:blipFill>
          <a:blip r:embed="rId3"/>
          <a:stretch>
            <a:fillRect/>
          </a:stretch>
        </p:blipFill>
        <p:spPr>
          <a:xfrm>
            <a:off x="-28142" y="2003124"/>
            <a:ext cx="7131560" cy="4271874"/>
          </a:xfrm>
          <a:prstGeom prst="rect">
            <a:avLst/>
          </a:prstGeom>
        </p:spPr>
      </p:pic>
      <p:sp useBgFill="1">
        <p:nvSpPr>
          <p:cNvPr id="33" name="Rectangle 32">
            <a:extLst>
              <a:ext uri="{FF2B5EF4-FFF2-40B4-BE49-F238E27FC236}">
                <a16:creationId xmlns:a16="http://schemas.microsoft.com/office/drawing/2014/main" id="{36830A5B-65B2-40C0-80F8-67EFC8A6B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1" y="0"/>
            <a:ext cx="5410196" cy="6862190"/>
          </a:xfrm>
          <a:prstGeom prst="rect">
            <a:avLst/>
          </a:prstGeom>
          <a:ln>
            <a:noFill/>
          </a:ln>
          <a:effectLst>
            <a:outerShdw blurRad="317500" dist="254000" dir="858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98C590D6-DC8C-2C06-78A0-539620AAE712}"/>
              </a:ext>
            </a:extLst>
          </p:cNvPr>
          <p:cNvGrpSpPr/>
          <p:nvPr/>
        </p:nvGrpSpPr>
        <p:grpSpPr>
          <a:xfrm>
            <a:off x="369948" y="4132697"/>
            <a:ext cx="1461710" cy="1584851"/>
            <a:chOff x="-535825" y="5685452"/>
            <a:chExt cx="1461710" cy="1584851"/>
          </a:xfrm>
        </p:grpSpPr>
        <p:sp>
          <p:nvSpPr>
            <p:cNvPr id="7" name="Rectangle 6">
              <a:extLst>
                <a:ext uri="{FF2B5EF4-FFF2-40B4-BE49-F238E27FC236}">
                  <a16:creationId xmlns:a16="http://schemas.microsoft.com/office/drawing/2014/main" id="{B90B2A8D-71E0-85FA-2436-D3AE70961BF5}"/>
                </a:ext>
              </a:extLst>
            </p:cNvPr>
            <p:cNvSpPr/>
            <p:nvPr/>
          </p:nvSpPr>
          <p:spPr>
            <a:xfrm>
              <a:off x="-535825" y="6927610"/>
              <a:ext cx="687538" cy="187220"/>
            </a:xfrm>
            <a:prstGeom prst="rect">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lv-LV"/>
            </a:p>
          </p:txBody>
        </p:sp>
        <p:sp>
          <p:nvSpPr>
            <p:cNvPr id="9" name="Rectangle 8">
              <a:extLst>
                <a:ext uri="{FF2B5EF4-FFF2-40B4-BE49-F238E27FC236}">
                  <a16:creationId xmlns:a16="http://schemas.microsoft.com/office/drawing/2014/main" id="{2001A346-EDCE-340A-3822-712119BC0453}"/>
                </a:ext>
              </a:extLst>
            </p:cNvPr>
            <p:cNvSpPr/>
            <p:nvPr/>
          </p:nvSpPr>
          <p:spPr>
            <a:xfrm>
              <a:off x="-507070" y="5685452"/>
              <a:ext cx="1432955" cy="193724"/>
            </a:xfrm>
            <a:prstGeom prst="rect">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lv-LV"/>
            </a:p>
          </p:txBody>
        </p:sp>
        <p:pic>
          <p:nvPicPr>
            <p:cNvPr id="13" name="Graphic 12" descr="Cursor with solid fill">
              <a:extLst>
                <a:ext uri="{FF2B5EF4-FFF2-40B4-BE49-F238E27FC236}">
                  <a16:creationId xmlns:a16="http://schemas.microsoft.com/office/drawing/2014/main" id="{CA2A1A34-5792-BDCA-4E55-B17A15E9AD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7160000">
              <a:off x="-66507" y="6444778"/>
              <a:ext cx="825525" cy="825525"/>
            </a:xfrm>
            <a:prstGeom prst="rect">
              <a:avLst/>
            </a:prstGeom>
          </p:spPr>
        </p:pic>
      </p:grpSp>
      <p:pic>
        <p:nvPicPr>
          <p:cNvPr id="20" name="Graphic 19" descr="Checklist outline">
            <a:extLst>
              <a:ext uri="{FF2B5EF4-FFF2-40B4-BE49-F238E27FC236}">
                <a16:creationId xmlns:a16="http://schemas.microsoft.com/office/drawing/2014/main" id="{0F226038-2BED-99F4-5095-66A7059CDB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85302" y="1315732"/>
            <a:ext cx="720000" cy="720000"/>
          </a:xfrm>
          <a:prstGeom prst="rect">
            <a:avLst/>
          </a:prstGeom>
        </p:spPr>
      </p:pic>
      <p:pic>
        <p:nvPicPr>
          <p:cNvPr id="22" name="Graphic 21" descr="Classroom outline">
            <a:extLst>
              <a:ext uri="{FF2B5EF4-FFF2-40B4-BE49-F238E27FC236}">
                <a16:creationId xmlns:a16="http://schemas.microsoft.com/office/drawing/2014/main" id="{F868C305-B695-B767-B2DF-FF77523FC95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985302" y="4842893"/>
            <a:ext cx="720000" cy="720000"/>
          </a:xfrm>
          <a:prstGeom prst="rect">
            <a:avLst/>
          </a:prstGeom>
        </p:spPr>
      </p:pic>
      <p:pic>
        <p:nvPicPr>
          <p:cNvPr id="24" name="Graphic 23" descr="Diploma outline">
            <a:extLst>
              <a:ext uri="{FF2B5EF4-FFF2-40B4-BE49-F238E27FC236}">
                <a16:creationId xmlns:a16="http://schemas.microsoft.com/office/drawing/2014/main" id="{78D2C01A-D947-1356-1CD0-4DBEF3A27D6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85302" y="3101925"/>
            <a:ext cx="720000" cy="720000"/>
          </a:xfrm>
          <a:prstGeom prst="rect">
            <a:avLst/>
          </a:prstGeom>
        </p:spPr>
      </p:pic>
      <p:sp>
        <p:nvSpPr>
          <p:cNvPr id="27" name="TextBox 26">
            <a:extLst>
              <a:ext uri="{FF2B5EF4-FFF2-40B4-BE49-F238E27FC236}">
                <a16:creationId xmlns:a16="http://schemas.microsoft.com/office/drawing/2014/main" id="{0589AA1B-6E96-9DC4-722A-E8819D8204A4}"/>
              </a:ext>
            </a:extLst>
          </p:cNvPr>
          <p:cNvSpPr txBox="1"/>
          <p:nvPr/>
        </p:nvSpPr>
        <p:spPr>
          <a:xfrm>
            <a:off x="743760" y="887308"/>
            <a:ext cx="5463837" cy="923330"/>
          </a:xfrm>
          <a:prstGeom prst="rect">
            <a:avLst/>
          </a:prstGeom>
          <a:noFill/>
        </p:spPr>
        <p:txBody>
          <a:bodyPr wrap="square" rtlCol="0">
            <a:spAutoFit/>
          </a:bodyPr>
          <a:lstStyle/>
          <a:p>
            <a:pPr algn="ctr"/>
            <a:r>
              <a:rPr lang="lv-LV" sz="5400"/>
              <a:t>www.vaad.gov.lv</a:t>
            </a:r>
          </a:p>
        </p:txBody>
      </p:sp>
      <p:sp>
        <p:nvSpPr>
          <p:cNvPr id="28" name="TextBox 27">
            <a:extLst>
              <a:ext uri="{FF2B5EF4-FFF2-40B4-BE49-F238E27FC236}">
                <a16:creationId xmlns:a16="http://schemas.microsoft.com/office/drawing/2014/main" id="{C1CBCDE2-5999-E040-B684-55064BDD304E}"/>
              </a:ext>
            </a:extLst>
          </p:cNvPr>
          <p:cNvSpPr txBox="1"/>
          <p:nvPr/>
        </p:nvSpPr>
        <p:spPr>
          <a:xfrm>
            <a:off x="7345303" y="978127"/>
            <a:ext cx="4460617" cy="5186035"/>
          </a:xfrm>
          <a:prstGeom prst="rect">
            <a:avLst/>
          </a:prstGeom>
          <a:noFill/>
        </p:spPr>
        <p:txBody>
          <a:bodyPr wrap="square" rtlCol="0">
            <a:spAutoFit/>
          </a:bodyPr>
          <a:lstStyle/>
          <a:p>
            <a:pPr marL="519303" defTabSz="265176">
              <a:spcAft>
                <a:spcPts val="600"/>
              </a:spcAft>
            </a:pPr>
            <a:r>
              <a:rPr lang="lv-LV" sz="2400" kern="1200">
                <a:solidFill>
                  <a:schemeClr val="tx1"/>
                </a:solidFill>
                <a:latin typeface="+mn-lt"/>
                <a:ea typeface="+mn-ea"/>
                <a:cs typeface="+mn-cs"/>
              </a:rPr>
              <a:t>Latvijā atļauts ievest, izplatīt un lietot tikai Augu aizsardzības līdzekļu (AAL) </a:t>
            </a:r>
            <a:r>
              <a:rPr lang="lv-LV" sz="2400" b="1" kern="1200">
                <a:solidFill>
                  <a:schemeClr val="tx1"/>
                </a:solidFill>
                <a:latin typeface="+mn-lt"/>
                <a:ea typeface="+mn-ea"/>
                <a:cs typeface="+mn-cs"/>
              </a:rPr>
              <a:t>reģistrā</a:t>
            </a:r>
            <a:r>
              <a:rPr lang="lv-LV" sz="2400" kern="1200">
                <a:solidFill>
                  <a:schemeClr val="tx1"/>
                </a:solidFill>
                <a:latin typeface="+mn-lt"/>
                <a:ea typeface="+mn-ea"/>
                <a:cs typeface="+mn-cs"/>
              </a:rPr>
              <a:t> iekļautos AAL</a:t>
            </a:r>
          </a:p>
          <a:p>
            <a:pPr marL="519303" defTabSz="265176">
              <a:spcAft>
                <a:spcPts val="600"/>
              </a:spcAft>
            </a:pPr>
            <a:endParaRPr lang="lv-LV" sz="2400" kern="1200">
              <a:solidFill>
                <a:schemeClr val="tx1"/>
              </a:solidFill>
              <a:latin typeface="+mn-lt"/>
              <a:ea typeface="+mn-ea"/>
              <a:cs typeface="+mn-cs"/>
            </a:endParaRPr>
          </a:p>
          <a:p>
            <a:pPr marL="519303" defTabSz="265176">
              <a:spcAft>
                <a:spcPts val="600"/>
              </a:spcAft>
            </a:pPr>
            <a:r>
              <a:rPr lang="lv-LV" sz="2400" kern="1200">
                <a:solidFill>
                  <a:schemeClr val="tx1"/>
                </a:solidFill>
                <a:latin typeface="+mn-lt"/>
                <a:ea typeface="+mn-ea"/>
                <a:cs typeface="+mn-cs"/>
              </a:rPr>
              <a:t>AAL atļauts iegādāties tikai licencētās AAL izplatīšanas vietās</a:t>
            </a:r>
          </a:p>
          <a:p>
            <a:pPr marL="519303" defTabSz="265176">
              <a:spcAft>
                <a:spcPts val="600"/>
              </a:spcAft>
            </a:pPr>
            <a:endParaRPr lang="lv-LV" sz="2400" kern="1200">
              <a:solidFill>
                <a:schemeClr val="tx1"/>
              </a:solidFill>
              <a:latin typeface="+mn-lt"/>
              <a:ea typeface="+mn-ea"/>
              <a:cs typeface="+mn-cs"/>
            </a:endParaRPr>
          </a:p>
          <a:p>
            <a:pPr marL="519303" defTabSz="265176">
              <a:spcAft>
                <a:spcPts val="600"/>
              </a:spcAft>
            </a:pPr>
            <a:r>
              <a:rPr lang="lv-LV" sz="2400" kern="1200">
                <a:solidFill>
                  <a:schemeClr val="tx1"/>
                </a:solidFill>
                <a:latin typeface="+mn-lt"/>
                <a:ea typeface="+mn-ea"/>
                <a:cs typeface="+mn-cs"/>
              </a:rPr>
              <a:t>AAL apritē un lietošanā iesaistītajām personām jābūt </a:t>
            </a:r>
            <a:r>
              <a:rPr lang="lv-LV" sz="2400" b="1" kern="1200">
                <a:solidFill>
                  <a:schemeClr val="tx1"/>
                </a:solidFill>
                <a:latin typeface="+mn-lt"/>
                <a:ea typeface="+mn-ea"/>
                <a:cs typeface="+mn-cs"/>
              </a:rPr>
              <a:t>apmācītām</a:t>
            </a:r>
            <a:endParaRPr lang="lv-LV" sz="2400" kern="1200">
              <a:solidFill>
                <a:schemeClr val="tx1"/>
              </a:solidFill>
              <a:latin typeface="+mn-lt"/>
              <a:ea typeface="+mn-ea"/>
              <a:cs typeface="+mn-cs"/>
            </a:endParaRPr>
          </a:p>
          <a:p>
            <a:endParaRPr lang="lv-LV"/>
          </a:p>
        </p:txBody>
      </p:sp>
    </p:spTree>
    <p:extLst>
      <p:ext uri="{BB962C8B-B14F-4D97-AF65-F5344CB8AC3E}">
        <p14:creationId xmlns:p14="http://schemas.microsoft.com/office/powerpoint/2010/main" val="3420833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Slide Background">
            <a:extLst>
              <a:ext uri="{FF2B5EF4-FFF2-40B4-BE49-F238E27FC236}">
                <a16:creationId xmlns:a16="http://schemas.microsoft.com/office/drawing/2014/main" id="{AA857166-A416-4C5E-8AA9-5D5D1E13D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36" name="Rectangle 35">
            <a:extLst>
              <a:ext uri="{FF2B5EF4-FFF2-40B4-BE49-F238E27FC236}">
                <a16:creationId xmlns:a16="http://schemas.microsoft.com/office/drawing/2014/main" id="{13A48C6C-3CC4-4EE5-A773-EC1EB7F59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0" y="0"/>
            <a:ext cx="4617491" cy="6858000"/>
          </a:xfrm>
          <a:prstGeom prst="rect">
            <a:avLst/>
          </a:prstGeom>
          <a:ln>
            <a:noFill/>
          </a:ln>
          <a:effectLst>
            <a:outerShdw blurRad="203200" dist="88900" dir="21540000" sx="94000" sy="94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0" y="-1"/>
            <a:ext cx="4617491" cy="5136739"/>
          </a:xfrm>
          <a:prstGeom prst="rect">
            <a:avLst/>
          </a:prstGeom>
          <a:ln>
            <a:noFill/>
          </a:ln>
          <a:effectLst>
            <a:outerShdw blurRad="177800" dist="101600" dir="5400000" sx="97000" sy="97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CE7EA3C-7CE0-38B7-2305-AB6E5B3C2753}"/>
              </a:ext>
            </a:extLst>
          </p:cNvPr>
          <p:cNvSpPr/>
          <p:nvPr/>
        </p:nvSpPr>
        <p:spPr>
          <a:xfrm>
            <a:off x="652887" y="3688267"/>
            <a:ext cx="3050433" cy="1177506"/>
          </a:xfrm>
          <a:prstGeom prst="rect">
            <a:avLst/>
          </a:prstGeom>
          <a:solidFill>
            <a:srgbClr val="70AD47">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Title 1">
            <a:extLst>
              <a:ext uri="{FF2B5EF4-FFF2-40B4-BE49-F238E27FC236}">
                <a16:creationId xmlns:a16="http://schemas.microsoft.com/office/drawing/2014/main" id="{2A79CA5A-69D2-6D1E-8B3F-E25DEA41610B}"/>
              </a:ext>
            </a:extLst>
          </p:cNvPr>
          <p:cNvSpPr>
            <a:spLocks noGrp="1"/>
          </p:cNvSpPr>
          <p:nvPr>
            <p:ph type="title"/>
          </p:nvPr>
        </p:nvSpPr>
        <p:spPr>
          <a:xfrm>
            <a:off x="652887" y="617921"/>
            <a:ext cx="3482041" cy="4518817"/>
          </a:xfrm>
          <a:solidFill>
            <a:schemeClr val="bg1"/>
          </a:solidFill>
        </p:spPr>
        <p:txBody>
          <a:bodyPr vert="horz" lIns="91440" tIns="45720" rIns="91440" bIns="45720" rtlCol="0" anchor="ctr">
            <a:normAutofit/>
          </a:bodyPr>
          <a:lstStyle/>
          <a:p>
            <a:r>
              <a:rPr lang="lv-LV" sz="2800" kern="1200">
                <a:latin typeface="+mj-lt"/>
                <a:ea typeface="+mj-ea"/>
                <a:cs typeface="+mj-cs"/>
                <a:hlinkClick r:id="rId3">
                  <a:extLst>
                    <a:ext uri="{A12FA001-AC4F-418D-AE19-62706E023703}">
                      <ahyp:hlinkClr xmlns:ahyp="http://schemas.microsoft.com/office/drawing/2018/hyperlinkcolor" val="tx"/>
                    </a:ext>
                  </a:extLst>
                </a:hlinkClick>
              </a:rPr>
              <a:t>www.vaad.gov.lv</a:t>
            </a:r>
            <a:r>
              <a:rPr lang="lv-LV" sz="2800" kern="1200">
                <a:latin typeface="+mj-lt"/>
                <a:ea typeface="+mj-ea"/>
                <a:cs typeface="+mj-cs"/>
              </a:rPr>
              <a:t> lietotāju ērtībai publicēta informācija par augu aizsardzības  apmācību kursu norises laiku un vietu, izveidots vienots </a:t>
            </a:r>
            <a:br>
              <a:rPr lang="lv-LV" sz="2800" kern="1200"/>
            </a:br>
            <a:r>
              <a:rPr lang="lv-LV" sz="2800" b="1" kern="1200">
                <a:solidFill>
                  <a:srgbClr val="97BC0E"/>
                </a:solidFill>
                <a:latin typeface="+mj-lt"/>
                <a:ea typeface="+mj-ea"/>
                <a:cs typeface="+mj-cs"/>
              </a:rPr>
              <a:t>augu aizsardzības apmācību veicēju </a:t>
            </a:r>
            <a:r>
              <a:rPr lang="lv-LV" sz="2800" b="1">
                <a:solidFill>
                  <a:srgbClr val="97BC0E"/>
                </a:solidFill>
              </a:rPr>
              <a:t>KALENDĀRS</a:t>
            </a:r>
            <a:endParaRPr lang="lv-LV" sz="2800" b="1" kern="1200">
              <a:solidFill>
                <a:srgbClr val="97BC0E"/>
              </a:solidFill>
              <a:latin typeface="+mj-lt"/>
              <a:ea typeface="+mj-ea"/>
              <a:cs typeface="+mj-cs"/>
            </a:endParaRPr>
          </a:p>
        </p:txBody>
      </p:sp>
      <p:pic>
        <p:nvPicPr>
          <p:cNvPr id="5" name="Picture 4">
            <a:extLst>
              <a:ext uri="{FF2B5EF4-FFF2-40B4-BE49-F238E27FC236}">
                <a16:creationId xmlns:a16="http://schemas.microsoft.com/office/drawing/2014/main" id="{9B850494-4B27-DBC4-5395-85B694688666}"/>
              </a:ext>
            </a:extLst>
          </p:cNvPr>
          <p:cNvPicPr>
            <a:picLocks noChangeAspect="1"/>
          </p:cNvPicPr>
          <p:nvPr/>
        </p:nvPicPr>
        <p:blipFill>
          <a:blip r:embed="rId4"/>
          <a:stretch>
            <a:fillRect/>
          </a:stretch>
        </p:blipFill>
        <p:spPr>
          <a:xfrm>
            <a:off x="5283032" y="175587"/>
            <a:ext cx="3829584" cy="342948"/>
          </a:xfrm>
          <a:prstGeom prst="rect">
            <a:avLst/>
          </a:prstGeom>
        </p:spPr>
      </p:pic>
      <p:pic>
        <p:nvPicPr>
          <p:cNvPr id="8" name="Picture 7">
            <a:extLst>
              <a:ext uri="{FF2B5EF4-FFF2-40B4-BE49-F238E27FC236}">
                <a16:creationId xmlns:a16="http://schemas.microsoft.com/office/drawing/2014/main" id="{BB809E5F-C957-4F9E-1A55-1928372FDC15}"/>
              </a:ext>
            </a:extLst>
          </p:cNvPr>
          <p:cNvPicPr>
            <a:picLocks noChangeAspect="1"/>
          </p:cNvPicPr>
          <p:nvPr/>
        </p:nvPicPr>
        <p:blipFill>
          <a:blip r:embed="rId5"/>
          <a:srcRect l="-302" t="268" r="9668" b="74944"/>
          <a:stretch>
            <a:fillRect/>
          </a:stretch>
        </p:blipFill>
        <p:spPr>
          <a:xfrm>
            <a:off x="5265167" y="615120"/>
            <a:ext cx="4923019" cy="4539632"/>
          </a:xfrm>
          <a:prstGeom prst="rect">
            <a:avLst/>
          </a:prstGeom>
        </p:spPr>
      </p:pic>
      <p:pic>
        <p:nvPicPr>
          <p:cNvPr id="9" name="Picture 8">
            <a:extLst>
              <a:ext uri="{FF2B5EF4-FFF2-40B4-BE49-F238E27FC236}">
                <a16:creationId xmlns:a16="http://schemas.microsoft.com/office/drawing/2014/main" id="{9D15D6D9-B23B-9F0A-D251-5720CD28F67A}"/>
              </a:ext>
            </a:extLst>
          </p:cNvPr>
          <p:cNvPicPr>
            <a:picLocks noChangeAspect="1"/>
          </p:cNvPicPr>
          <p:nvPr/>
        </p:nvPicPr>
        <p:blipFill>
          <a:blip r:embed="rId5"/>
          <a:srcRect l="7167" t="26961" r="9467" b="62702"/>
          <a:stretch>
            <a:fillRect/>
          </a:stretch>
        </p:blipFill>
        <p:spPr>
          <a:xfrm>
            <a:off x="5457182" y="4863911"/>
            <a:ext cx="4727304" cy="1992637"/>
          </a:xfrm>
          <a:prstGeom prst="rect">
            <a:avLst/>
          </a:prstGeom>
        </p:spPr>
      </p:pic>
    </p:spTree>
    <p:extLst>
      <p:ext uri="{BB962C8B-B14F-4D97-AF65-F5344CB8AC3E}">
        <p14:creationId xmlns:p14="http://schemas.microsoft.com/office/powerpoint/2010/main" val="171747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Slide Background">
            <a:extLst>
              <a:ext uri="{FF2B5EF4-FFF2-40B4-BE49-F238E27FC236}">
                <a16:creationId xmlns:a16="http://schemas.microsoft.com/office/drawing/2014/main" id="{6BF1CF0D-DD20-4D72-9173-21756ED5D3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13A48C6C-3CC4-4EE5-A773-EC1EB7F59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ln>
            <a:noFill/>
          </a:ln>
          <a:effectLst>
            <a:outerShdw blurRad="317500" dist="101600" dir="8820000" sx="93000" sy="93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1696413"/>
          </a:xfrm>
          <a:prstGeom prst="rect">
            <a:avLst/>
          </a:prstGeom>
          <a:ln>
            <a:noFill/>
          </a:ln>
          <a:effectLst>
            <a:outerShdw blurRad="190500" dist="88900" dir="5460000" sx="93000" sy="93000" algn="t"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8821FF-A006-7163-F304-E8D9BE476096}"/>
              </a:ext>
            </a:extLst>
          </p:cNvPr>
          <p:cNvSpPr>
            <a:spLocks noGrp="1"/>
          </p:cNvSpPr>
          <p:nvPr>
            <p:ph type="title"/>
          </p:nvPr>
        </p:nvSpPr>
        <p:spPr>
          <a:xfrm>
            <a:off x="6517658" y="-87871"/>
            <a:ext cx="4978309" cy="2069071"/>
          </a:xfrm>
        </p:spPr>
        <p:txBody>
          <a:bodyPr vert="horz" lIns="91440" tIns="45720" rIns="91440" bIns="45720" rtlCol="0" anchor="ctr">
            <a:normAutofit/>
          </a:bodyPr>
          <a:lstStyle/>
          <a:p>
            <a:r>
              <a:rPr lang="en-US" sz="4800" b="1" kern="1200" dirty="0" err="1">
                <a:latin typeface="+mj-lt"/>
                <a:ea typeface="+mj-ea"/>
                <a:cs typeface="+mj-cs"/>
              </a:rPr>
              <a:t>Reģistri</a:t>
            </a:r>
            <a:r>
              <a:rPr lang="en-US" sz="4800" b="1" kern="1200" dirty="0">
                <a:latin typeface="+mj-lt"/>
                <a:ea typeface="+mj-ea"/>
                <a:cs typeface="+mj-cs"/>
              </a:rPr>
              <a:t> - registri.vaad.gov.lv</a:t>
            </a:r>
            <a:r>
              <a:rPr lang="lv-LV" sz="4800" b="1" kern="1200" dirty="0">
                <a:latin typeface="+mj-lt"/>
                <a:ea typeface="+mj-ea"/>
                <a:cs typeface="+mj-cs"/>
              </a:rPr>
              <a:t> </a:t>
            </a:r>
            <a:endParaRPr lang="en-US" sz="4800" b="1" kern="1200" dirty="0">
              <a:latin typeface="+mj-lt"/>
              <a:ea typeface="Calibri Light"/>
              <a:cs typeface="Calibri Light"/>
            </a:endParaRPr>
          </a:p>
        </p:txBody>
      </p:sp>
      <p:pic>
        <p:nvPicPr>
          <p:cNvPr id="5" name="Picture 4">
            <a:extLst>
              <a:ext uri="{FF2B5EF4-FFF2-40B4-BE49-F238E27FC236}">
                <a16:creationId xmlns:a16="http://schemas.microsoft.com/office/drawing/2014/main" id="{DE3D5810-E9CD-AD26-7FBF-8CF6370703B7}"/>
              </a:ext>
            </a:extLst>
          </p:cNvPr>
          <p:cNvPicPr>
            <a:picLocks noChangeAspect="1"/>
          </p:cNvPicPr>
          <p:nvPr/>
        </p:nvPicPr>
        <p:blipFill rotWithShape="1">
          <a:blip r:embed="rId2"/>
          <a:srcRect r="760"/>
          <a:stretch/>
        </p:blipFill>
        <p:spPr>
          <a:xfrm>
            <a:off x="1457325" y="224402"/>
            <a:ext cx="3109914" cy="6494767"/>
          </a:xfrm>
          <a:prstGeom prst="rect">
            <a:avLst/>
          </a:prstGeom>
        </p:spPr>
      </p:pic>
      <p:sp>
        <p:nvSpPr>
          <p:cNvPr id="6" name="Rectangle 5">
            <a:extLst>
              <a:ext uri="{FF2B5EF4-FFF2-40B4-BE49-F238E27FC236}">
                <a16:creationId xmlns:a16="http://schemas.microsoft.com/office/drawing/2014/main" id="{F78696D1-B35D-ED2B-C48D-243886BF4404}"/>
              </a:ext>
            </a:extLst>
          </p:cNvPr>
          <p:cNvSpPr/>
          <p:nvPr/>
        </p:nvSpPr>
        <p:spPr>
          <a:xfrm>
            <a:off x="1677384" y="1302542"/>
            <a:ext cx="2528856" cy="526258"/>
          </a:xfrm>
          <a:prstGeom prst="rect">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lv-LV"/>
          </a:p>
        </p:txBody>
      </p:sp>
      <p:pic>
        <p:nvPicPr>
          <p:cNvPr id="7" name="Graphic 6" descr="Cursor with solid fill">
            <a:extLst>
              <a:ext uri="{FF2B5EF4-FFF2-40B4-BE49-F238E27FC236}">
                <a16:creationId xmlns:a16="http://schemas.microsoft.com/office/drawing/2014/main" id="{7C190C0D-69C2-4DAB-35FE-A91BD40A83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926891">
            <a:off x="878779" y="1037132"/>
            <a:ext cx="825525" cy="825525"/>
          </a:xfrm>
          <a:prstGeom prst="rect">
            <a:avLst/>
          </a:prstGeom>
        </p:spPr>
      </p:pic>
      <p:sp>
        <p:nvSpPr>
          <p:cNvPr id="8" name="Rectangle 7">
            <a:extLst>
              <a:ext uri="{FF2B5EF4-FFF2-40B4-BE49-F238E27FC236}">
                <a16:creationId xmlns:a16="http://schemas.microsoft.com/office/drawing/2014/main" id="{A5CC287C-ABA0-65FE-C0A6-A7D156D12C24}"/>
              </a:ext>
            </a:extLst>
          </p:cNvPr>
          <p:cNvSpPr/>
          <p:nvPr/>
        </p:nvSpPr>
        <p:spPr>
          <a:xfrm>
            <a:off x="1677384" y="2643810"/>
            <a:ext cx="2528856" cy="894917"/>
          </a:xfrm>
          <a:prstGeom prst="rect">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lv-LV"/>
          </a:p>
        </p:txBody>
      </p:sp>
      <p:sp>
        <p:nvSpPr>
          <p:cNvPr id="9" name="Rectangle 8">
            <a:extLst>
              <a:ext uri="{FF2B5EF4-FFF2-40B4-BE49-F238E27FC236}">
                <a16:creationId xmlns:a16="http://schemas.microsoft.com/office/drawing/2014/main" id="{F888596C-848E-55FE-4181-CAF942D163C4}"/>
              </a:ext>
            </a:extLst>
          </p:cNvPr>
          <p:cNvSpPr/>
          <p:nvPr/>
        </p:nvSpPr>
        <p:spPr>
          <a:xfrm>
            <a:off x="1677384" y="3626598"/>
            <a:ext cx="2528856" cy="621429"/>
          </a:xfrm>
          <a:prstGeom prst="rect">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lv-LV"/>
          </a:p>
        </p:txBody>
      </p:sp>
      <p:pic>
        <p:nvPicPr>
          <p:cNvPr id="15" name="Picture 14">
            <a:extLst>
              <a:ext uri="{FF2B5EF4-FFF2-40B4-BE49-F238E27FC236}">
                <a16:creationId xmlns:a16="http://schemas.microsoft.com/office/drawing/2014/main" id="{61B4083D-3DCF-340A-5332-8BF12C546637}"/>
              </a:ext>
            </a:extLst>
          </p:cNvPr>
          <p:cNvPicPr>
            <a:picLocks noChangeAspect="1"/>
          </p:cNvPicPr>
          <p:nvPr/>
        </p:nvPicPr>
        <p:blipFill>
          <a:blip r:embed="rId5"/>
          <a:stretch>
            <a:fillRect/>
          </a:stretch>
        </p:blipFill>
        <p:spPr>
          <a:xfrm>
            <a:off x="6690936" y="1981201"/>
            <a:ext cx="4799744" cy="4848228"/>
          </a:xfrm>
          <a:prstGeom prst="rect">
            <a:avLst/>
          </a:prstGeom>
        </p:spPr>
      </p:pic>
      <p:pic>
        <p:nvPicPr>
          <p:cNvPr id="16" name="Graphic 15" descr="Cursor with solid fill">
            <a:extLst>
              <a:ext uri="{FF2B5EF4-FFF2-40B4-BE49-F238E27FC236}">
                <a16:creationId xmlns:a16="http://schemas.microsoft.com/office/drawing/2014/main" id="{7A828FAF-32B8-CA26-6B0F-D9FFAFD1A9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926891">
            <a:off x="5601666" y="2175275"/>
            <a:ext cx="825525" cy="825525"/>
          </a:xfrm>
          <a:prstGeom prst="rect">
            <a:avLst/>
          </a:prstGeom>
        </p:spPr>
      </p:pic>
    </p:spTree>
    <p:extLst>
      <p:ext uri="{BB962C8B-B14F-4D97-AF65-F5344CB8AC3E}">
        <p14:creationId xmlns:p14="http://schemas.microsoft.com/office/powerpoint/2010/main" val="1901627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Pentagon 2">
            <a:extLst>
              <a:ext uri="{FF2B5EF4-FFF2-40B4-BE49-F238E27FC236}">
                <a16:creationId xmlns:a16="http://schemas.microsoft.com/office/drawing/2014/main" id="{F1B06BB0-F64F-23F3-B727-5DC17EBA83F4}"/>
              </a:ext>
            </a:extLst>
          </p:cNvPr>
          <p:cNvSpPr/>
          <p:nvPr/>
        </p:nvSpPr>
        <p:spPr>
          <a:xfrm>
            <a:off x="3740509" y="5038591"/>
            <a:ext cx="6919165" cy="513708"/>
          </a:xfrm>
          <a:prstGeom prst="homePlate">
            <a:avLst/>
          </a:prstGeom>
          <a:solidFill>
            <a:srgbClr val="97BC0E"/>
          </a:solidFill>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lv-LV" sz="2800" b="1">
                <a:solidFill>
                  <a:schemeClr val="tx1"/>
                </a:solidFill>
                <a:latin typeface="+mj-lt"/>
                <a:ea typeface="+mj-ea"/>
                <a:cs typeface="+mj-cs"/>
              </a:rPr>
              <a:t>pārbaudīti </a:t>
            </a:r>
            <a:r>
              <a:rPr lang="lv-LV" sz="2800" b="1">
                <a:solidFill>
                  <a:schemeClr val="tx1"/>
                </a:solidFill>
                <a:latin typeface="Calibri Light"/>
                <a:ea typeface="Calibri Light"/>
                <a:cs typeface="Calibri Light"/>
              </a:rPr>
              <a:t>6 792.94</a:t>
            </a:r>
            <a:r>
              <a:rPr lang="lv-LV" sz="2800" b="1">
                <a:solidFill>
                  <a:schemeClr val="tx1"/>
                </a:solidFill>
                <a:latin typeface="+mj-lt"/>
                <a:ea typeface="+mj-ea"/>
                <a:cs typeface="+mj-cs"/>
              </a:rPr>
              <a:t> hektāri</a:t>
            </a:r>
          </a:p>
        </p:txBody>
      </p:sp>
      <p:sp>
        <p:nvSpPr>
          <p:cNvPr id="11" name="Arrow: Pentagon 10">
            <a:extLst>
              <a:ext uri="{FF2B5EF4-FFF2-40B4-BE49-F238E27FC236}">
                <a16:creationId xmlns:a16="http://schemas.microsoft.com/office/drawing/2014/main" id="{1617108E-FE3A-BD06-97B6-B7089D262DC8}"/>
              </a:ext>
            </a:extLst>
          </p:cNvPr>
          <p:cNvSpPr/>
          <p:nvPr/>
        </p:nvSpPr>
        <p:spPr>
          <a:xfrm>
            <a:off x="3740510" y="3001790"/>
            <a:ext cx="6919167" cy="513708"/>
          </a:xfrm>
          <a:prstGeom prst="homePlate">
            <a:avLst/>
          </a:prstGeom>
          <a:solidFill>
            <a:srgbClr val="97BC0E"/>
          </a:solidFill>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lv-LV" altLang="en-US" sz="2800" b="1">
                <a:solidFill>
                  <a:schemeClr val="tx1"/>
                </a:solidFill>
                <a:latin typeface="+mj-lt"/>
                <a:ea typeface="+mj-ea"/>
                <a:cs typeface="+mj-cs"/>
              </a:rPr>
              <a:t>481 pārbaudi</a:t>
            </a:r>
            <a:endParaRPr lang="en-US" altLang="en-US" sz="2800" b="1">
              <a:solidFill>
                <a:schemeClr val="tx1"/>
              </a:solidFill>
              <a:latin typeface="+mj-lt"/>
              <a:ea typeface="Calibri Light"/>
              <a:cs typeface="Calibri Light"/>
            </a:endParaRPr>
          </a:p>
        </p:txBody>
      </p:sp>
      <p:sp>
        <p:nvSpPr>
          <p:cNvPr id="12" name="Arrow: Pentagon 11">
            <a:extLst>
              <a:ext uri="{FF2B5EF4-FFF2-40B4-BE49-F238E27FC236}">
                <a16:creationId xmlns:a16="http://schemas.microsoft.com/office/drawing/2014/main" id="{3375CF80-EA14-D097-3D37-C7D5DE36562C}"/>
              </a:ext>
            </a:extLst>
          </p:cNvPr>
          <p:cNvSpPr/>
          <p:nvPr/>
        </p:nvSpPr>
        <p:spPr>
          <a:xfrm>
            <a:off x="3740511" y="3696602"/>
            <a:ext cx="6919166" cy="513708"/>
          </a:xfrm>
          <a:prstGeom prst="homePlate">
            <a:avLst/>
          </a:prstGeom>
          <a:solidFill>
            <a:srgbClr val="97BC0E"/>
          </a:solidFill>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altLang="en-US" sz="2800" b="1">
                <a:solidFill>
                  <a:schemeClr val="tx1"/>
                </a:solidFill>
                <a:latin typeface="+mj-lt"/>
                <a:ea typeface="+mj-ea"/>
                <a:cs typeface="+mj-cs"/>
              </a:rPr>
              <a:t>476 </a:t>
            </a:r>
            <a:r>
              <a:rPr lang="en-US" altLang="en-US" sz="2800" b="1" err="1">
                <a:solidFill>
                  <a:schemeClr val="tx1"/>
                </a:solidFill>
                <a:latin typeface="+mj-lt"/>
                <a:ea typeface="+mj-ea"/>
                <a:cs typeface="+mj-cs"/>
              </a:rPr>
              <a:t>pārbaudes</a:t>
            </a:r>
            <a:r>
              <a:rPr lang="en-US" altLang="en-US" sz="2800" b="1">
                <a:solidFill>
                  <a:schemeClr val="tx1"/>
                </a:solidFill>
                <a:latin typeface="+mj-lt"/>
                <a:ea typeface="+mj-ea"/>
                <a:cs typeface="+mj-cs"/>
              </a:rPr>
              <a:t> </a:t>
            </a:r>
            <a:r>
              <a:rPr lang="en-US" altLang="en-US" sz="2800" b="1" err="1">
                <a:solidFill>
                  <a:schemeClr val="tx1"/>
                </a:solidFill>
                <a:latin typeface="+mj-lt"/>
                <a:ea typeface="+mj-ea"/>
                <a:cs typeface="+mj-cs"/>
              </a:rPr>
              <a:t>objektos</a:t>
            </a:r>
            <a:endParaRPr lang="en-US" altLang="en-US" sz="2800" b="1" err="1">
              <a:solidFill>
                <a:schemeClr val="tx1"/>
              </a:solidFill>
              <a:latin typeface="+mj-lt"/>
              <a:ea typeface="Calibri Light"/>
              <a:cs typeface="Calibri Light"/>
            </a:endParaRPr>
          </a:p>
        </p:txBody>
      </p:sp>
      <p:sp>
        <p:nvSpPr>
          <p:cNvPr id="13" name="Arrow: Pentagon 12">
            <a:extLst>
              <a:ext uri="{FF2B5EF4-FFF2-40B4-BE49-F238E27FC236}">
                <a16:creationId xmlns:a16="http://schemas.microsoft.com/office/drawing/2014/main" id="{74D3A788-F71C-1B1D-0497-37426D65EF72}"/>
              </a:ext>
            </a:extLst>
          </p:cNvPr>
          <p:cNvSpPr/>
          <p:nvPr/>
        </p:nvSpPr>
        <p:spPr>
          <a:xfrm>
            <a:off x="3740510" y="4349660"/>
            <a:ext cx="6919165" cy="513708"/>
          </a:xfrm>
          <a:prstGeom prst="homePlate">
            <a:avLst/>
          </a:prstGeom>
          <a:solidFill>
            <a:srgbClr val="97BC0E"/>
          </a:solidFill>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lv-LV" sz="2800" b="1">
                <a:solidFill>
                  <a:schemeClr val="tx1"/>
                </a:solidFill>
                <a:latin typeface="+mj-lt"/>
                <a:ea typeface="+mj-ea"/>
                <a:cs typeface="+mj-cs"/>
              </a:rPr>
              <a:t>pārbaudīti 2 395 lauki</a:t>
            </a:r>
          </a:p>
        </p:txBody>
      </p:sp>
      <p:sp>
        <p:nvSpPr>
          <p:cNvPr id="2" name="Title 1">
            <a:extLst>
              <a:ext uri="{FF2B5EF4-FFF2-40B4-BE49-F238E27FC236}">
                <a16:creationId xmlns:a16="http://schemas.microsoft.com/office/drawing/2014/main" id="{B16D2675-982E-4D90-A0BA-0FB52AE7BC92}"/>
              </a:ext>
            </a:extLst>
          </p:cNvPr>
          <p:cNvSpPr>
            <a:spLocks noGrp="1"/>
          </p:cNvSpPr>
          <p:nvPr>
            <p:ph type="title"/>
          </p:nvPr>
        </p:nvSpPr>
        <p:spPr>
          <a:xfrm>
            <a:off x="838198" y="547815"/>
            <a:ext cx="10527794" cy="1680519"/>
          </a:xfrm>
        </p:spPr>
        <p:txBody>
          <a:bodyPr>
            <a:normAutofit/>
          </a:bodyPr>
          <a:lstStyle/>
          <a:p>
            <a:pPr algn="ctr"/>
            <a:r>
              <a:rPr lang="lv-LV" sz="4800"/>
              <a:t>Lauksaimniecības produktu integrētās audzēšanas REĢISTRS</a:t>
            </a:r>
          </a:p>
        </p:txBody>
      </p:sp>
      <p:pic>
        <p:nvPicPr>
          <p:cNvPr id="8" name="Picture 7" descr="A foggy landscape with trees and a house&#10;&#10;AI-generated content may be incorrect.">
            <a:extLst>
              <a:ext uri="{FF2B5EF4-FFF2-40B4-BE49-F238E27FC236}">
                <a16:creationId xmlns:a16="http://schemas.microsoft.com/office/drawing/2014/main" id="{1A47610C-93F0-8676-50CD-3DB581736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018" y="2211064"/>
            <a:ext cx="4098917" cy="3989083"/>
          </a:xfrm>
          <a:prstGeom prst="rect">
            <a:avLst/>
          </a:prstGeom>
        </p:spPr>
      </p:pic>
      <p:sp>
        <p:nvSpPr>
          <p:cNvPr id="9" name="Title 1">
            <a:extLst>
              <a:ext uri="{FF2B5EF4-FFF2-40B4-BE49-F238E27FC236}">
                <a16:creationId xmlns:a16="http://schemas.microsoft.com/office/drawing/2014/main" id="{7FB2F12C-5614-2E77-5958-4E5CA30BE1AA}"/>
              </a:ext>
            </a:extLst>
          </p:cNvPr>
          <p:cNvSpPr txBox="1">
            <a:spLocks/>
          </p:cNvSpPr>
          <p:nvPr/>
        </p:nvSpPr>
        <p:spPr>
          <a:xfrm>
            <a:off x="1226142" y="3250190"/>
            <a:ext cx="2769791" cy="1920240"/>
          </a:xfrm>
          <a:prstGeom prst="rect">
            <a:avLst/>
          </a:prstGeom>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1600" b="1">
                <a:solidFill>
                  <a:schemeClr val="bg1"/>
                </a:solidFill>
                <a:ea typeface="Calibri Light"/>
                <a:cs typeface="Calibri Light"/>
              </a:rPr>
              <a:t>502</a:t>
            </a:r>
          </a:p>
          <a:p>
            <a:pPr algn="ctr"/>
            <a:r>
              <a:rPr lang="lv-LV" sz="6500" b="1">
                <a:solidFill>
                  <a:schemeClr val="bg1"/>
                </a:solidFill>
              </a:rPr>
              <a:t>personas iekļautas reģistrā</a:t>
            </a:r>
            <a:endParaRPr lang="lv-LV" sz="6500" b="1">
              <a:solidFill>
                <a:schemeClr val="bg1"/>
              </a:solidFill>
              <a:ea typeface="Calibri Light"/>
              <a:cs typeface="Calibri Light"/>
            </a:endParaRPr>
          </a:p>
        </p:txBody>
      </p:sp>
      <p:sp>
        <p:nvSpPr>
          <p:cNvPr id="15" name="TextBox 14">
            <a:extLst>
              <a:ext uri="{FF2B5EF4-FFF2-40B4-BE49-F238E27FC236}">
                <a16:creationId xmlns:a16="http://schemas.microsoft.com/office/drawing/2014/main" id="{0770C2D2-700D-1ABC-07BB-39B4EDF6D0A7}"/>
              </a:ext>
            </a:extLst>
          </p:cNvPr>
          <p:cNvSpPr txBox="1"/>
          <p:nvPr/>
        </p:nvSpPr>
        <p:spPr>
          <a:xfrm>
            <a:off x="4284716" y="2475878"/>
            <a:ext cx="6094476" cy="523220"/>
          </a:xfrm>
          <a:prstGeom prst="rect">
            <a:avLst/>
          </a:prstGeom>
          <a:noFill/>
        </p:spPr>
        <p:txBody>
          <a:bodyPr wrap="square" lIns="91440" tIns="45720" rIns="91440" bIns="45720" anchor="t">
            <a:spAutoFit/>
          </a:bodyPr>
          <a:lstStyle/>
          <a:p>
            <a:pPr algn="ctr"/>
            <a:r>
              <a:rPr lang="lv-LV" sz="2800" b="1">
                <a:latin typeface="+mj-lt"/>
                <a:ea typeface="+mj-ea"/>
                <a:cs typeface="+mj-cs"/>
              </a:rPr>
              <a:t>2025. gadā VAAD inspektori veikuši: </a:t>
            </a:r>
          </a:p>
        </p:txBody>
      </p:sp>
    </p:spTree>
    <p:extLst>
      <p:ext uri="{BB962C8B-B14F-4D97-AF65-F5344CB8AC3E}">
        <p14:creationId xmlns:p14="http://schemas.microsoft.com/office/powerpoint/2010/main" val="1077016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B270A9A-B25F-202A-6EC9-E1C98BD287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13">
            <a:extLst>
              <a:ext uri="{FF2B5EF4-FFF2-40B4-BE49-F238E27FC236}">
                <a16:creationId xmlns:a16="http://schemas.microsoft.com/office/drawing/2014/main" id="{F7AD8E14-2E45-3F20-6620-813F1B016A77}"/>
              </a:ext>
            </a:extLst>
          </p:cNvPr>
          <p:cNvSpPr txBox="1">
            <a:spLocks/>
          </p:cNvSpPr>
          <p:nvPr/>
        </p:nvSpPr>
        <p:spPr>
          <a:xfrm>
            <a:off x="2046381" y="5236626"/>
            <a:ext cx="8370119" cy="1340169"/>
          </a:xfrm>
          <a:prstGeom prst="rect">
            <a:avLst/>
          </a:prstGeom>
          <a:solidFill>
            <a:srgbClr val="97BC0E"/>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indent="0" algn="ctr">
              <a:buNone/>
            </a:pPr>
            <a:endParaRPr lang="en-US" b="1">
              <a:solidFill>
                <a:srgbClr val="3F2021"/>
              </a:solidFill>
              <a:ea typeface="+mn-lt"/>
              <a:cs typeface="+mn-lt"/>
            </a:endParaRPr>
          </a:p>
        </p:txBody>
      </p:sp>
      <p:sp>
        <p:nvSpPr>
          <p:cNvPr id="12" name="Arrow: Pentagon 11">
            <a:extLst>
              <a:ext uri="{FF2B5EF4-FFF2-40B4-BE49-F238E27FC236}">
                <a16:creationId xmlns:a16="http://schemas.microsoft.com/office/drawing/2014/main" id="{B6BBA58D-2D6E-5491-A04D-5DB9D20ACCFC}"/>
              </a:ext>
            </a:extLst>
          </p:cNvPr>
          <p:cNvSpPr/>
          <p:nvPr/>
        </p:nvSpPr>
        <p:spPr>
          <a:xfrm rot="5400000">
            <a:off x="5615462" y="1944857"/>
            <a:ext cx="2552835" cy="1595143"/>
          </a:xfrm>
          <a:prstGeom prst="homePlate">
            <a:avLst/>
          </a:prstGeom>
          <a:solidFill>
            <a:srgbClr val="97BC0E"/>
          </a:solidFill>
          <a:ln>
            <a:solidFill>
              <a:srgbClr val="97BC0E"/>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lv-LV"/>
          </a:p>
        </p:txBody>
      </p:sp>
      <p:sp>
        <p:nvSpPr>
          <p:cNvPr id="11" name="Arrow: Pentagon 10">
            <a:extLst>
              <a:ext uri="{FF2B5EF4-FFF2-40B4-BE49-F238E27FC236}">
                <a16:creationId xmlns:a16="http://schemas.microsoft.com/office/drawing/2014/main" id="{9D87EEFE-5889-3816-D2D1-6429CC342934}"/>
              </a:ext>
            </a:extLst>
          </p:cNvPr>
          <p:cNvSpPr/>
          <p:nvPr/>
        </p:nvSpPr>
        <p:spPr>
          <a:xfrm rot="5400000">
            <a:off x="3497695" y="1964651"/>
            <a:ext cx="2572628" cy="1575351"/>
          </a:xfrm>
          <a:prstGeom prst="homePlate">
            <a:avLst/>
          </a:prstGeom>
          <a:solidFill>
            <a:srgbClr val="97BC0E"/>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lv-LV"/>
          </a:p>
        </p:txBody>
      </p:sp>
      <p:sp>
        <p:nvSpPr>
          <p:cNvPr id="9" name="Title 1">
            <a:extLst>
              <a:ext uri="{FF2B5EF4-FFF2-40B4-BE49-F238E27FC236}">
                <a16:creationId xmlns:a16="http://schemas.microsoft.com/office/drawing/2014/main" id="{0ED8E11C-0517-2A26-3545-90A44EF5D3B1}"/>
              </a:ext>
            </a:extLst>
          </p:cNvPr>
          <p:cNvSpPr txBox="1">
            <a:spLocks/>
          </p:cNvSpPr>
          <p:nvPr/>
        </p:nvSpPr>
        <p:spPr>
          <a:xfrm>
            <a:off x="4145493" y="350631"/>
            <a:ext cx="3462518" cy="792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b="1">
                <a:solidFill>
                  <a:srgbClr val="3F2021"/>
                </a:solidFill>
                <a:ea typeface="Calibri Light"/>
                <a:cs typeface="Calibri Light"/>
              </a:rPr>
              <a:t>2025. gadā:</a:t>
            </a:r>
            <a:endParaRPr lang="en-US">
              <a:solidFill>
                <a:srgbClr val="3F2021"/>
              </a:solidFill>
              <a:ea typeface="Calibri Light"/>
              <a:cs typeface="Calibri Light"/>
            </a:endParaRPr>
          </a:p>
        </p:txBody>
      </p:sp>
      <p:sp>
        <p:nvSpPr>
          <p:cNvPr id="14" name="TextBox 13">
            <a:extLst>
              <a:ext uri="{FF2B5EF4-FFF2-40B4-BE49-F238E27FC236}">
                <a16:creationId xmlns:a16="http://schemas.microsoft.com/office/drawing/2014/main" id="{875E34C8-0BE3-F532-2D95-43F25AAA2E1A}"/>
              </a:ext>
            </a:extLst>
          </p:cNvPr>
          <p:cNvSpPr txBox="1"/>
          <p:nvPr/>
        </p:nvSpPr>
        <p:spPr>
          <a:xfrm>
            <a:off x="3681376" y="2005954"/>
            <a:ext cx="2215161" cy="954107"/>
          </a:xfrm>
          <a:prstGeom prst="rect">
            <a:avLst/>
          </a:prstGeom>
          <a:noFill/>
        </p:spPr>
        <p:txBody>
          <a:bodyPr wrap="square" lIns="91440" tIns="45720" rIns="91440" bIns="45720" rtlCol="0" anchor="ctr">
            <a:spAutoFit/>
          </a:bodyPr>
          <a:lstStyle/>
          <a:p>
            <a:pPr algn="ctr"/>
            <a:endParaRPr lang="lv-LV" sz="2800" b="1">
              <a:ea typeface="Calibri"/>
              <a:cs typeface="Calibri"/>
            </a:endParaRPr>
          </a:p>
          <a:p>
            <a:pPr algn="ctr"/>
            <a:r>
              <a:rPr lang="lv-LV" sz="2800" b="1">
                <a:solidFill>
                  <a:srgbClr val="C00000"/>
                </a:solidFill>
              </a:rPr>
              <a:t>personām</a:t>
            </a:r>
            <a:endParaRPr lang="en-US" sz="2800">
              <a:solidFill>
                <a:srgbClr val="3F2021"/>
              </a:solidFill>
              <a:ea typeface="Calibri"/>
              <a:cs typeface="Calibri"/>
            </a:endParaRPr>
          </a:p>
        </p:txBody>
      </p:sp>
      <p:sp>
        <p:nvSpPr>
          <p:cNvPr id="15" name="TextBox 14">
            <a:extLst>
              <a:ext uri="{FF2B5EF4-FFF2-40B4-BE49-F238E27FC236}">
                <a16:creationId xmlns:a16="http://schemas.microsoft.com/office/drawing/2014/main" id="{23012C44-75E8-DC34-9328-9DF79FBA16EB}"/>
              </a:ext>
            </a:extLst>
          </p:cNvPr>
          <p:cNvSpPr txBox="1"/>
          <p:nvPr/>
        </p:nvSpPr>
        <p:spPr>
          <a:xfrm>
            <a:off x="5898101" y="2005954"/>
            <a:ext cx="2185473" cy="954107"/>
          </a:xfrm>
          <a:prstGeom prst="rect">
            <a:avLst/>
          </a:prstGeom>
          <a:noFill/>
        </p:spPr>
        <p:txBody>
          <a:bodyPr wrap="square" lIns="91440" tIns="45720" rIns="91440" bIns="45720" rtlCol="0" anchor="ctr">
            <a:spAutoFit/>
          </a:bodyPr>
          <a:lstStyle/>
          <a:p>
            <a:pPr algn="ctr"/>
            <a:endParaRPr lang="lv-LV" sz="2800" b="1">
              <a:ea typeface="Calibri"/>
              <a:cs typeface="Calibri"/>
            </a:endParaRPr>
          </a:p>
          <a:p>
            <a:pPr algn="ctr"/>
            <a:r>
              <a:rPr lang="lv-LV" sz="2800" b="1">
                <a:solidFill>
                  <a:srgbClr val="C00000"/>
                </a:solidFill>
              </a:rPr>
              <a:t>laukos</a:t>
            </a:r>
            <a:endParaRPr lang="lv-LV" sz="2800" b="1">
              <a:solidFill>
                <a:srgbClr val="3F2021"/>
              </a:solidFill>
              <a:ea typeface="Calibri"/>
              <a:cs typeface="Calibri"/>
            </a:endParaRPr>
          </a:p>
        </p:txBody>
      </p:sp>
      <p:sp>
        <p:nvSpPr>
          <p:cNvPr id="17" name="Content Placeholder 2">
            <a:extLst>
              <a:ext uri="{FF2B5EF4-FFF2-40B4-BE49-F238E27FC236}">
                <a16:creationId xmlns:a16="http://schemas.microsoft.com/office/drawing/2014/main" id="{149E3973-565F-C5E4-AC68-A9B464CAEE63}"/>
              </a:ext>
            </a:extLst>
          </p:cNvPr>
          <p:cNvSpPr txBox="1">
            <a:spLocks/>
          </p:cNvSpPr>
          <p:nvPr/>
        </p:nvSpPr>
        <p:spPr>
          <a:xfrm>
            <a:off x="139421" y="5407942"/>
            <a:ext cx="12189858" cy="99212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err="1">
                <a:ea typeface="+mn-lt"/>
                <a:cs typeface="+mn-lt"/>
              </a:rPr>
              <a:t>Laukiem</a:t>
            </a:r>
            <a:r>
              <a:rPr lang="en-GB">
                <a:ea typeface="+mn-lt"/>
                <a:cs typeface="+mn-lt"/>
              </a:rPr>
              <a:t> </a:t>
            </a:r>
            <a:r>
              <a:rPr lang="en-GB" err="1">
                <a:ea typeface="+mn-lt"/>
                <a:cs typeface="+mn-lt"/>
              </a:rPr>
              <a:t>nebija</a:t>
            </a:r>
            <a:r>
              <a:rPr lang="en-GB">
                <a:ea typeface="+mn-lt"/>
                <a:cs typeface="+mn-lt"/>
              </a:rPr>
              <a:t> </a:t>
            </a:r>
            <a:r>
              <a:rPr lang="en-GB" err="1">
                <a:ea typeface="+mn-lt"/>
                <a:cs typeface="+mn-lt"/>
              </a:rPr>
              <a:t>derīgu</a:t>
            </a:r>
            <a:r>
              <a:rPr lang="en-GB">
                <a:ea typeface="+mn-lt"/>
                <a:cs typeface="+mn-lt"/>
              </a:rPr>
              <a:t> </a:t>
            </a:r>
            <a:r>
              <a:rPr lang="en-GB" err="1">
                <a:ea typeface="+mn-lt"/>
                <a:cs typeface="+mn-lt"/>
              </a:rPr>
              <a:t>augšņu</a:t>
            </a:r>
            <a:r>
              <a:rPr lang="en-GB">
                <a:ea typeface="+mn-lt"/>
                <a:cs typeface="+mn-lt"/>
              </a:rPr>
              <a:t> </a:t>
            </a:r>
            <a:r>
              <a:rPr lang="en-GB" err="1">
                <a:ea typeface="+mn-lt"/>
                <a:cs typeface="+mn-lt"/>
              </a:rPr>
              <a:t>agroķīmiskās</a:t>
            </a:r>
            <a:r>
              <a:rPr lang="en-GB">
                <a:ea typeface="+mn-lt"/>
                <a:cs typeface="+mn-lt"/>
              </a:rPr>
              <a:t> </a:t>
            </a:r>
            <a:r>
              <a:rPr lang="en-GB" err="1">
                <a:ea typeface="+mn-lt"/>
                <a:cs typeface="+mn-lt"/>
              </a:rPr>
              <a:t>izpētes</a:t>
            </a:r>
            <a:r>
              <a:rPr lang="en-GB">
                <a:ea typeface="+mn-lt"/>
                <a:cs typeface="+mn-lt"/>
              </a:rPr>
              <a:t> datu</a:t>
            </a:r>
            <a:endParaRPr lang="en-US">
              <a:ea typeface="+mn-lt"/>
              <a:cs typeface="+mn-lt"/>
            </a:endParaRPr>
          </a:p>
          <a:p>
            <a:pPr marL="0" indent="0" algn="ctr">
              <a:buNone/>
            </a:pPr>
            <a:r>
              <a:rPr lang="en-GB" err="1">
                <a:ea typeface="+mn-lt"/>
                <a:cs typeface="+mn-lt"/>
              </a:rPr>
              <a:t>vai</a:t>
            </a:r>
            <a:r>
              <a:rPr lang="en-GB">
                <a:ea typeface="+mn-lt"/>
                <a:cs typeface="+mn-lt"/>
              </a:rPr>
              <a:t> </a:t>
            </a:r>
            <a:r>
              <a:rPr lang="en-GB" err="1">
                <a:ea typeface="+mn-lt"/>
                <a:cs typeface="+mn-lt"/>
              </a:rPr>
              <a:t>augšņu</a:t>
            </a:r>
            <a:r>
              <a:rPr lang="en-GB">
                <a:ea typeface="+mn-lt"/>
                <a:cs typeface="+mn-lt"/>
              </a:rPr>
              <a:t> </a:t>
            </a:r>
            <a:r>
              <a:rPr lang="en-GB" err="1">
                <a:ea typeface="+mn-lt"/>
                <a:cs typeface="+mn-lt"/>
              </a:rPr>
              <a:t>analīžu</a:t>
            </a:r>
            <a:r>
              <a:rPr lang="en-GB">
                <a:ea typeface="+mn-lt"/>
                <a:cs typeface="+mn-lt"/>
              </a:rPr>
              <a:t> </a:t>
            </a:r>
            <a:r>
              <a:rPr lang="en-GB" err="1">
                <a:ea typeface="+mn-lt"/>
                <a:cs typeface="+mn-lt"/>
              </a:rPr>
              <a:t>rezultātu</a:t>
            </a:r>
            <a:r>
              <a:rPr lang="en-GB">
                <a:ea typeface="+mn-lt"/>
                <a:cs typeface="+mn-lt"/>
              </a:rPr>
              <a:t>.</a:t>
            </a:r>
            <a:endParaRPr lang="en-US">
              <a:ea typeface="Calibri"/>
              <a:cs typeface="Calibri"/>
            </a:endParaRPr>
          </a:p>
        </p:txBody>
      </p:sp>
      <p:sp>
        <p:nvSpPr>
          <p:cNvPr id="18" name="TextBox 17">
            <a:extLst>
              <a:ext uri="{FF2B5EF4-FFF2-40B4-BE49-F238E27FC236}">
                <a16:creationId xmlns:a16="http://schemas.microsoft.com/office/drawing/2014/main" id="{241CDECC-A767-608C-0F48-EB63CF861C6D}"/>
              </a:ext>
            </a:extLst>
          </p:cNvPr>
          <p:cNvSpPr txBox="1"/>
          <p:nvPr/>
        </p:nvSpPr>
        <p:spPr>
          <a:xfrm>
            <a:off x="3681376" y="1712338"/>
            <a:ext cx="2215161" cy="769441"/>
          </a:xfrm>
          <a:prstGeom prst="rect">
            <a:avLst/>
          </a:prstGeom>
          <a:noFill/>
        </p:spPr>
        <p:txBody>
          <a:bodyPr wrap="square" lIns="91440" tIns="45720" rIns="91440" bIns="45720" rtlCol="0" anchor="ctr">
            <a:spAutoFit/>
          </a:bodyPr>
          <a:lstStyle/>
          <a:p>
            <a:pPr algn="ctr"/>
            <a:r>
              <a:rPr lang="lv-LV" sz="4400" b="1">
                <a:solidFill>
                  <a:srgbClr val="C00000"/>
                </a:solidFill>
                <a:ea typeface="Calibri"/>
                <a:cs typeface="Calibri"/>
              </a:rPr>
              <a:t>3</a:t>
            </a:r>
          </a:p>
        </p:txBody>
      </p:sp>
      <p:sp>
        <p:nvSpPr>
          <p:cNvPr id="19" name="TextBox 18">
            <a:extLst>
              <a:ext uri="{FF2B5EF4-FFF2-40B4-BE49-F238E27FC236}">
                <a16:creationId xmlns:a16="http://schemas.microsoft.com/office/drawing/2014/main" id="{D253DA02-E570-14D8-0216-9075E455B34B}"/>
              </a:ext>
            </a:extLst>
          </p:cNvPr>
          <p:cNvSpPr txBox="1"/>
          <p:nvPr/>
        </p:nvSpPr>
        <p:spPr>
          <a:xfrm>
            <a:off x="5789246" y="1712338"/>
            <a:ext cx="2215161" cy="769441"/>
          </a:xfrm>
          <a:prstGeom prst="rect">
            <a:avLst/>
          </a:prstGeom>
          <a:noFill/>
        </p:spPr>
        <p:txBody>
          <a:bodyPr wrap="square" lIns="91440" tIns="45720" rIns="91440" bIns="45720" rtlCol="0" anchor="ctr">
            <a:spAutoFit/>
          </a:bodyPr>
          <a:lstStyle/>
          <a:p>
            <a:pPr algn="ctr"/>
            <a:r>
              <a:rPr lang="lv-LV" sz="4400" b="1">
                <a:solidFill>
                  <a:srgbClr val="C00000"/>
                </a:solidFill>
                <a:ea typeface="Calibri"/>
                <a:cs typeface="Calibri"/>
              </a:rPr>
              <a:t>6</a:t>
            </a:r>
          </a:p>
        </p:txBody>
      </p:sp>
      <p:sp>
        <p:nvSpPr>
          <p:cNvPr id="21" name="Content Placeholder 2">
            <a:extLst>
              <a:ext uri="{FF2B5EF4-FFF2-40B4-BE49-F238E27FC236}">
                <a16:creationId xmlns:a16="http://schemas.microsoft.com/office/drawing/2014/main" id="{0CE7D0F8-E87A-35DB-3144-CFDC3219B7A4}"/>
              </a:ext>
            </a:extLst>
          </p:cNvPr>
          <p:cNvSpPr txBox="1">
            <a:spLocks/>
          </p:cNvSpPr>
          <p:nvPr/>
        </p:nvSpPr>
        <p:spPr>
          <a:xfrm>
            <a:off x="139421" y="4250097"/>
            <a:ext cx="12189858" cy="89316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err="1">
                <a:ea typeface="+mn-lt"/>
                <a:cs typeface="+mn-lt"/>
              </a:rPr>
              <a:t>kultūraugu</a:t>
            </a:r>
            <a:r>
              <a:rPr lang="en-GB" b="1">
                <a:ea typeface="+mn-lt"/>
                <a:cs typeface="+mn-lt"/>
              </a:rPr>
              <a:t> </a:t>
            </a:r>
            <a:r>
              <a:rPr lang="en-GB" b="1" err="1">
                <a:ea typeface="+mn-lt"/>
                <a:cs typeface="+mn-lt"/>
              </a:rPr>
              <a:t>audzēšana</a:t>
            </a:r>
            <a:r>
              <a:rPr lang="en-GB" b="1">
                <a:ea typeface="+mn-lt"/>
                <a:cs typeface="+mn-lt"/>
              </a:rPr>
              <a:t> </a:t>
            </a:r>
            <a:r>
              <a:rPr lang="en-GB" b="1" err="1">
                <a:ea typeface="+mn-lt"/>
                <a:cs typeface="+mn-lt"/>
              </a:rPr>
              <a:t>nebija</a:t>
            </a:r>
            <a:r>
              <a:rPr lang="en-GB" b="1">
                <a:ea typeface="+mn-lt"/>
                <a:cs typeface="+mn-lt"/>
              </a:rPr>
              <a:t> </a:t>
            </a:r>
            <a:r>
              <a:rPr lang="en-GB" b="1" err="1">
                <a:ea typeface="+mn-lt"/>
                <a:cs typeface="+mn-lt"/>
              </a:rPr>
              <a:t>atbilstoša</a:t>
            </a:r>
            <a:r>
              <a:rPr lang="en-GB" b="1">
                <a:ea typeface="+mn-lt"/>
                <a:cs typeface="+mn-lt"/>
              </a:rPr>
              <a:t> L/s </a:t>
            </a:r>
            <a:r>
              <a:rPr lang="en-GB" b="1" err="1">
                <a:ea typeface="+mn-lt"/>
                <a:cs typeface="+mn-lt"/>
              </a:rPr>
              <a:t>produktu</a:t>
            </a:r>
            <a:r>
              <a:rPr lang="en-GB" b="1">
                <a:ea typeface="+mn-lt"/>
                <a:cs typeface="+mn-lt"/>
              </a:rPr>
              <a:t> </a:t>
            </a:r>
            <a:r>
              <a:rPr lang="en-GB" b="1" err="1">
                <a:ea typeface="+mn-lt"/>
                <a:cs typeface="+mn-lt"/>
              </a:rPr>
              <a:t>integrētās</a:t>
            </a:r>
            <a:r>
              <a:rPr lang="en-GB" b="1">
                <a:ea typeface="+mn-lt"/>
                <a:cs typeface="+mn-lt"/>
              </a:rPr>
              <a:t> </a:t>
            </a:r>
            <a:r>
              <a:rPr lang="en-GB" b="1" err="1">
                <a:ea typeface="+mn-lt"/>
                <a:cs typeface="+mn-lt"/>
              </a:rPr>
              <a:t>audzēšanas</a:t>
            </a:r>
            <a:r>
              <a:rPr lang="en-GB" b="1">
                <a:ea typeface="+mn-lt"/>
                <a:cs typeface="+mn-lt"/>
              </a:rPr>
              <a:t> </a:t>
            </a:r>
            <a:r>
              <a:rPr lang="en-GB" b="1" err="1">
                <a:ea typeface="+mn-lt"/>
                <a:cs typeface="+mn-lt"/>
              </a:rPr>
              <a:t>prasībām</a:t>
            </a:r>
            <a:r>
              <a:rPr lang="en-GB" b="1">
                <a:ea typeface="+mn-lt"/>
                <a:cs typeface="+mn-lt"/>
              </a:rPr>
              <a:t>.</a:t>
            </a:r>
          </a:p>
        </p:txBody>
      </p:sp>
    </p:spTree>
    <p:extLst>
      <p:ext uri="{BB962C8B-B14F-4D97-AF65-F5344CB8AC3E}">
        <p14:creationId xmlns:p14="http://schemas.microsoft.com/office/powerpoint/2010/main" val="1947566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37BFC-7CE1-7FEE-2122-6C7C9BD954C6}"/>
              </a:ext>
            </a:extLst>
          </p:cNvPr>
          <p:cNvSpPr>
            <a:spLocks noGrp="1"/>
          </p:cNvSpPr>
          <p:nvPr>
            <p:ph type="title"/>
          </p:nvPr>
        </p:nvSpPr>
        <p:spPr>
          <a:xfrm>
            <a:off x="734878" y="378040"/>
            <a:ext cx="10580176" cy="808953"/>
          </a:xfrm>
        </p:spPr>
        <p:txBody>
          <a:bodyPr>
            <a:normAutofit/>
          </a:bodyPr>
          <a:lstStyle/>
          <a:p>
            <a:pPr algn="ctr"/>
            <a:r>
              <a:rPr lang="lv-LV" b="1"/>
              <a:t>2025</a:t>
            </a:r>
            <a:r>
              <a:rPr lang="lv-LV" sz="4400" b="1"/>
              <a:t>.</a:t>
            </a:r>
            <a:r>
              <a:rPr lang="en-US" sz="4400" b="1"/>
              <a:t> </a:t>
            </a:r>
            <a:r>
              <a:rPr lang="lv-LV" sz="4400" b="1"/>
              <a:t>gadā </a:t>
            </a:r>
            <a:r>
              <a:rPr lang="en-US" sz="4400" b="1" err="1"/>
              <a:t>pārbaudīti</a:t>
            </a:r>
            <a:r>
              <a:rPr lang="lv-LV" sz="4400" b="1"/>
              <a:t> </a:t>
            </a:r>
            <a:r>
              <a:rPr lang="lv-LV" sz="4800" b="1"/>
              <a:t>49</a:t>
            </a:r>
            <a:r>
              <a:rPr lang="lv-LV" sz="4400" b="1"/>
              <a:t> dažādi </a:t>
            </a:r>
            <a:r>
              <a:rPr lang="en-US" sz="4400" b="1" err="1"/>
              <a:t>kultūraugi</a:t>
            </a:r>
            <a:endParaRPr lang="lv-LV">
              <a:ea typeface="Calibri Light" panose="020F0302020204030204"/>
              <a:cs typeface="Calibri Light" panose="020F0302020204030204"/>
            </a:endParaRPr>
          </a:p>
        </p:txBody>
      </p:sp>
      <p:sp>
        <p:nvSpPr>
          <p:cNvPr id="4" name="Arrow: Pentagon 3">
            <a:extLst>
              <a:ext uri="{FF2B5EF4-FFF2-40B4-BE49-F238E27FC236}">
                <a16:creationId xmlns:a16="http://schemas.microsoft.com/office/drawing/2014/main" id="{C860EC02-0A85-6DEF-F72A-B9F894246E18}"/>
              </a:ext>
            </a:extLst>
          </p:cNvPr>
          <p:cNvSpPr/>
          <p:nvPr/>
        </p:nvSpPr>
        <p:spPr>
          <a:xfrm rot="5400000">
            <a:off x="-381577" y="3993351"/>
            <a:ext cx="3413796" cy="1585247"/>
          </a:xfrm>
          <a:prstGeom prst="homePlate">
            <a:avLst/>
          </a:prstGeom>
          <a:solidFill>
            <a:srgbClr val="97BC0E"/>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lv-LV"/>
          </a:p>
        </p:txBody>
      </p:sp>
      <p:pic>
        <p:nvPicPr>
          <p:cNvPr id="5" name="Picture 4" descr="A close up of a red apple&#10;&#10;AI-generated content may be incorrect.">
            <a:extLst>
              <a:ext uri="{FF2B5EF4-FFF2-40B4-BE49-F238E27FC236}">
                <a16:creationId xmlns:a16="http://schemas.microsoft.com/office/drawing/2014/main" id="{88E935FA-F75C-24B0-CED5-E0CF68E2D2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324" y="2587819"/>
            <a:ext cx="2037995" cy="2037995"/>
          </a:xfrm>
          <a:prstGeom prst="rect">
            <a:avLst/>
          </a:prstGeom>
        </p:spPr>
      </p:pic>
      <p:sp>
        <p:nvSpPr>
          <p:cNvPr id="6" name="Arrow: Pentagon 5">
            <a:extLst>
              <a:ext uri="{FF2B5EF4-FFF2-40B4-BE49-F238E27FC236}">
                <a16:creationId xmlns:a16="http://schemas.microsoft.com/office/drawing/2014/main" id="{7ED23A47-00D1-3E92-2B26-D30C186C0FC4}"/>
              </a:ext>
            </a:extLst>
          </p:cNvPr>
          <p:cNvSpPr/>
          <p:nvPr/>
        </p:nvSpPr>
        <p:spPr>
          <a:xfrm rot="5400000">
            <a:off x="2063807" y="4052770"/>
            <a:ext cx="3294963" cy="1585247"/>
          </a:xfrm>
          <a:prstGeom prst="homePlate">
            <a:avLst/>
          </a:prstGeom>
          <a:solidFill>
            <a:srgbClr val="97BC0E"/>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lv-LV"/>
          </a:p>
        </p:txBody>
      </p:sp>
      <p:pic>
        <p:nvPicPr>
          <p:cNvPr id="7" name="Picture 6" descr="A group of potatoes in a circle&#10;&#10;AI-generated content may be incorrect.">
            <a:extLst>
              <a:ext uri="{FF2B5EF4-FFF2-40B4-BE49-F238E27FC236}">
                <a16:creationId xmlns:a16="http://schemas.microsoft.com/office/drawing/2014/main" id="{AEDB9212-CD77-AD0E-E139-B53E5CA4D4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2291" y="2587819"/>
            <a:ext cx="2037994" cy="2037994"/>
          </a:xfrm>
          <a:prstGeom prst="rect">
            <a:avLst/>
          </a:prstGeom>
        </p:spPr>
      </p:pic>
      <p:sp>
        <p:nvSpPr>
          <p:cNvPr id="8" name="Arrow: Pentagon 7">
            <a:extLst>
              <a:ext uri="{FF2B5EF4-FFF2-40B4-BE49-F238E27FC236}">
                <a16:creationId xmlns:a16="http://schemas.microsoft.com/office/drawing/2014/main" id="{BC1748EF-A6EE-1506-DD0B-1A803626B1AD}"/>
              </a:ext>
            </a:extLst>
          </p:cNvPr>
          <p:cNvSpPr/>
          <p:nvPr/>
        </p:nvSpPr>
        <p:spPr>
          <a:xfrm rot="5400000">
            <a:off x="4477628" y="4060057"/>
            <a:ext cx="3280388" cy="1585247"/>
          </a:xfrm>
          <a:prstGeom prst="homePlate">
            <a:avLst/>
          </a:prstGeom>
          <a:solidFill>
            <a:srgbClr val="97BC0E"/>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lv-LV"/>
          </a:p>
        </p:txBody>
      </p:sp>
      <p:sp>
        <p:nvSpPr>
          <p:cNvPr id="10" name="Arrow: Pentagon 9">
            <a:extLst>
              <a:ext uri="{FF2B5EF4-FFF2-40B4-BE49-F238E27FC236}">
                <a16:creationId xmlns:a16="http://schemas.microsoft.com/office/drawing/2014/main" id="{88008625-DEB7-FEF1-269E-366866F1D9DE}"/>
              </a:ext>
            </a:extLst>
          </p:cNvPr>
          <p:cNvSpPr/>
          <p:nvPr/>
        </p:nvSpPr>
        <p:spPr>
          <a:xfrm rot="5400000">
            <a:off x="6912918" y="4060057"/>
            <a:ext cx="3280388" cy="1585247"/>
          </a:xfrm>
          <a:prstGeom prst="homePlate">
            <a:avLst/>
          </a:prstGeom>
          <a:solidFill>
            <a:srgbClr val="97BC0E"/>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lv-LV"/>
          </a:p>
        </p:txBody>
      </p:sp>
      <p:pic>
        <p:nvPicPr>
          <p:cNvPr id="9" name="Picture 8" descr="A group of pears in a pile&#10;&#10;AI-generated content may be incorrect.">
            <a:extLst>
              <a:ext uri="{FF2B5EF4-FFF2-40B4-BE49-F238E27FC236}">
                <a16:creationId xmlns:a16="http://schemas.microsoft.com/office/drawing/2014/main" id="{246B2D85-0E29-ECCB-307D-11BF4137AC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3854" y="2581943"/>
            <a:ext cx="2079134" cy="2049747"/>
          </a:xfrm>
          <a:prstGeom prst="rect">
            <a:avLst/>
          </a:prstGeom>
        </p:spPr>
      </p:pic>
      <p:sp>
        <p:nvSpPr>
          <p:cNvPr id="12" name="Arrow: Pentagon 11">
            <a:extLst>
              <a:ext uri="{FF2B5EF4-FFF2-40B4-BE49-F238E27FC236}">
                <a16:creationId xmlns:a16="http://schemas.microsoft.com/office/drawing/2014/main" id="{BE544EF0-0F09-4553-EA3D-027684BC9CC7}"/>
              </a:ext>
            </a:extLst>
          </p:cNvPr>
          <p:cNvSpPr/>
          <p:nvPr/>
        </p:nvSpPr>
        <p:spPr>
          <a:xfrm rot="5400000">
            <a:off x="9156789" y="4060058"/>
            <a:ext cx="3280387" cy="1585247"/>
          </a:xfrm>
          <a:prstGeom prst="homePlate">
            <a:avLst/>
          </a:prstGeom>
          <a:solidFill>
            <a:srgbClr val="97BC0E"/>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lv-LV"/>
          </a:p>
        </p:txBody>
      </p:sp>
      <p:pic>
        <p:nvPicPr>
          <p:cNvPr id="13" name="Picture 12" descr="A close up of blueberries&#10;&#10;AI-generated content may be incorrect.">
            <a:extLst>
              <a:ext uri="{FF2B5EF4-FFF2-40B4-BE49-F238E27FC236}">
                <a16:creationId xmlns:a16="http://schemas.microsoft.com/office/drawing/2014/main" id="{DD82419A-D2C5-192B-4B61-1BC80B6098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2784" y="2592381"/>
            <a:ext cx="2079135" cy="2049747"/>
          </a:xfrm>
          <a:prstGeom prst="rect">
            <a:avLst/>
          </a:prstGeom>
        </p:spPr>
      </p:pic>
      <p:sp>
        <p:nvSpPr>
          <p:cNvPr id="14" name="TextBox 13">
            <a:extLst>
              <a:ext uri="{FF2B5EF4-FFF2-40B4-BE49-F238E27FC236}">
                <a16:creationId xmlns:a16="http://schemas.microsoft.com/office/drawing/2014/main" id="{0E2083FE-878F-EB80-52DD-148BEA7A4B9C}"/>
              </a:ext>
            </a:extLst>
          </p:cNvPr>
          <p:cNvSpPr txBox="1"/>
          <p:nvPr/>
        </p:nvSpPr>
        <p:spPr>
          <a:xfrm>
            <a:off x="688929" y="2478850"/>
            <a:ext cx="1272784" cy="523220"/>
          </a:xfrm>
          <a:prstGeom prst="rect">
            <a:avLst/>
          </a:prstGeom>
          <a:noFill/>
        </p:spPr>
        <p:txBody>
          <a:bodyPr spcFirstLastPara="1" wrap="none" numCol="1" rtlCol="0">
            <a:prstTxWarp prst="textArchUp">
              <a:avLst>
                <a:gd name="adj" fmla="val 11552971"/>
              </a:avLst>
            </a:prstTxWarp>
            <a:spAutoFit/>
          </a:bodyPr>
          <a:lstStyle>
            <a:defPPr>
              <a:defRPr lang="en-US"/>
            </a:defPPr>
            <a:lvl1pPr algn="ctr">
              <a:defRPr sz="2800" b="1"/>
            </a:lvl1pPr>
          </a:lstStyle>
          <a:p>
            <a:r>
              <a:rPr lang="en-US"/>
              <a:t>ĀBELES</a:t>
            </a:r>
            <a:endParaRPr lang="lv-LV"/>
          </a:p>
        </p:txBody>
      </p:sp>
      <p:sp>
        <p:nvSpPr>
          <p:cNvPr id="15" name="TextBox 14">
            <a:extLst>
              <a:ext uri="{FF2B5EF4-FFF2-40B4-BE49-F238E27FC236}">
                <a16:creationId xmlns:a16="http://schemas.microsoft.com/office/drawing/2014/main" id="{D046BAAC-DB1F-F8F0-C366-0ABEE13AF4F3}"/>
              </a:ext>
            </a:extLst>
          </p:cNvPr>
          <p:cNvSpPr txBox="1"/>
          <p:nvPr/>
        </p:nvSpPr>
        <p:spPr>
          <a:xfrm>
            <a:off x="2799180" y="2478850"/>
            <a:ext cx="1824217" cy="523220"/>
          </a:xfrm>
          <a:prstGeom prst="rect">
            <a:avLst/>
          </a:prstGeom>
          <a:noFill/>
        </p:spPr>
        <p:txBody>
          <a:bodyPr spcFirstLastPara="1" wrap="none" numCol="1" rtlCol="0">
            <a:prstTxWarp prst="textArchUp">
              <a:avLst>
                <a:gd name="adj" fmla="val 11552971"/>
              </a:avLst>
            </a:prstTxWarp>
            <a:spAutoFit/>
          </a:bodyPr>
          <a:lstStyle>
            <a:defPPr>
              <a:defRPr lang="en-US"/>
            </a:defPPr>
            <a:lvl1pPr algn="ctr">
              <a:defRPr sz="2800" b="1"/>
            </a:lvl1pPr>
          </a:lstStyle>
          <a:p>
            <a:r>
              <a:rPr lang="en-US"/>
              <a:t>KARTUPEĻI</a:t>
            </a:r>
            <a:endParaRPr lang="lv-LV"/>
          </a:p>
        </p:txBody>
      </p:sp>
      <p:sp>
        <p:nvSpPr>
          <p:cNvPr id="16" name="TextBox 15">
            <a:extLst>
              <a:ext uri="{FF2B5EF4-FFF2-40B4-BE49-F238E27FC236}">
                <a16:creationId xmlns:a16="http://schemas.microsoft.com/office/drawing/2014/main" id="{300ACDFF-3708-4D8A-2FA5-1F18F4C45CA6}"/>
              </a:ext>
            </a:extLst>
          </p:cNvPr>
          <p:cNvSpPr txBox="1"/>
          <p:nvPr/>
        </p:nvSpPr>
        <p:spPr>
          <a:xfrm>
            <a:off x="7550266" y="2416220"/>
            <a:ext cx="1950855" cy="523220"/>
          </a:xfrm>
          <a:prstGeom prst="rect">
            <a:avLst/>
          </a:prstGeom>
          <a:noFill/>
        </p:spPr>
        <p:txBody>
          <a:bodyPr spcFirstLastPara="1" wrap="none" numCol="1" rtlCol="0">
            <a:prstTxWarp prst="textArchUp">
              <a:avLst>
                <a:gd name="adj" fmla="val 11552971"/>
              </a:avLst>
            </a:prstTxWarp>
            <a:spAutoFit/>
          </a:bodyPr>
          <a:lstStyle>
            <a:defPPr>
              <a:defRPr lang="en-US"/>
            </a:defPPr>
            <a:lvl1pPr algn="ctr">
              <a:defRPr sz="2800" b="1"/>
            </a:lvl1pPr>
          </a:lstStyle>
          <a:p>
            <a:r>
              <a:rPr lang="en-US"/>
              <a:t>BUMBIERES</a:t>
            </a:r>
            <a:endParaRPr lang="lv-LV"/>
          </a:p>
        </p:txBody>
      </p:sp>
      <p:sp>
        <p:nvSpPr>
          <p:cNvPr id="18" name="TextBox 17">
            <a:extLst>
              <a:ext uri="{FF2B5EF4-FFF2-40B4-BE49-F238E27FC236}">
                <a16:creationId xmlns:a16="http://schemas.microsoft.com/office/drawing/2014/main" id="{4DD30AC1-0A96-D054-5566-723350884B75}"/>
              </a:ext>
            </a:extLst>
          </p:cNvPr>
          <p:cNvSpPr txBox="1"/>
          <p:nvPr/>
        </p:nvSpPr>
        <p:spPr>
          <a:xfrm>
            <a:off x="5214619" y="2418676"/>
            <a:ext cx="1895465" cy="873212"/>
          </a:xfrm>
          <a:prstGeom prst="rect">
            <a:avLst/>
          </a:prstGeom>
          <a:noFill/>
        </p:spPr>
        <p:txBody>
          <a:bodyPr wrap="none" rtlCol="0">
            <a:prstTxWarp prst="textArchUp">
              <a:avLst>
                <a:gd name="adj" fmla="val 10916296"/>
              </a:avLst>
            </a:prstTxWarp>
            <a:spAutoFit/>
          </a:bodyPr>
          <a:lstStyle/>
          <a:p>
            <a:pPr algn="just"/>
            <a:r>
              <a:rPr lang="en-US" sz="2800" b="1"/>
              <a:t>KRŪMMELLENES</a:t>
            </a:r>
            <a:endParaRPr lang="lv-LV" sz="2800" b="1"/>
          </a:p>
        </p:txBody>
      </p:sp>
      <p:sp>
        <p:nvSpPr>
          <p:cNvPr id="19" name="TextBox 18">
            <a:extLst>
              <a:ext uri="{FF2B5EF4-FFF2-40B4-BE49-F238E27FC236}">
                <a16:creationId xmlns:a16="http://schemas.microsoft.com/office/drawing/2014/main" id="{AA7A09FE-4AD4-62F6-B3CA-111209DB8ADC}"/>
              </a:ext>
            </a:extLst>
          </p:cNvPr>
          <p:cNvSpPr txBox="1"/>
          <p:nvPr/>
        </p:nvSpPr>
        <p:spPr>
          <a:xfrm>
            <a:off x="197948" y="4780721"/>
            <a:ext cx="2254745" cy="1015663"/>
          </a:xfrm>
          <a:prstGeom prst="rect">
            <a:avLst/>
          </a:prstGeom>
          <a:noFill/>
        </p:spPr>
        <p:txBody>
          <a:bodyPr wrap="square" lIns="91440" tIns="45720" rIns="91440" bIns="45720" rtlCol="0" anchor="ctr">
            <a:spAutoFit/>
          </a:bodyPr>
          <a:lstStyle/>
          <a:p>
            <a:pPr algn="ctr"/>
            <a:r>
              <a:rPr lang="lv-LV" sz="2000" b="1"/>
              <a:t>145 </a:t>
            </a:r>
            <a:r>
              <a:rPr lang="lv-LV" sz="2000"/>
              <a:t>audzētāji</a:t>
            </a:r>
            <a:endParaRPr lang="en-US" sz="2000">
              <a:ea typeface="Calibri"/>
              <a:cs typeface="Calibri"/>
            </a:endParaRPr>
          </a:p>
          <a:p>
            <a:pPr algn="ctr"/>
            <a:r>
              <a:rPr lang="lv-LV" sz="2000" b="1">
                <a:solidFill>
                  <a:srgbClr val="C00000"/>
                </a:solidFill>
              </a:rPr>
              <a:t>358 </a:t>
            </a:r>
            <a:r>
              <a:rPr lang="lv-LV" sz="2000">
                <a:solidFill>
                  <a:srgbClr val="C00000"/>
                </a:solidFill>
              </a:rPr>
              <a:t>lauki</a:t>
            </a:r>
          </a:p>
          <a:p>
            <a:pPr algn="ctr"/>
            <a:r>
              <a:rPr lang="lv-LV" sz="2000" b="1">
                <a:solidFill>
                  <a:srgbClr val="C00000"/>
                </a:solidFill>
                <a:ea typeface="+mn-lt"/>
                <a:cs typeface="+mn-lt"/>
              </a:rPr>
              <a:t>558.88</a:t>
            </a:r>
            <a:r>
              <a:rPr lang="lv-LV" sz="2000">
                <a:solidFill>
                  <a:srgbClr val="C00000"/>
                </a:solidFill>
                <a:ea typeface="+mn-lt"/>
                <a:cs typeface="+mn-lt"/>
              </a:rPr>
              <a:t> </a:t>
            </a:r>
            <a:r>
              <a:rPr lang="lv-LV" sz="2000">
                <a:solidFill>
                  <a:srgbClr val="C00000"/>
                </a:solidFill>
                <a:ea typeface="Calibri"/>
                <a:cs typeface="Calibri"/>
              </a:rPr>
              <a:t>ha</a:t>
            </a:r>
          </a:p>
        </p:txBody>
      </p:sp>
      <p:sp>
        <p:nvSpPr>
          <p:cNvPr id="17" name="TextBox 16">
            <a:extLst>
              <a:ext uri="{FF2B5EF4-FFF2-40B4-BE49-F238E27FC236}">
                <a16:creationId xmlns:a16="http://schemas.microsoft.com/office/drawing/2014/main" id="{E8071413-AFED-BCBB-2764-E76B0241042B}"/>
              </a:ext>
            </a:extLst>
          </p:cNvPr>
          <p:cNvSpPr txBox="1"/>
          <p:nvPr/>
        </p:nvSpPr>
        <p:spPr>
          <a:xfrm>
            <a:off x="10004114" y="2420835"/>
            <a:ext cx="1677315" cy="637080"/>
          </a:xfrm>
          <a:prstGeom prst="rect">
            <a:avLst/>
          </a:prstGeom>
          <a:noFill/>
        </p:spPr>
        <p:txBody>
          <a:bodyPr spcFirstLastPara="1" wrap="none" lIns="91440" tIns="45720" rIns="91440" bIns="45720" numCol="1" rtlCol="0" anchor="t">
            <a:prstTxWarp prst="textArchUp">
              <a:avLst>
                <a:gd name="adj" fmla="val 11552971"/>
              </a:avLst>
            </a:prstTxWarp>
            <a:spAutoFit/>
          </a:bodyPr>
          <a:lstStyle>
            <a:defPPr>
              <a:defRPr lang="en-US"/>
            </a:defPPr>
            <a:lvl1pPr algn="just">
              <a:defRPr sz="2800" b="1"/>
            </a:lvl1pPr>
          </a:lstStyle>
          <a:p>
            <a:pPr algn="ctr"/>
            <a:r>
              <a:rPr lang="en-US">
                <a:ea typeface="Calibri"/>
                <a:cs typeface="Calibri"/>
              </a:rPr>
              <a:t>AUGĻKOKI</a:t>
            </a:r>
          </a:p>
        </p:txBody>
      </p:sp>
      <p:sp>
        <p:nvSpPr>
          <p:cNvPr id="20" name="TextBox 19">
            <a:extLst>
              <a:ext uri="{FF2B5EF4-FFF2-40B4-BE49-F238E27FC236}">
                <a16:creationId xmlns:a16="http://schemas.microsoft.com/office/drawing/2014/main" id="{C46B07A1-3752-34C2-9EDB-D91F9FBF86CD}"/>
              </a:ext>
            </a:extLst>
          </p:cNvPr>
          <p:cNvSpPr txBox="1"/>
          <p:nvPr/>
        </p:nvSpPr>
        <p:spPr>
          <a:xfrm>
            <a:off x="2835309" y="4778319"/>
            <a:ext cx="1573829" cy="1015663"/>
          </a:xfrm>
          <a:prstGeom prst="rect">
            <a:avLst/>
          </a:prstGeom>
          <a:noFill/>
        </p:spPr>
        <p:txBody>
          <a:bodyPr wrap="none" lIns="91440" tIns="45720" rIns="91440" bIns="45720" rtlCol="0" anchor="ctr">
            <a:spAutoFit/>
          </a:bodyPr>
          <a:lstStyle/>
          <a:p>
            <a:pPr algn="ctr"/>
            <a:r>
              <a:rPr lang="en-US" sz="2000" b="1"/>
              <a:t>114 </a:t>
            </a:r>
            <a:r>
              <a:rPr lang="lv-LV" sz="2000"/>
              <a:t>audzētāji</a:t>
            </a:r>
            <a:endParaRPr lang="en-US" sz="2000">
              <a:ea typeface="Calibri"/>
              <a:cs typeface="Calibri"/>
            </a:endParaRPr>
          </a:p>
          <a:p>
            <a:pPr algn="ctr"/>
            <a:r>
              <a:rPr lang="lv-LV" sz="2000" b="1">
                <a:solidFill>
                  <a:srgbClr val="C00000"/>
                </a:solidFill>
              </a:rPr>
              <a:t>377 </a:t>
            </a:r>
            <a:r>
              <a:rPr lang="lv-LV" sz="2000">
                <a:solidFill>
                  <a:srgbClr val="C00000"/>
                </a:solidFill>
              </a:rPr>
              <a:t>lauki</a:t>
            </a:r>
          </a:p>
          <a:p>
            <a:pPr algn="ctr"/>
            <a:r>
              <a:rPr lang="lv-LV" sz="2000" b="1">
                <a:solidFill>
                  <a:srgbClr val="C00000"/>
                </a:solidFill>
                <a:ea typeface="+mn-lt"/>
                <a:cs typeface="+mn-lt"/>
              </a:rPr>
              <a:t>2149.14</a:t>
            </a:r>
            <a:r>
              <a:rPr lang="lv-LV" sz="2000">
                <a:solidFill>
                  <a:srgbClr val="C00000"/>
                </a:solidFill>
                <a:ea typeface="Calibri"/>
                <a:cs typeface="Calibri"/>
              </a:rPr>
              <a:t> ha</a:t>
            </a:r>
            <a:endParaRPr lang="lv-LV">
              <a:ea typeface="Calibri"/>
              <a:cs typeface="Calibri"/>
            </a:endParaRPr>
          </a:p>
        </p:txBody>
      </p:sp>
      <p:sp>
        <p:nvSpPr>
          <p:cNvPr id="21" name="TextBox 20">
            <a:extLst>
              <a:ext uri="{FF2B5EF4-FFF2-40B4-BE49-F238E27FC236}">
                <a16:creationId xmlns:a16="http://schemas.microsoft.com/office/drawing/2014/main" id="{C8099416-C488-4C58-DD0C-A3FCC16CBB86}"/>
              </a:ext>
            </a:extLst>
          </p:cNvPr>
          <p:cNvSpPr txBox="1"/>
          <p:nvPr/>
        </p:nvSpPr>
        <p:spPr>
          <a:xfrm>
            <a:off x="5333317" y="4776680"/>
            <a:ext cx="1443985" cy="1015663"/>
          </a:xfrm>
          <a:prstGeom prst="rect">
            <a:avLst/>
          </a:prstGeom>
          <a:noFill/>
        </p:spPr>
        <p:txBody>
          <a:bodyPr wrap="none" lIns="91440" tIns="45720" rIns="91440" bIns="45720" rtlCol="0" anchor="t">
            <a:spAutoFit/>
          </a:bodyPr>
          <a:lstStyle/>
          <a:p>
            <a:pPr algn="ctr"/>
            <a:r>
              <a:rPr lang="en-US" sz="2000" b="1"/>
              <a:t>55 </a:t>
            </a:r>
            <a:r>
              <a:rPr lang="lv-LV" sz="2000"/>
              <a:t>audzētāji</a:t>
            </a:r>
            <a:endParaRPr lang="en-US" sz="2000">
              <a:ea typeface="Calibri"/>
              <a:cs typeface="Calibri"/>
            </a:endParaRPr>
          </a:p>
          <a:p>
            <a:pPr algn="ctr"/>
            <a:r>
              <a:rPr lang="en-US" sz="2000" b="1">
                <a:solidFill>
                  <a:srgbClr val="C00000"/>
                </a:solidFill>
              </a:rPr>
              <a:t>140 </a:t>
            </a:r>
            <a:r>
              <a:rPr lang="lv-LV" sz="2000">
                <a:solidFill>
                  <a:srgbClr val="C00000"/>
                </a:solidFill>
              </a:rPr>
              <a:t>lauki</a:t>
            </a:r>
          </a:p>
          <a:p>
            <a:pPr algn="ctr"/>
            <a:r>
              <a:rPr lang="lv-LV" sz="2000" b="1">
                <a:solidFill>
                  <a:srgbClr val="C00000"/>
                </a:solidFill>
                <a:ea typeface="+mn-lt"/>
                <a:cs typeface="+mn-lt"/>
              </a:rPr>
              <a:t>355.8</a:t>
            </a:r>
            <a:r>
              <a:rPr lang="lv-LV" sz="2000">
                <a:solidFill>
                  <a:srgbClr val="C00000"/>
                </a:solidFill>
                <a:ea typeface="+mn-lt"/>
                <a:cs typeface="+mn-lt"/>
              </a:rPr>
              <a:t> </a:t>
            </a:r>
            <a:r>
              <a:rPr lang="lv-LV" sz="2000">
                <a:solidFill>
                  <a:srgbClr val="C00000"/>
                </a:solidFill>
                <a:ea typeface="Calibri"/>
                <a:cs typeface="Calibri"/>
              </a:rPr>
              <a:t>ha</a:t>
            </a:r>
          </a:p>
        </p:txBody>
      </p:sp>
      <p:sp>
        <p:nvSpPr>
          <p:cNvPr id="22" name="TextBox 21">
            <a:extLst>
              <a:ext uri="{FF2B5EF4-FFF2-40B4-BE49-F238E27FC236}">
                <a16:creationId xmlns:a16="http://schemas.microsoft.com/office/drawing/2014/main" id="{B17E32AC-80F9-187E-285A-2C3BBFD7D562}"/>
              </a:ext>
            </a:extLst>
          </p:cNvPr>
          <p:cNvSpPr txBox="1"/>
          <p:nvPr/>
        </p:nvSpPr>
        <p:spPr>
          <a:xfrm>
            <a:off x="7761846" y="4776302"/>
            <a:ext cx="1443985" cy="1015663"/>
          </a:xfrm>
          <a:prstGeom prst="rect">
            <a:avLst/>
          </a:prstGeom>
          <a:noFill/>
        </p:spPr>
        <p:txBody>
          <a:bodyPr wrap="none" lIns="91440" tIns="45720" rIns="91440" bIns="45720" rtlCol="0" anchor="t">
            <a:spAutoFit/>
          </a:bodyPr>
          <a:lstStyle/>
          <a:p>
            <a:pPr algn="ctr"/>
            <a:r>
              <a:rPr lang="en-US" sz="2000" b="1"/>
              <a:t>54 </a:t>
            </a:r>
            <a:r>
              <a:rPr lang="lv-LV" sz="2000"/>
              <a:t>audzētāji</a:t>
            </a:r>
            <a:endParaRPr lang="en-US" sz="2000">
              <a:ea typeface="Calibri"/>
              <a:cs typeface="Calibri"/>
            </a:endParaRPr>
          </a:p>
          <a:p>
            <a:pPr algn="ctr"/>
            <a:r>
              <a:rPr lang="en-US" sz="2000" b="1">
                <a:solidFill>
                  <a:srgbClr val="C00000"/>
                </a:solidFill>
                <a:ea typeface="Calibri"/>
                <a:cs typeface="Calibri"/>
              </a:rPr>
              <a:t>85</a:t>
            </a:r>
            <a:r>
              <a:rPr lang="en-US" sz="2000" b="1">
                <a:solidFill>
                  <a:srgbClr val="C00000"/>
                </a:solidFill>
              </a:rPr>
              <a:t> </a:t>
            </a:r>
            <a:r>
              <a:rPr lang="lv-LV" sz="2000">
                <a:solidFill>
                  <a:srgbClr val="C00000"/>
                </a:solidFill>
              </a:rPr>
              <a:t>lauki</a:t>
            </a:r>
          </a:p>
          <a:p>
            <a:pPr algn="ctr"/>
            <a:r>
              <a:rPr lang="lv-LV" sz="2000" b="1">
                <a:solidFill>
                  <a:srgbClr val="C00000"/>
                </a:solidFill>
                <a:ea typeface="+mn-lt"/>
                <a:cs typeface="+mn-lt"/>
              </a:rPr>
              <a:t>93.63 </a:t>
            </a:r>
            <a:r>
              <a:rPr lang="lv-LV" sz="2000">
                <a:solidFill>
                  <a:srgbClr val="C00000"/>
                </a:solidFill>
                <a:ea typeface="Calibri"/>
                <a:cs typeface="Calibri"/>
              </a:rPr>
              <a:t>ha</a:t>
            </a:r>
          </a:p>
        </p:txBody>
      </p:sp>
      <p:sp>
        <p:nvSpPr>
          <p:cNvPr id="23" name="TextBox 22">
            <a:extLst>
              <a:ext uri="{FF2B5EF4-FFF2-40B4-BE49-F238E27FC236}">
                <a16:creationId xmlns:a16="http://schemas.microsoft.com/office/drawing/2014/main" id="{478C8915-4E5F-9487-7096-93A705FAD09B}"/>
              </a:ext>
            </a:extLst>
          </p:cNvPr>
          <p:cNvSpPr txBox="1"/>
          <p:nvPr/>
        </p:nvSpPr>
        <p:spPr>
          <a:xfrm>
            <a:off x="10015612" y="4770496"/>
            <a:ext cx="1443985" cy="1015663"/>
          </a:xfrm>
          <a:prstGeom prst="rect">
            <a:avLst/>
          </a:prstGeom>
          <a:noFill/>
        </p:spPr>
        <p:txBody>
          <a:bodyPr wrap="none" lIns="91440" tIns="45720" rIns="91440" bIns="45720" rtlCol="0" anchor="t">
            <a:spAutoFit/>
          </a:bodyPr>
          <a:lstStyle/>
          <a:p>
            <a:pPr algn="ctr"/>
            <a:r>
              <a:rPr lang="en-US" sz="2000" b="1"/>
              <a:t>53 </a:t>
            </a:r>
            <a:r>
              <a:rPr lang="lv-LV" sz="2000"/>
              <a:t>audzētāji</a:t>
            </a:r>
            <a:endParaRPr lang="en-US" sz="2000">
              <a:ea typeface="Calibri"/>
              <a:cs typeface="Calibri"/>
            </a:endParaRPr>
          </a:p>
          <a:p>
            <a:pPr algn="ctr"/>
            <a:r>
              <a:rPr lang="en-US" sz="2000" b="1">
                <a:solidFill>
                  <a:srgbClr val="C00000"/>
                </a:solidFill>
                <a:ea typeface="Calibri"/>
                <a:cs typeface="Calibri"/>
              </a:rPr>
              <a:t>83 </a:t>
            </a:r>
            <a:r>
              <a:rPr lang="lv-LV" sz="2000">
                <a:solidFill>
                  <a:srgbClr val="C00000"/>
                </a:solidFill>
              </a:rPr>
              <a:t>lauki</a:t>
            </a:r>
          </a:p>
          <a:p>
            <a:pPr algn="ctr"/>
            <a:r>
              <a:rPr lang="lv-LV" sz="2000" b="1">
                <a:solidFill>
                  <a:srgbClr val="C00000"/>
                </a:solidFill>
                <a:ea typeface="+mn-lt"/>
                <a:cs typeface="+mn-lt"/>
              </a:rPr>
              <a:t>59.91</a:t>
            </a:r>
            <a:r>
              <a:rPr lang="lv-LV" sz="2000">
                <a:solidFill>
                  <a:srgbClr val="C00000"/>
                </a:solidFill>
                <a:ea typeface="+mn-lt"/>
                <a:cs typeface="+mn-lt"/>
              </a:rPr>
              <a:t> ha</a:t>
            </a:r>
            <a:endParaRPr lang="lv-LV"/>
          </a:p>
        </p:txBody>
      </p:sp>
      <p:sp>
        <p:nvSpPr>
          <p:cNvPr id="24" name="TextBox 23">
            <a:extLst>
              <a:ext uri="{FF2B5EF4-FFF2-40B4-BE49-F238E27FC236}">
                <a16:creationId xmlns:a16="http://schemas.microsoft.com/office/drawing/2014/main" id="{11E9D39E-7973-4F82-16A4-C6C9A1BBBF37}"/>
              </a:ext>
            </a:extLst>
          </p:cNvPr>
          <p:cNvSpPr txBox="1"/>
          <p:nvPr/>
        </p:nvSpPr>
        <p:spPr>
          <a:xfrm>
            <a:off x="3007963" y="1193482"/>
            <a:ext cx="6094476" cy="523220"/>
          </a:xfrm>
          <a:prstGeom prst="rect">
            <a:avLst/>
          </a:prstGeom>
          <a:noFill/>
        </p:spPr>
        <p:txBody>
          <a:bodyPr wrap="square" lIns="91440" tIns="45720" rIns="91440" bIns="45720" anchor="ctr">
            <a:spAutoFit/>
          </a:bodyPr>
          <a:lstStyle/>
          <a:p>
            <a:pPr algn="ctr"/>
            <a:r>
              <a:rPr lang="lv-LV" sz="2800" b="1">
                <a:latin typeface="+mj-lt"/>
                <a:ea typeface="+mj-ea"/>
                <a:cs typeface="+mj-cs"/>
              </a:rPr>
              <a:t>Populārākie no tiem:</a:t>
            </a:r>
            <a:endParaRPr lang="en-US">
              <a:ea typeface="+mj-ea"/>
              <a:cs typeface="+mj-cs"/>
            </a:endParaRPr>
          </a:p>
        </p:txBody>
      </p:sp>
      <p:pic>
        <p:nvPicPr>
          <p:cNvPr id="3" name="Picture 2">
            <a:extLst>
              <a:ext uri="{FF2B5EF4-FFF2-40B4-BE49-F238E27FC236}">
                <a16:creationId xmlns:a16="http://schemas.microsoft.com/office/drawing/2014/main" id="{52D94ACB-128F-9127-82C8-76BA4198040B}"/>
              </a:ext>
            </a:extLst>
          </p:cNvPr>
          <p:cNvPicPr>
            <a:picLocks noChangeAspect="1"/>
          </p:cNvPicPr>
          <p:nvPr/>
        </p:nvPicPr>
        <p:blipFill>
          <a:blip r:embed="rId7"/>
          <a:srcRect l="9841" t="-1010" r="18140" b="1010"/>
          <a:stretch>
            <a:fillRect/>
          </a:stretch>
        </p:blipFill>
        <p:spPr>
          <a:xfrm>
            <a:off x="9799278" y="2553194"/>
            <a:ext cx="2061726" cy="2068294"/>
          </a:xfrm>
          <a:prstGeom prst="ellipse">
            <a:avLst/>
          </a:prstGeom>
        </p:spPr>
      </p:pic>
    </p:spTree>
    <p:extLst>
      <p:ext uri="{BB962C8B-B14F-4D97-AF65-F5344CB8AC3E}">
        <p14:creationId xmlns:p14="http://schemas.microsoft.com/office/powerpoint/2010/main" val="3851691045"/>
      </p:ext>
    </p:extLst>
  </p:cSld>
  <p:clrMapOvr>
    <a:masterClrMapping/>
  </p:clrMapOvr>
</p:sld>
</file>

<file path=ppt/theme/theme1.xml><?xml version="1.0" encoding="utf-8"?>
<a:theme xmlns:a="http://schemas.openxmlformats.org/drawingml/2006/main" name="Office Theme">
  <a:themeElements>
    <a:clrScheme name="VAAD_krasu_palete">
      <a:dk1>
        <a:srgbClr val="3F2021"/>
      </a:dk1>
      <a:lt1>
        <a:sysClr val="window" lastClr="FFFFFF"/>
      </a:lt1>
      <a:dk2>
        <a:srgbClr val="3F2021"/>
      </a:dk2>
      <a:lt2>
        <a:srgbClr val="E7E6E6"/>
      </a:lt2>
      <a:accent1>
        <a:srgbClr val="70AD47"/>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s" ma:contentTypeID="0x01010086B6FB4EB41D3A4EB1BAE9DDA80502FF" ma:contentTypeVersion="2" ma:contentTypeDescription="Izveidot jaunu dokumentu." ma:contentTypeScope="" ma:versionID="5194418be3feadbc16d38aa1069f2a42">
  <xsd:schema xmlns:xsd="http://www.w3.org/2001/XMLSchema" xmlns:xs="http://www.w3.org/2001/XMLSchema" xmlns:p="http://schemas.microsoft.com/office/2006/metadata/properties" xmlns:ns3="60892823-fb50-4ba6-810a-36a4b6816029" targetNamespace="http://schemas.microsoft.com/office/2006/metadata/properties" ma:root="true" ma:fieldsID="25cba82559f7cb06b6ab3a82a75b2bc4" ns3:_="">
    <xsd:import namespace="60892823-fb50-4ba6-810a-36a4b6816029"/>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892823-fb50-4ba6-810a-36a4b68160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atura tips"/>
        <xsd:element ref="dc:title" minOccurs="0" maxOccurs="1" ma:index="4" ma:displayName="Virsrakst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80E0B5-9139-4F34-88AD-BC342BAAE32C}">
  <ds:schemaRefs>
    <ds:schemaRef ds:uri="60892823-fb50-4ba6-810a-36a4b681602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56B87E7-A4F0-470D-A056-940BBBD0CB02}">
  <ds:schemaRefs>
    <ds:schemaRef ds:uri="http://schemas.microsoft.com/office/infopath/2007/PartnerControls"/>
    <ds:schemaRef ds:uri="http://purl.org/dc/dcmitype/"/>
    <ds:schemaRef ds:uri="http://schemas.microsoft.com/office/2006/metadata/properties"/>
    <ds:schemaRef ds:uri="http://purl.org/dc/elements/1.1/"/>
    <ds:schemaRef ds:uri="http://schemas.microsoft.com/office/2006/documentManagement/types"/>
    <ds:schemaRef ds:uri="http://purl.org/dc/terms/"/>
    <ds:schemaRef ds:uri="http://schemas.openxmlformats.org/package/2006/metadata/core-properties"/>
    <ds:schemaRef ds:uri="60892823-fb50-4ba6-810a-36a4b6816029"/>
    <ds:schemaRef ds:uri="http://www.w3.org/XML/1998/namespace"/>
  </ds:schemaRefs>
</ds:datastoreItem>
</file>

<file path=customXml/itemProps3.xml><?xml version="1.0" encoding="utf-8"?>
<ds:datastoreItem xmlns:ds="http://schemas.openxmlformats.org/officeDocument/2006/customXml" ds:itemID="{68728040-3611-4F11-A7E3-EC0525D9A3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930</Words>
  <Application>Microsoft Office PowerPoint</Application>
  <PresentationFormat>Widescreen</PresentationFormat>
  <Paragraphs>214</Paragraphs>
  <Slides>29</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Aptos</vt:lpstr>
      <vt:lpstr>Arial</vt:lpstr>
      <vt:lpstr>Calibri</vt:lpstr>
      <vt:lpstr>Calibri Light</vt:lpstr>
      <vt:lpstr>Maven Pro</vt:lpstr>
      <vt:lpstr>Office Theme</vt:lpstr>
      <vt:lpstr>Valsts augu aizsardzības dienesta aktualitātes </vt:lpstr>
      <vt:lpstr>VAAD atbildības jomas</vt:lpstr>
      <vt:lpstr>Augu aizsardzība</vt:lpstr>
      <vt:lpstr>PowerPoint Presentation</vt:lpstr>
      <vt:lpstr>www.vaad.gov.lv lietotāju ērtībai publicēta informācija par augu aizsardzības  apmācību kursu norises laiku un vietu, izveidots vienots  augu aizsardzības apmācību veicēju KALENDĀRS</vt:lpstr>
      <vt:lpstr>Reģistri - registri.vaad.gov.lv </vt:lpstr>
      <vt:lpstr>Lauksaimniecības produktu integrētās audzēšanas REĢISTRS</vt:lpstr>
      <vt:lpstr>PowerPoint Presentation</vt:lpstr>
      <vt:lpstr>2025. gadā pārbaudīti 49 dažādi kultūraugi</vt:lpstr>
      <vt:lpstr>2025. gadā retāk audzētie kultūraugi</vt:lpstr>
      <vt:lpstr>2025. gadā AAL atliekvielu kontrolei ņemti 30 augu un augu produktu paraugi. Nevienā no tiem neatbilstošs AAL lietojums netika konstatēts. </vt:lpstr>
      <vt:lpstr>Salīdzinājums skaitļos</vt:lpstr>
      <vt:lpstr>Salīdzinājums skaitļos</vt:lpstr>
      <vt:lpstr>PowerPoint Presentation</vt:lpstr>
      <vt:lpstr>PowerPoint Presentation</vt:lpstr>
      <vt:lpstr>PowerPoint Presentation</vt:lpstr>
      <vt:lpstr>Augu karantīna</vt:lpstr>
      <vt:lpstr>PowerPoint Presentation</vt:lpstr>
      <vt:lpstr>PowerPoint Presentation</vt:lpstr>
      <vt:lpstr>Ošu smaragdzaļā krāšņvabole  (Agrilus planipennis)</vt:lpstr>
      <vt:lpstr>PowerPoint Presentation</vt:lpstr>
      <vt:lpstr>2025. gadā Latvijā konstatētie karantīnas organismi</vt:lpstr>
      <vt:lpstr>PowerPoint Presentation</vt:lpstr>
      <vt:lpstr>PowerPoint Presentation</vt:lpstr>
      <vt:lpstr>PowerPoint Presentation</vt:lpstr>
      <vt:lpstr>Bakteriālās iedegas perēkļi 2024. un 2025.gadā</vt:lpstr>
      <vt:lpstr>12. maijs Starptautiskā augu veselības diena</vt:lpstr>
      <vt:lpstr>Devīze - Sargājot augus, sargājam dzīvību!</vt:lpstr>
      <vt:lpstr>Paldies par uzmanību!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Nosaukums</dc:title>
  <dc:creator>Dace Udre</dc:creator>
  <cp:lastModifiedBy>Gunita Šķupele</cp:lastModifiedBy>
  <cp:revision>1</cp:revision>
  <cp:lastPrinted>2025-02-13T14:14:25Z</cp:lastPrinted>
  <dcterms:created xsi:type="dcterms:W3CDTF">2021-02-09T15:23:04Z</dcterms:created>
  <dcterms:modified xsi:type="dcterms:W3CDTF">2026-02-27T04:55:17Z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0x01010086B6FB4EB41D3A4EB1BAE9DDA80502FF</vt:lpwstr>
  </property>
</Properties>
</file>