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60" r:id="rId4"/>
    <p:sldId id="329" r:id="rId5"/>
    <p:sldId id="1437" r:id="rId6"/>
    <p:sldId id="330" r:id="rId7"/>
    <p:sldId id="1438" r:id="rId8"/>
    <p:sldId id="314" r:id="rId9"/>
    <p:sldId id="299" r:id="rId10"/>
    <p:sldId id="325" r:id="rId11"/>
    <p:sldId id="1378" r:id="rId12"/>
    <p:sldId id="1439" r:id="rId13"/>
    <p:sldId id="298" r:id="rId14"/>
    <p:sldId id="327" r:id="rId15"/>
    <p:sldId id="311" r:id="rId16"/>
    <p:sldId id="321" r:id="rId17"/>
    <p:sldId id="277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FA084"/>
    <a:srgbClr val="A08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7" autoAdjust="0"/>
  </p:normalViewPr>
  <p:slideViewPr>
    <p:cSldViewPr snapToGrid="0">
      <p:cViewPr varScale="1">
        <p:scale>
          <a:sx n="122" d="100"/>
          <a:sy n="122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C7E3-867F-4FD3-9EC0-0BAFF5108AAC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3247-A272-4330-8FD9-C68FD484CD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36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3247-A272-4330-8FD9-C68FD484CDD1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399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70" y="1214438"/>
            <a:ext cx="6014483" cy="218916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130" y="4013200"/>
            <a:ext cx="5929423" cy="12499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6881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276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53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515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27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5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99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562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1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ad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6000" b="1" dirty="0">
                <a:latin typeface="+mn-lt"/>
              </a:rPr>
              <a:t>Aktualitātes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8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D566-CEC1-8870-DD76-B69E39CE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Pārbaudes uz vietas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93AF-423E-735D-6ABF-17B64760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Samazināta LAD uz vietas veicamo pārbaužu intensitāte:</a:t>
            </a:r>
          </a:p>
          <a:p>
            <a:pPr marL="0" indent="0">
              <a:buNone/>
            </a:pPr>
            <a:r>
              <a:rPr lang="lv-LV" dirty="0"/>
              <a:t>-no 5 uz 3% </a:t>
            </a:r>
            <a:r>
              <a:rPr lang="lv-LV" dirty="0" err="1"/>
              <a:t>platībatkarīgajiem</a:t>
            </a:r>
            <a:r>
              <a:rPr lang="lv-LV" dirty="0"/>
              <a:t> pasākumiem</a:t>
            </a:r>
          </a:p>
          <a:p>
            <a:pPr marL="0" indent="0">
              <a:buNone/>
            </a:pPr>
            <a:r>
              <a:rPr lang="lv-LV" dirty="0"/>
              <a:t>-no 5 uz 2% </a:t>
            </a:r>
            <a:r>
              <a:rPr lang="lv-LV" dirty="0" err="1"/>
              <a:t>dzīvniekatkarīgo</a:t>
            </a:r>
            <a:r>
              <a:rPr lang="lv-LV" dirty="0"/>
              <a:t> saistīto ienākumu atbalstam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Sociālo nosacījumu sistēmā 1% atbalsta samazinājums ir aizstāts ar brīdinājumu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368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E9FF0F-B2E0-2272-54F3-E2045922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/>
              <a:t>Atbalsts pasākumā «Investīcijām materiālajos aktīvos»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4E2965C-14D0-50CE-173D-2EE80CB27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Projektu iesniegšana -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20. februāris – 20. marts</a:t>
            </a:r>
          </a:p>
          <a:p>
            <a:pPr marL="0" indent="0">
              <a:buNone/>
            </a:pP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Finansējums: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4.1.1. Konkurētspēja –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35,2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milj.EUR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 	mazajām lauku saimniecībām -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16,8 </a:t>
            </a:r>
            <a:r>
              <a:rPr lang="lv-LV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milj.EUR</a:t>
            </a:r>
            <a:endParaRPr lang="lv-LV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 	vidējām lauku saimniecībām -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18,4 </a:t>
            </a:r>
            <a:r>
              <a:rPr lang="lv-LV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milj.EUR</a:t>
            </a:r>
            <a:endParaRPr lang="lv-LV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4.1.2. SEG emisiju mazināšana -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17,4 </a:t>
            </a:r>
            <a:r>
              <a:rPr lang="lv-LV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milj.EUR</a:t>
            </a:r>
            <a:endParaRPr lang="lv-LV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4.1.4. Ieguldījumiem AER izmantošanai vai energoefektivitātes palielināšanai: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Energoefektivitāte –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4,8 </a:t>
            </a:r>
            <a:r>
              <a:rPr lang="lv-LV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milj.EUR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 Atjaunojamā enerģija –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4,8 </a:t>
            </a:r>
            <a:r>
              <a:rPr lang="lv-LV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milj.EUR</a:t>
            </a:r>
            <a:endParaRPr lang="lv-LV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2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03E6-D8CF-57B5-6ADE-F183FF6C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9332"/>
          </a:xfrm>
        </p:spPr>
        <p:txBody>
          <a:bodyPr>
            <a:normAutofit fontScale="90000"/>
          </a:bodyPr>
          <a:lstStyle/>
          <a:p>
            <a:r>
              <a:rPr lang="lv-LV" dirty="0"/>
              <a:t>Ārkārtas atbalsts par 2025.g.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9F808-6C87-B881-96DB-0CE56EC388C5}"/>
              </a:ext>
            </a:extLst>
          </p:cNvPr>
          <p:cNvSpPr txBox="1"/>
          <p:nvPr/>
        </p:nvSpPr>
        <p:spPr>
          <a:xfrm>
            <a:off x="581891" y="648604"/>
            <a:ext cx="10886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lv-LV" altLang="lv-LV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Atbalstāmās nozares: </a:t>
            </a:r>
            <a:r>
              <a:rPr kumimoji="0" lang="lv-LV" altLang="lv-LV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 Augļkopības. (2) Dārzeņkopības. (3) Sēklkopība</a:t>
            </a:r>
            <a:endParaRPr kumimoji="0" lang="lv-LV" altLang="lv-LV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Content Placeholder 18" descr="A screenshot of a computer">
            <a:extLst>
              <a:ext uri="{FF2B5EF4-FFF2-40B4-BE49-F238E27FC236}">
                <a16:creationId xmlns:a16="http://schemas.microsoft.com/office/drawing/2014/main" id="{39FD0CC5-AB23-83AA-C832-4714D1BDA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4089"/>
            <a:ext cx="9366322" cy="47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8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CA866-4672-BFD5-944D-8F1B56C8D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D0C1-B5B3-D9B4-32BA-E8EF1363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Sezonas laukstrādnieki</a:t>
            </a:r>
            <a:br>
              <a:rPr lang="lv-LV" dirty="0"/>
            </a:br>
            <a:endParaRPr lang="lv-LV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3A70BC-6C30-7F1F-A063-D8F4968CEF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55020" y="1227221"/>
            <a:ext cx="6845968" cy="56307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BA031-F3F0-1F2E-4F29-F23AAD1985AB}"/>
              </a:ext>
            </a:extLst>
          </p:cNvPr>
          <p:cNvSpPr txBox="1"/>
          <p:nvPr/>
        </p:nvSpPr>
        <p:spPr>
          <a:xfrm>
            <a:off x="8367644" y="2727518"/>
            <a:ext cx="32751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Ērti un ātri laukstrādnieku reģistrācijai var veikt, arī izmantojot dienesta mobilo lietotni!</a:t>
            </a:r>
          </a:p>
        </p:txBody>
      </p:sp>
    </p:spTree>
    <p:extLst>
      <p:ext uri="{BB962C8B-B14F-4D97-AF65-F5344CB8AC3E}">
        <p14:creationId xmlns:p14="http://schemas.microsoft.com/office/powerpoint/2010/main" val="135664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5067E2-5C94-3ECC-4E8A-759A4660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dirty="0"/>
              <a:t>«Piens un augļi skolai»</a:t>
            </a:r>
            <a:endParaRPr lang="en-US" dirty="0"/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5487858A-0C73-AEC3-0272-1A334AB40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1"/>
          <a:stretch>
            <a:fillRect/>
          </a:stretch>
        </p:blipFill>
        <p:spPr>
          <a:xfrm>
            <a:off x="838200" y="1825625"/>
            <a:ext cx="10515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08227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/>
              <a:t>LAD publiskā karte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3E04D-54C7-96E0-5517-B790F192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86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55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F0ED-AECD-BBDA-E0C1-8ECC2C34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dirty="0"/>
              <a:t>EPS karte - iespēja iesūtīt foto par konkrētu lauku </a:t>
            </a:r>
          </a:p>
        </p:txBody>
      </p:sp>
      <p:pic>
        <p:nvPicPr>
          <p:cNvPr id="4" name="Picture 3" descr="A map of land with a blue pin&#10;&#10;AI-generated content may be incorrect.">
            <a:extLst>
              <a:ext uri="{FF2B5EF4-FFF2-40B4-BE49-F238E27FC236}">
                <a16:creationId xmlns:a16="http://schemas.microsoft.com/office/drawing/2014/main" id="{63FBA3FB-FBB7-60E9-736B-D64998A5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4" r="-1" b="32533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84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ED87-116E-FD9F-BD35-74E91EDC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969085"/>
            <a:ext cx="10515600" cy="1325563"/>
          </a:xfrm>
        </p:spPr>
        <p:txBody>
          <a:bodyPr/>
          <a:lstStyle/>
          <a:p>
            <a:pPr algn="ctr"/>
            <a:r>
              <a:rPr lang="lv-LV" sz="4400" b="1" dirty="0"/>
              <a:t>Paldies! </a:t>
            </a:r>
            <a:br>
              <a:rPr lang="lv-LV" sz="4400" b="1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8698-6824-882F-0CC9-6CA10D93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72" y="5324287"/>
            <a:ext cx="10515600" cy="564628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www.lad.gov.lv</a:t>
            </a:r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8984D-4FA0-CC39-A8B6-FB74952E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8"/>
          <a:stretch/>
        </p:blipFill>
        <p:spPr>
          <a:xfrm>
            <a:off x="7282915" y="5203257"/>
            <a:ext cx="2724530" cy="870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28876-7FF4-F408-F517-B89B64CA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5" r="80910" b="18839"/>
          <a:stretch/>
        </p:blipFill>
        <p:spPr>
          <a:xfrm>
            <a:off x="9737082" y="5669929"/>
            <a:ext cx="520102" cy="29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40" y="2645313"/>
            <a:ext cx="4269488" cy="20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v-LV" b="1" dirty="0"/>
              <a:t>2025. gadā izmaksāti </a:t>
            </a:r>
            <a:br>
              <a:rPr lang="lv-LV" b="1" dirty="0"/>
            </a:br>
            <a:r>
              <a:rPr lang="lv-LV" b="1" dirty="0"/>
              <a:t>750 </a:t>
            </a:r>
            <a:r>
              <a:rPr lang="lv-LV" b="1" dirty="0" err="1"/>
              <a:t>milj.eiro</a:t>
            </a:r>
            <a:endParaRPr lang="lv-LV" b="1" dirty="0"/>
          </a:p>
        </p:txBody>
      </p:sp>
      <p:pic>
        <p:nvPicPr>
          <p:cNvPr id="7" name="Content Placeholder 6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3C139890-F8A7-AE26-C083-F7A0FA8C4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4062"/>
          <a:stretch>
            <a:fillRect/>
          </a:stretch>
        </p:blipFill>
        <p:spPr>
          <a:xfrm>
            <a:off x="838200" y="1825625"/>
            <a:ext cx="10515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27869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Platību maksājumu ātra izmaksa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2025. gads – </a:t>
            </a:r>
            <a:r>
              <a:rPr lang="lv-LV" dirty="0" err="1"/>
              <a:t>rekordgads</a:t>
            </a:r>
            <a:r>
              <a:rPr lang="lv-LV" dirty="0"/>
              <a:t>: līdz gada beigām izmaksāti aptuveni 80% no pieejamā atbalsta</a:t>
            </a:r>
          </a:p>
          <a:p>
            <a:r>
              <a:rPr lang="lv-LV" dirty="0"/>
              <a:t>uzlabota sistēma, kas platību maksājumus izvērtē automātiski bez cilvēku iesaistes – “zaļais koridors”, kur tiek izvērtēti 70% no pieteikumiem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088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793E-AD42-47EB-DF07-240C7A5C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Dārzeņkopība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294C9-C92F-7C99-7639-9B3E574D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Integrētā saimniecība</a:t>
            </a:r>
          </a:p>
          <a:p>
            <a:pPr marL="0" indent="0">
              <a:buNone/>
            </a:pPr>
            <a:r>
              <a:rPr lang="lv-LV" dirty="0"/>
              <a:t> ISIP 84 eiro +  </a:t>
            </a:r>
            <a:r>
              <a:rPr lang="lv-LV" dirty="0" smtClean="0"/>
              <a:t>VSMD </a:t>
            </a:r>
            <a:r>
              <a:rPr lang="lv-LV" dirty="0"/>
              <a:t>115 eiro + saistītais atbalsts 600 eiro = </a:t>
            </a:r>
            <a:r>
              <a:rPr lang="lv-LV" b="1" dirty="0"/>
              <a:t>800 eiro</a:t>
            </a:r>
          </a:p>
          <a:p>
            <a:r>
              <a:rPr lang="lv-LV" b="1" dirty="0"/>
              <a:t>Bioloģiskā saimniecība</a:t>
            </a:r>
          </a:p>
          <a:p>
            <a:pPr marL="0" indent="0">
              <a:buNone/>
            </a:pPr>
            <a:r>
              <a:rPr lang="lv-LV" dirty="0"/>
              <a:t> ISIP 84 eiro+ BLA 518 eiro +  saistītais atbalsts 600= </a:t>
            </a:r>
            <a:r>
              <a:rPr lang="lv-LV" b="1" dirty="0"/>
              <a:t>1200 eiro</a:t>
            </a:r>
          </a:p>
          <a:p>
            <a:r>
              <a:rPr lang="lv-LV" b="1" dirty="0"/>
              <a:t>Konvencionālā saimniecība</a:t>
            </a:r>
          </a:p>
          <a:p>
            <a:pPr marL="0" indent="0">
              <a:buNone/>
            </a:pPr>
            <a:r>
              <a:rPr lang="lv-LV" dirty="0"/>
              <a:t>ISIP 84 eiro + saistītais atbalsts 600 eiro = </a:t>
            </a:r>
            <a:r>
              <a:rPr lang="lv-LV" b="1" dirty="0"/>
              <a:t>684 eiro</a:t>
            </a:r>
          </a:p>
        </p:txBody>
      </p:sp>
    </p:spTree>
    <p:extLst>
      <p:ext uri="{BB962C8B-B14F-4D97-AF65-F5344CB8AC3E}">
        <p14:creationId xmlns:p14="http://schemas.microsoft.com/office/powerpoint/2010/main" val="409935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5A71-5201-53BB-96DB-A98E0B80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3B28B2-A4F7-AFA6-EDC1-65D7B88B4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21139"/>
              </p:ext>
            </p:extLst>
          </p:nvPr>
        </p:nvGraphicFramePr>
        <p:xfrm>
          <a:off x="881594" y="1462314"/>
          <a:ext cx="10659836" cy="5099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9836">
                  <a:extLst>
                    <a:ext uri="{9D8B030D-6E8A-4147-A177-3AD203B41FA5}">
                      <a16:colId xmlns:a16="http://schemas.microsoft.com/office/drawing/2014/main" val="139014573"/>
                    </a:ext>
                  </a:extLst>
                </a:gridCol>
              </a:tblGrid>
              <a:tr h="667351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No 2026. gada</a:t>
                      </a:r>
                    </a:p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b="1" kern="1200" dirty="0">
                        <a:solidFill>
                          <a:srgbClr val="4F622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63404"/>
                  </a:ext>
                </a:extLst>
              </a:tr>
              <a:tr h="2368443">
                <a:tc>
                  <a:txBody>
                    <a:bodyPr/>
                    <a:lstStyle/>
                    <a:p>
                      <a:pPr marL="342900" marR="0" lvl="0" indent="-34290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Saistīto atbalstu par dārza ķirbju, </a:t>
                      </a:r>
                      <a:r>
                        <a:rPr lang="lv-LV" sz="2000" b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vīģlapu</a:t>
                      </a: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ķirbju, </a:t>
                      </a:r>
                      <a:r>
                        <a:rPr lang="lv-LV" sz="2000" b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lielaugļu</a:t>
                      </a: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ķirbju un muskata ķirbju platību piešķir, ja tie </a:t>
                      </a:r>
                      <a:r>
                        <a:rPr lang="lv-LV" sz="2000" b="0" u="sng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stādīti ar stādu</a:t>
                      </a: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nevis sēti.</a:t>
                      </a:r>
                    </a:p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20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marR="0" lvl="0" indent="-34290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Par platību kas pārsniedz 3 ha lauksaimnieks ne vēlāk kā līdz kārtējā gada 30.06., izmantojot LAD mobilo lietotni, uzņem un automātiski </a:t>
                      </a:r>
                      <a:r>
                        <a:rPr lang="lv-LV" sz="2000" b="0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nosūta</a:t>
                      </a: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lv-LV" sz="2000" b="0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ģeomarķētus</a:t>
                      </a: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fotoattēlus ar laika un vietas atzīmi, lai apliecinātu stādījumu ierīkošanu.</a:t>
                      </a:r>
                      <a:endParaRPr lang="lv-LV" sz="1000" b="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  <a:p>
                      <a:pPr marL="342900" marR="0" lvl="0" indent="-34290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2000" b="1" dirty="0">
                        <a:solidFill>
                          <a:srgbClr val="FF6600"/>
                        </a:solidFill>
                        <a:latin typeface="Verdana"/>
                        <a:ea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923192"/>
                  </a:ext>
                </a:extLst>
              </a:tr>
              <a:tr h="601925">
                <a:tc>
                  <a:txBody>
                    <a:bodyPr/>
                    <a:lstStyle/>
                    <a:p>
                      <a:endParaRPr lang="lv-LV" sz="2000" b="1" kern="1200" dirty="0">
                        <a:solidFill>
                          <a:schemeClr val="tx1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  <a:p>
                      <a:endParaRPr lang="lv-LV" sz="2000" b="1" kern="1200" dirty="0">
                        <a:solidFill>
                          <a:schemeClr val="tx1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464387"/>
                  </a:ext>
                </a:extLst>
              </a:tr>
              <a:tr h="261706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lv-LV" sz="1400" b="0" i="0" u="none" strike="noStrike" noProof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586645"/>
                  </a:ext>
                </a:extLst>
              </a:tr>
              <a:tr h="558048">
                <a:tc>
                  <a:txBody>
                    <a:bodyPr/>
                    <a:lstStyle/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altLang="lv-LV" sz="200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28099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F5A992D-DA42-6D04-3948-2DF8F1AB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09" y="693964"/>
            <a:ext cx="9965640" cy="768350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solidFill>
                  <a:schemeClr val="tx2"/>
                </a:solidFill>
              </a:rPr>
              <a:t>Saistītais ienākumu atbalsts par dārzeņiem</a:t>
            </a:r>
            <a:r>
              <a:rPr lang="lv-LV" altLang="lv-LV" sz="2800" dirty="0">
                <a:solidFill>
                  <a:srgbClr val="4F6228"/>
                </a:solidFill>
              </a:rPr>
              <a:t/>
            </a:r>
            <a:br>
              <a:rPr lang="lv-LV" altLang="lv-LV" sz="2800" dirty="0">
                <a:solidFill>
                  <a:srgbClr val="4F6228"/>
                </a:solidFill>
              </a:rPr>
            </a:br>
            <a:endParaRPr lang="lv-LV" altLang="lv-LV" sz="2000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5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10AF-608B-33B7-5955-EFD723E9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Augļkopība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1A1C-84C0-AEC0-4F52-79429E97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Integrētā saimniecība</a:t>
            </a:r>
          </a:p>
          <a:p>
            <a:pPr marL="0" indent="0">
              <a:buNone/>
            </a:pPr>
            <a:r>
              <a:rPr lang="lv-LV" dirty="0"/>
              <a:t>ISIP 84 eiro + VSMD 401 / 264 eiro + saistītais atbalsts 130 eiro =</a:t>
            </a:r>
            <a:r>
              <a:rPr lang="lv-LV" b="1" dirty="0"/>
              <a:t>615/ 478 eiro</a:t>
            </a:r>
          </a:p>
          <a:p>
            <a:r>
              <a:rPr lang="lv-LV" b="1" dirty="0"/>
              <a:t>Bioloģiskā saimniecība</a:t>
            </a:r>
          </a:p>
          <a:p>
            <a:pPr marL="0" indent="0">
              <a:buNone/>
            </a:pPr>
            <a:r>
              <a:rPr lang="lv-LV" dirty="0"/>
              <a:t> ISIP 84 eiro + 518 eiro + saistītais atbalsts 130 eiro =</a:t>
            </a:r>
            <a:r>
              <a:rPr lang="lv-LV" b="1" dirty="0"/>
              <a:t>730 eiro</a:t>
            </a:r>
          </a:p>
          <a:p>
            <a:r>
              <a:rPr lang="lv-LV" b="1" dirty="0"/>
              <a:t>Konvencionālā saimniecība</a:t>
            </a:r>
          </a:p>
          <a:p>
            <a:pPr marL="0" indent="0">
              <a:buNone/>
            </a:pPr>
            <a:r>
              <a:rPr lang="lv-LV" dirty="0"/>
              <a:t>ISIP 84 eiro + saistītais atbalsts 130 eiro = </a:t>
            </a:r>
            <a:r>
              <a:rPr lang="lv-LV" b="1" dirty="0"/>
              <a:t>210 eiro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3760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1388-472C-F6FA-50B4-0424422F2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A98AA7-3090-6BCD-CF8C-CA6E621142A8}"/>
              </a:ext>
            </a:extLst>
          </p:cNvPr>
          <p:cNvSpPr txBox="1">
            <a:spLocks/>
          </p:cNvSpPr>
          <p:nvPr/>
        </p:nvSpPr>
        <p:spPr>
          <a:xfrm>
            <a:off x="701964" y="487219"/>
            <a:ext cx="9933395" cy="1112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altLang="lv-LV" sz="4400" dirty="0">
                <a:solidFill>
                  <a:schemeClr val="tx2"/>
                </a:solidFill>
              </a:rPr>
              <a:t>Saistītais ienākumu atbalsts par dārzeņiem un par augļiem un ogām</a:t>
            </a:r>
            <a:r>
              <a:rPr lang="lv-LV" altLang="lv-LV" sz="2800" dirty="0">
                <a:solidFill>
                  <a:srgbClr val="4F6228"/>
                </a:solidFill>
              </a:rPr>
              <a:t/>
            </a:r>
            <a:br>
              <a:rPr lang="lv-LV" altLang="lv-LV" sz="2800" dirty="0">
                <a:solidFill>
                  <a:srgbClr val="4F6228"/>
                </a:solidFill>
              </a:rPr>
            </a:br>
            <a:endParaRPr lang="lv-LV" altLang="lv-LV" sz="2000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57C5D5-EAB9-95F3-B342-D4D5F220A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74786"/>
              </p:ext>
            </p:extLst>
          </p:nvPr>
        </p:nvGraphicFramePr>
        <p:xfrm>
          <a:off x="379219" y="2722561"/>
          <a:ext cx="11406381" cy="2718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8535">
                  <a:extLst>
                    <a:ext uri="{9D8B030D-6E8A-4147-A177-3AD203B41FA5}">
                      <a16:colId xmlns:a16="http://schemas.microsoft.com/office/drawing/2014/main" val="770504652"/>
                    </a:ext>
                  </a:extLst>
                </a:gridCol>
                <a:gridCol w="469310">
                  <a:extLst>
                    <a:ext uri="{9D8B030D-6E8A-4147-A177-3AD203B41FA5}">
                      <a16:colId xmlns:a16="http://schemas.microsoft.com/office/drawing/2014/main" val="3184859684"/>
                    </a:ext>
                  </a:extLst>
                </a:gridCol>
                <a:gridCol w="5838536">
                  <a:extLst>
                    <a:ext uri="{9D8B030D-6E8A-4147-A177-3AD203B41FA5}">
                      <a16:colId xmlns:a16="http://schemas.microsoft.com/office/drawing/2014/main" val="3353233657"/>
                    </a:ext>
                  </a:extLst>
                </a:gridCol>
              </a:tblGrid>
              <a:tr h="218750">
                <a:tc>
                  <a:txBody>
                    <a:bodyPr/>
                    <a:lstStyle/>
                    <a:p>
                      <a:pPr algn="ctr"/>
                      <a:r>
                        <a:rPr lang="lv-LV" sz="2000" b="1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2025. gads</a:t>
                      </a:r>
                      <a:endParaRPr lang="lv-LV" sz="2000" b="1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b="1" kern="1200" dirty="0">
                        <a:solidFill>
                          <a:srgbClr val="FF66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2026. gads</a:t>
                      </a:r>
                      <a:endParaRPr lang="lv-LV" sz="2000" b="1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586639"/>
                  </a:ext>
                </a:extLst>
              </a:tr>
              <a:tr h="2187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300" b="1" kern="1200">
                        <a:solidFill>
                          <a:schemeClr val="tx1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sz="2000" b="1" kern="1200">
                        <a:solidFill>
                          <a:srgbClr val="4F622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lv-LV" sz="2000" b="0" kern="1200">
                        <a:solidFill>
                          <a:srgbClr val="FF66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43690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nav novākta raža gatavības fāzē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b="1" kern="1200" dirty="0">
                        <a:solidFill>
                          <a:srgbClr val="4F622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nav novākta raža gatavības fāzē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6987344"/>
                  </a:ext>
                </a:extLst>
              </a:tr>
              <a:tr h="21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ilggadīgie stādījumi nav ierīkoti ar atbilstošu metodi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b="1" kern="1200" dirty="0">
                        <a:solidFill>
                          <a:srgbClr val="4F622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+mn-cs"/>
                        </a:rPr>
                        <a:t>ilggadīgie stādījumi nav ierīkoti ar atbilstošu metodi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3143246"/>
                  </a:ext>
                </a:extLst>
              </a:tr>
              <a:tr h="756621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lv-LV" sz="2000" b="0" i="1"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lv-LV" sz="2000" b="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rgbClr val="FF6600"/>
                          </a:solidFill>
                          <a:latin typeface="Verdana"/>
                          <a:ea typeface="Verdana"/>
                          <a:cs typeface="+mn-cs"/>
                        </a:rPr>
                        <a:t>nav pierādījumu par produkcijas realizāciju (tirgū, pārstrādei, Skolas auglis vai paša saimniecībā)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8660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88E4C4-BAC2-F139-9020-7FE0CC244035}"/>
              </a:ext>
            </a:extLst>
          </p:cNvPr>
          <p:cNvSpPr txBox="1"/>
          <p:nvPr/>
        </p:nvSpPr>
        <p:spPr>
          <a:xfrm>
            <a:off x="379218" y="1908406"/>
            <a:ext cx="10060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800" b="1" kern="1200">
                <a:solidFill>
                  <a:schemeClr val="tx1"/>
                </a:solidFill>
                <a:latin typeface="Verdana"/>
                <a:ea typeface="Verdana"/>
                <a:cs typeface="+mn-cs"/>
              </a:rPr>
              <a:t>Atbalsts netiek piešķirts, ja konstatēti mākslīgi apstākļi, t.i., ja:</a:t>
            </a:r>
          </a:p>
        </p:txBody>
      </p:sp>
    </p:spTree>
    <p:extLst>
      <p:ext uri="{BB962C8B-B14F-4D97-AF65-F5344CB8AC3E}">
        <p14:creationId xmlns:p14="http://schemas.microsoft.com/office/powerpoint/2010/main" val="202663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Provizoriskais pieteikums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/>
              <a:t>«Īsto» iesniegumu varēs iesniegt no </a:t>
            </a:r>
            <a:r>
              <a:rPr lang="lv-LV" sz="3200" b="1" dirty="0"/>
              <a:t>15. aprīļa</a:t>
            </a:r>
            <a:r>
              <a:rPr lang="lv-LV" sz="3200" dirty="0"/>
              <a:t>:</a:t>
            </a:r>
          </a:p>
          <a:p>
            <a:r>
              <a:rPr lang="lv-LV" dirty="0"/>
              <a:t>Provizoriskajā iesniegumā iespējams:</a:t>
            </a:r>
          </a:p>
          <a:p>
            <a:pPr marL="0" indent="0">
              <a:buNone/>
            </a:pPr>
            <a:r>
              <a:rPr lang="lv-LV" dirty="0"/>
              <a:t>-norādīt savus laukus, kuriem tiks pieprasīts platību maksājums</a:t>
            </a:r>
          </a:p>
          <a:p>
            <a:pPr marL="0" indent="0">
              <a:buNone/>
            </a:pPr>
            <a:r>
              <a:rPr lang="lv-LV" dirty="0"/>
              <a:t>-veikt lauku bloku precizēšanu, ja nepieciešams — to var izdarīt gan Provizoriskā iesnieguma sadaļā, gan sadaļā “Lauku bloku precizēšana”</a:t>
            </a:r>
          </a:p>
        </p:txBody>
      </p:sp>
    </p:spTree>
    <p:extLst>
      <p:ext uri="{BB962C8B-B14F-4D97-AF65-F5344CB8AC3E}">
        <p14:creationId xmlns:p14="http://schemas.microsoft.com/office/powerpoint/2010/main" val="333354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5B37-E061-B67E-A68B-4BF97F86F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2601-0F49-BCA9-D71D-099C5A15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01" y="469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Īstermiņa aizdevums no ISIP</a:t>
            </a:r>
            <a:br>
              <a:rPr lang="lv-LV" dirty="0"/>
            </a:br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960D5-2617-02A9-730D-85E1A813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6" y="2011680"/>
            <a:ext cx="10929770" cy="375607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lv-LV" sz="4300" b="1" dirty="0"/>
              <a:t>60 eiro/ha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endParaRPr lang="lv-LV" sz="32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v-LV" sz="3200" dirty="0"/>
              <a:t>Iespēja agrāk saņemt ISIP kā bezprocentu īstermiņa aizdevumu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v-LV" sz="3200" dirty="0"/>
              <a:t>No </a:t>
            </a:r>
            <a:r>
              <a:rPr lang="lv-LV" sz="3200" b="1" dirty="0"/>
              <a:t>15. janvāra līdz 15. aprīlim </a:t>
            </a:r>
            <a:r>
              <a:rPr lang="lv-LV" sz="3200" dirty="0"/>
              <a:t>aizdevumu varēs saņemt par ISIP platību, kas tiks pieteikta 2026.gada provizoriskajā iesniegumā, </a:t>
            </a:r>
            <a:r>
              <a:rPr lang="lv-LV" sz="3200" b="1" dirty="0"/>
              <a:t>pēc 15. aprīļa </a:t>
            </a:r>
            <a:r>
              <a:rPr lang="lv-LV" sz="3200" dirty="0"/>
              <a:t>aizdevums piešķirts pamatojoties uz 2026. gada ģeotelpiskā iesnieguma datiem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lv-LV" sz="32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lv-LV" sz="3200" dirty="0"/>
              <a:t>Atcerēties! Aizdevuma summa rudenī tiks dzēsta no ISIP avansa vai gala </a:t>
            </a:r>
            <a:r>
              <a:rPr lang="lv-LV" sz="3200" dirty="0" smtClean="0"/>
              <a:t>maksājuma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lv-LV" sz="3200" dirty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lv-LV" sz="3200" i="1" dirty="0" smtClean="0"/>
              <a:t>Uz 26.02. saņemti 743 pieteikumi 12,77milj.EUR</a:t>
            </a:r>
            <a:endParaRPr lang="lv-LV" sz="3200" i="1" dirty="0"/>
          </a:p>
        </p:txBody>
      </p:sp>
    </p:spTree>
    <p:extLst>
      <p:ext uri="{BB962C8B-B14F-4D97-AF65-F5344CB8AC3E}">
        <p14:creationId xmlns:p14="http://schemas.microsoft.com/office/powerpoint/2010/main" val="167551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F2021"/>
      </a:dk1>
      <a:lt1>
        <a:sysClr val="window" lastClr="FFFFFF"/>
      </a:lt1>
      <a:dk2>
        <a:srgbClr val="3F2021"/>
      </a:dk2>
      <a:lt2>
        <a:srgbClr val="F2F2F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</TotalTime>
  <Words>595</Words>
  <Application>Microsoft Office PowerPoint</Application>
  <PresentationFormat>Widescreen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Segoe UI</vt:lpstr>
      <vt:lpstr>Times New Roman</vt:lpstr>
      <vt:lpstr>Verdana</vt:lpstr>
      <vt:lpstr>Verdana bold</vt:lpstr>
      <vt:lpstr>Wingdings</vt:lpstr>
      <vt:lpstr>Office Theme</vt:lpstr>
      <vt:lpstr>Aktualitātes</vt:lpstr>
      <vt:lpstr>2025. gadā izmaksāti  750 milj.eiro</vt:lpstr>
      <vt:lpstr>Platību maksājumu ātra izmaksa</vt:lpstr>
      <vt:lpstr>Dārzeņkopība</vt:lpstr>
      <vt:lpstr>Saistītais ienākumu atbalsts par dārzeņiem </vt:lpstr>
      <vt:lpstr>Augļkopība</vt:lpstr>
      <vt:lpstr>PowerPoint Presentation</vt:lpstr>
      <vt:lpstr>Provizoriskais pieteikums</vt:lpstr>
      <vt:lpstr>Īstermiņa aizdevums no ISIP </vt:lpstr>
      <vt:lpstr>Pārbaudes uz vietas</vt:lpstr>
      <vt:lpstr>Atbalsts pasākumā «Investīcijām materiālajos aktīvos»</vt:lpstr>
      <vt:lpstr>Ārkārtas atbalsts par 2025.g.</vt:lpstr>
      <vt:lpstr>Sezonas laukstrādnieki </vt:lpstr>
      <vt:lpstr>«Piens un augļi skolai»</vt:lpstr>
      <vt:lpstr>LAD publiskā karte</vt:lpstr>
      <vt:lpstr>EPS karte - iespēja iesūtīt foto par konkrētu lauku </vt:lpstr>
      <vt:lpstr>Paldies!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Andris Grundulis</cp:lastModifiedBy>
  <cp:revision>162</cp:revision>
  <dcterms:created xsi:type="dcterms:W3CDTF">2024-02-06T13:44:06Z</dcterms:created>
  <dcterms:modified xsi:type="dcterms:W3CDTF">2026-02-26T14:53:18Z</dcterms:modified>
</cp:coreProperties>
</file>