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328" r:id="rId5"/>
    <p:sldId id="2435" r:id="rId6"/>
    <p:sldId id="2446" r:id="rId7"/>
    <p:sldId id="2447" r:id="rId8"/>
    <p:sldId id="2398" r:id="rId9"/>
    <p:sldId id="2430" r:id="rId10"/>
    <p:sldId id="2438" r:id="rId11"/>
    <p:sldId id="2422" r:id="rId12"/>
    <p:sldId id="2439" r:id="rId13"/>
    <p:sldId id="2440" r:id="rId14"/>
    <p:sldId id="2443" r:id="rId15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E1F"/>
    <a:srgbClr val="993300"/>
    <a:srgbClr val="F0EAE4"/>
    <a:srgbClr val="CC9900"/>
    <a:srgbClr val="E1E5EB"/>
    <a:srgbClr val="FF8181"/>
    <a:srgbClr val="8497B0"/>
    <a:srgbClr val="FFC000"/>
    <a:srgbClr val="0F9ED5"/>
    <a:srgbClr val="CD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B636A-7931-45C6-8BAF-5D16EA034676}" v="41" dt="2026-02-25T14:31:59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0840-95D4-4B3F-B510-882E58A69BCB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7337B-E28C-4630-910F-0A80BC601A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21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7337B-E28C-4630-910F-0A80BC601A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65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7337B-E28C-4630-910F-0A80BC601A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00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9EDF-7A9B-F23D-FAD4-11A96D3BA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1A36C-FFA4-21DC-79E6-1A2FE56B0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0711-518F-9CAD-9D51-BC74B009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F030-078D-EBDD-AC58-703CB6A8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89FC-D55B-A78F-C1BE-C0EB18BA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90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77BD-7A9A-19FC-2A9C-989126AD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16A12-FE03-EFA5-4E68-5DCDF7FDA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DA94-4DB3-172C-0522-C5CFEC08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24CE-3D5E-1B97-39F4-321AB9C2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68AC-241B-5627-A5FF-C00395DE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40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E5DB0-161A-7681-387D-1FF2D173B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9BBC8-13CA-9BD2-0F06-2E634BE76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D615-72A7-E933-2C0C-A11D0076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753E4-8A9E-805E-D7B9-7E057E06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44BC-FC51-3A1F-EBA3-F926B624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15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2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67676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>
                <a:latin typeface="Verdana"/>
                <a:cs typeface="Verdana"/>
              </a:rPr>
              <a:t>‹#›</a:t>
            </a:fld>
            <a:endParaRPr spc="-25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61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C106-3414-FCB4-29EF-67734587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F6D8-A559-6393-7C55-A263C716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8F635-D1C6-FA9B-6E05-63C96713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6D31-4C3B-DA9B-36E0-01E0F7B8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69C5-783C-5BD2-9B52-0A0D2CB8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041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7C8D-C73B-7DB6-C513-C79B8881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D1D38-C875-2A30-D2D9-A1627EF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E8319-5C37-2486-B30C-2D924EBD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E0D2-EBF9-DE4F-1F26-99E16AED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CF37-B4BB-E189-8521-F138EA45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31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D1EB-77E1-891A-91F7-DAEFB5A5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DA02-0562-DD7C-4639-68093B9B6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F6A7F-9A2C-CFD7-178A-810FFAF46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20671-5662-9E52-4749-F4B57B5D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5B434-DECA-BEE4-CFA3-E60208B9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1568A-EA24-CC24-82B2-49C106D3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465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0018-1E57-A63A-F663-B8D0E870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9603F-3B94-D07C-C81A-ED20F17E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0F7FA-713F-6807-1C4F-8924B791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A4807-2E13-9924-1900-A4A48D2BD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D537-0A0F-A358-D823-3C065C3F2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7CC7-9404-299A-F0A4-F5500806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CAB35-4709-A9AA-C78D-AD449103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ACF5D-90B0-A585-7FFD-FB4F7373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77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C121-6002-457B-1EA2-77DEA667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1D623-0FC1-70ED-02CE-9A37A4AF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E6F44-B935-4708-3CE1-62BC5984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D853A-2274-09B3-B803-D7BF9EE9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50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0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1E56-1F50-D3E0-13C7-031788FB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6987-8DDC-7B38-2EED-A5D27BAB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534CD-3B42-8AA6-FE2C-13D585BC1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CA8B-0C04-7EF7-A0B2-CC0D8AE8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26D30-3EDB-B8CC-98ED-B31B28F4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B54DF-1D8F-3B27-F48C-A0D5C60C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292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6F89-1AF2-7B6F-62B6-A6E46D95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54740-2DF6-A956-E23F-FDE2F3519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CAFA0-0378-3E38-7C1A-158375F37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F2A78-05D5-0031-A1C3-964A0B33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5A206-C0E9-239F-2EE2-200EEA49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29EB-50B8-A28A-B86E-88BC98F3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58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AA58D-EE81-B11D-9E2E-EA24ED1A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2271-05C4-3F26-B7EA-54F8F9E33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1EC2-C6DD-1C29-A39B-2DF3CA823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1A57C-A881-4912-B21F-E73535B481B8}" type="datetimeFigureOut">
              <a:rPr lang="lv-LV" smtClean="0"/>
              <a:t>26.02.2026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A7A0-A4B6-8D17-719E-F332D71C8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4682-7E39-A327-D4BD-62DDE57EC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86696-6EB9-4DFB-B1CB-9467CA87E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97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012312-84A0-42A1-AEAC-15CF7E2C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97" y="3082696"/>
            <a:ext cx="11411211" cy="2121746"/>
          </a:xfrm>
          <a:effectLst/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4400" b="0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«Lauksaimniecības izaugsmes plāns – ceļa karte 2026.-2036. gadam»</a:t>
            </a:r>
            <a:endParaRPr lang="lv-LV" altLang="en-US" sz="4400" b="0" dirty="0">
              <a:solidFill>
                <a:srgbClr val="3E1E1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F63E1-D5CF-EA4A-DD33-53935EC018DD}"/>
              </a:ext>
            </a:extLst>
          </p:cNvPr>
          <p:cNvSpPr txBox="1"/>
          <p:nvPr/>
        </p:nvSpPr>
        <p:spPr>
          <a:xfrm>
            <a:off x="835633" y="5408978"/>
            <a:ext cx="10262937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Ģirts Krūmiņš</a:t>
            </a:r>
            <a:endParaRPr lang="lv-LV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lv-LV" sz="2200" dirty="0">
                <a:latin typeface="Segoe UI" panose="020B0502040204020203" pitchFamily="34" charset="0"/>
                <a:cs typeface="Segoe UI" panose="020B0502040204020203" pitchFamily="34" charset="0"/>
              </a:rPr>
              <a:t>Zemkopības ministrijas valsts sekretārs</a:t>
            </a:r>
          </a:p>
        </p:txBody>
      </p:sp>
    </p:spTree>
    <p:extLst>
      <p:ext uri="{BB962C8B-B14F-4D97-AF65-F5344CB8AC3E}">
        <p14:creationId xmlns:p14="http://schemas.microsoft.com/office/powerpoint/2010/main" val="194365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EC55E4E6-245E-69AD-769A-FFA9B630C1C7}"/>
              </a:ext>
            </a:extLst>
          </p:cNvPr>
          <p:cNvSpPr txBox="1">
            <a:spLocks/>
          </p:cNvSpPr>
          <p:nvPr/>
        </p:nvSpPr>
        <p:spPr>
          <a:xfrm>
            <a:off x="411079" y="135705"/>
            <a:ext cx="11369842" cy="60724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v-LV" sz="30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 finansējums – mērķtiecīgāk, gudrāk un stratēģiskāk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A92F1B-452C-23F9-AC04-A108EAEB36BB}"/>
              </a:ext>
            </a:extLst>
          </p:cNvPr>
          <p:cNvSpPr txBox="1"/>
          <p:nvPr/>
        </p:nvSpPr>
        <p:spPr>
          <a:xfrm>
            <a:off x="8124231" y="740584"/>
            <a:ext cx="37163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000" b="1" u="sng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Pārējais NRP finansējums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0470D5-6FCD-E542-6546-85EC89B80AFF}"/>
              </a:ext>
            </a:extLst>
          </p:cNvPr>
          <p:cNvGrpSpPr/>
          <p:nvPr/>
        </p:nvGrpSpPr>
        <p:grpSpPr>
          <a:xfrm>
            <a:off x="257524" y="807709"/>
            <a:ext cx="7489844" cy="5699069"/>
            <a:chOff x="257524" y="807709"/>
            <a:chExt cx="7489844" cy="5699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CC2673-54F2-E0E4-400E-3F809BF1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643" y="833317"/>
              <a:ext cx="3257670" cy="54826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DA19B7-BFC5-8195-9168-EE693B41D747}"/>
                </a:ext>
              </a:extLst>
            </p:cNvPr>
            <p:cNvSpPr txBox="1"/>
            <p:nvPr/>
          </p:nvSpPr>
          <p:spPr>
            <a:xfrm>
              <a:off x="875683" y="823286"/>
              <a:ext cx="59947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lv-LV" sz="2000" b="1" u="sng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 finansējums KLP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532BD6F-DE0D-83D3-E4B3-D1C17F4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846" y="4818821"/>
              <a:ext cx="1336469" cy="160380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BBB4B7-423E-5E06-A070-36DC7DF85717}"/>
                </a:ext>
              </a:extLst>
            </p:cNvPr>
            <p:cNvCxnSpPr>
              <a:cxnSpLocks/>
            </p:cNvCxnSpPr>
            <p:nvPr/>
          </p:nvCxnSpPr>
          <p:spPr>
            <a:xfrm>
              <a:off x="3250958" y="3496611"/>
              <a:ext cx="582930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25A76BE-D4CC-F397-9309-45E038C804F3}"/>
                </a:ext>
              </a:extLst>
            </p:cNvPr>
            <p:cNvGrpSpPr/>
            <p:nvPr/>
          </p:nvGrpSpPr>
          <p:grpSpPr>
            <a:xfrm>
              <a:off x="3855002" y="1439923"/>
              <a:ext cx="3684174" cy="3959404"/>
              <a:chOff x="4124077" y="1353624"/>
              <a:chExt cx="3684174" cy="395940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FDF1054-A56B-928D-6814-D397D081696D}"/>
                  </a:ext>
                </a:extLst>
              </p:cNvPr>
              <p:cNvGrpSpPr/>
              <p:nvPr/>
            </p:nvGrpSpPr>
            <p:grpSpPr>
              <a:xfrm>
                <a:off x="4124077" y="1353624"/>
                <a:ext cx="3680175" cy="707886"/>
                <a:chOff x="4060036" y="1419732"/>
                <a:chExt cx="3680175" cy="70788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15C39A6-AB48-6E12-F4E2-CE02B9395311}"/>
                    </a:ext>
                  </a:extLst>
                </p:cNvPr>
                <p:cNvSpPr txBox="1"/>
                <p:nvPr/>
              </p:nvSpPr>
              <p:spPr>
                <a:xfrm>
                  <a:off x="4467166" y="1419732"/>
                  <a:ext cx="3273045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Tiem, kas </a:t>
                  </a: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ražo </a:t>
                  </a: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(aktīvais lauksaimnieks)</a:t>
                  </a: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1028D7B-1CE1-E06E-E04D-6EA5A0B29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0036" y="1544972"/>
                  <a:ext cx="407130" cy="400111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2D86A38-FB82-DF7E-C9BF-AF582C488AC8}"/>
                  </a:ext>
                </a:extLst>
              </p:cNvPr>
              <p:cNvGrpSpPr/>
              <p:nvPr/>
            </p:nvGrpSpPr>
            <p:grpSpPr>
              <a:xfrm>
                <a:off x="4128076" y="2174686"/>
                <a:ext cx="3680175" cy="707886"/>
                <a:chOff x="4060036" y="2314413"/>
                <a:chExt cx="3680175" cy="707886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CCDB6AC-8CD6-86C4-1AF7-695AE850220E}"/>
                    </a:ext>
                  </a:extLst>
                </p:cNvPr>
                <p:cNvSpPr txBox="1"/>
                <p:nvPr/>
              </p:nvSpPr>
              <p:spPr>
                <a:xfrm>
                  <a:off x="4467166" y="2314413"/>
                  <a:ext cx="3273045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Datos balstīti lēmumi</a:t>
                  </a: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, kvalitatīvu datu </a:t>
                  </a: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pieejamība</a:t>
                  </a: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0D0C680-43D0-86E4-401B-005F75DC82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0036" y="2349459"/>
                  <a:ext cx="407130" cy="400111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E0EFE73-B082-F7D7-F84E-793DB957D491}"/>
                  </a:ext>
                </a:extLst>
              </p:cNvPr>
              <p:cNvGrpSpPr/>
              <p:nvPr/>
            </p:nvGrpSpPr>
            <p:grpSpPr>
              <a:xfrm>
                <a:off x="4128076" y="3041916"/>
                <a:ext cx="3680175" cy="435157"/>
                <a:chOff x="4035543" y="3391628"/>
                <a:chExt cx="3680175" cy="435157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21A62ED-D2C7-EB64-DAAB-D1864B0FDB4F}"/>
                    </a:ext>
                  </a:extLst>
                </p:cNvPr>
                <p:cNvSpPr txBox="1"/>
                <p:nvPr/>
              </p:nvSpPr>
              <p:spPr>
                <a:xfrm>
                  <a:off x="4442673" y="3391628"/>
                  <a:ext cx="327304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Pārtikas nodrošinājums</a:t>
                  </a: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C7430E7-ABF0-BF96-54BF-751480B32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35543" y="3426674"/>
                  <a:ext cx="407130" cy="400111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A8C6A7F-BE83-1BE9-ED0E-60A571AF0DF8}"/>
                  </a:ext>
                </a:extLst>
              </p:cNvPr>
              <p:cNvGrpSpPr/>
              <p:nvPr/>
            </p:nvGrpSpPr>
            <p:grpSpPr>
              <a:xfrm>
                <a:off x="4124077" y="3687175"/>
                <a:ext cx="3680175" cy="435157"/>
                <a:chOff x="4060036" y="3957774"/>
                <a:chExt cx="3680175" cy="435157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4D60C94-3ED3-2094-E6B4-B9B4C0430A93}"/>
                    </a:ext>
                  </a:extLst>
                </p:cNvPr>
                <p:cNvSpPr txBox="1"/>
                <p:nvPr/>
              </p:nvSpPr>
              <p:spPr>
                <a:xfrm>
                  <a:off x="4467166" y="3957774"/>
                  <a:ext cx="327304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Atbalsta </a:t>
                  </a:r>
                  <a:r>
                    <a:rPr lang="lv-LV" sz="2000" b="1" err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atdeve</a:t>
                  </a: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(EUR/ha)</a:t>
                  </a:r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693A6C2-5338-1511-9058-53A4D4DE4B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0036" y="3992820"/>
                  <a:ext cx="407130" cy="400111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8FCA168-8CC5-4E41-DC8B-528ECC619842}"/>
                  </a:ext>
                </a:extLst>
              </p:cNvPr>
              <p:cNvGrpSpPr/>
              <p:nvPr/>
            </p:nvGrpSpPr>
            <p:grpSpPr>
              <a:xfrm>
                <a:off x="4124077" y="4297365"/>
                <a:ext cx="3664801" cy="1015663"/>
                <a:chOff x="4060036" y="4501431"/>
                <a:chExt cx="3664801" cy="1015663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19DE2A-C86D-76C2-DFD2-23CC36545339}"/>
                    </a:ext>
                  </a:extLst>
                </p:cNvPr>
                <p:cNvSpPr txBox="1"/>
                <p:nvPr/>
              </p:nvSpPr>
              <p:spPr>
                <a:xfrm>
                  <a:off x="4467167" y="4501431"/>
                  <a:ext cx="325767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Konkurētspējas palielināšanās (</a:t>
                  </a:r>
                  <a:r>
                    <a:rPr lang="lv-LV" sz="2000" b="1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KPI izaugsme</a:t>
                  </a:r>
                  <a:r>
                    <a:rPr lang="lv-LV" sz="2000">
                      <a:solidFill>
                        <a:schemeClr val="accent2">
                          <a:lumMod val="50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F8E37F01-0B93-EFBC-1E92-5533B42980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0036" y="4536477"/>
                  <a:ext cx="407130" cy="40011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0D5BC7-333E-D4E0-1E24-85860F1FCA24}"/>
                </a:ext>
              </a:extLst>
            </p:cNvPr>
            <p:cNvCxnSpPr>
              <a:cxnSpLocks/>
            </p:cNvCxnSpPr>
            <p:nvPr/>
          </p:nvCxnSpPr>
          <p:spPr>
            <a:xfrm>
              <a:off x="7164438" y="3303301"/>
              <a:ext cx="582930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0C38DD-BB10-5F88-BBF8-77ED0E37A64C}"/>
                </a:ext>
              </a:extLst>
            </p:cNvPr>
            <p:cNvSpPr/>
            <p:nvPr/>
          </p:nvSpPr>
          <p:spPr>
            <a:xfrm>
              <a:off x="257524" y="807709"/>
              <a:ext cx="7152728" cy="5699069"/>
            </a:xfrm>
            <a:prstGeom prst="rect">
              <a:avLst/>
            </a:prstGeom>
            <a:noFill/>
            <a:ln w="28575">
              <a:solidFill>
                <a:srgbClr val="3E1E1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1B4936-8737-661F-537C-FCE627D8AE58}"/>
              </a:ext>
            </a:extLst>
          </p:cNvPr>
          <p:cNvGrpSpPr/>
          <p:nvPr/>
        </p:nvGrpSpPr>
        <p:grpSpPr>
          <a:xfrm>
            <a:off x="7827623" y="1525238"/>
            <a:ext cx="4106853" cy="3366257"/>
            <a:chOff x="7876292" y="1417368"/>
            <a:chExt cx="4106853" cy="336625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893490D-4D0A-173B-0936-46F75E6D8E00}"/>
                </a:ext>
              </a:extLst>
            </p:cNvPr>
            <p:cNvGrpSpPr/>
            <p:nvPr/>
          </p:nvGrpSpPr>
          <p:grpSpPr>
            <a:xfrm>
              <a:off x="7876292" y="1417368"/>
              <a:ext cx="4052818" cy="1015663"/>
              <a:chOff x="7847199" y="1322485"/>
              <a:chExt cx="4052818" cy="101566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5075B6-E5E5-72EC-B264-5F1F8D7872BA}"/>
                  </a:ext>
                </a:extLst>
              </p:cNvPr>
              <p:cNvSpPr txBox="1"/>
              <p:nvPr/>
            </p:nvSpPr>
            <p:spPr>
              <a:xfrm>
                <a:off x="8212765" y="1322485"/>
                <a:ext cx="3687252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lv-LV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Uzturi un veido vidi – nav ražošana (27 tūkst. mazās saimniecības)</a:t>
                </a: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DF2CEEB-AA27-2A50-8E36-CF56BF425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7199" y="1354643"/>
                <a:ext cx="407130" cy="400111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7EECB3F-7ED8-0760-D019-D2F7E5103036}"/>
                </a:ext>
              </a:extLst>
            </p:cNvPr>
            <p:cNvGrpSpPr/>
            <p:nvPr/>
          </p:nvGrpSpPr>
          <p:grpSpPr>
            <a:xfrm>
              <a:off x="7876292" y="2424385"/>
              <a:ext cx="4052818" cy="707886"/>
              <a:chOff x="7876292" y="2061301"/>
              <a:chExt cx="4052818" cy="70788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2AC9C0-EF0C-2CB4-0232-37E86262675A}"/>
                  </a:ext>
                </a:extLst>
              </p:cNvPr>
              <p:cNvSpPr txBox="1"/>
              <p:nvPr/>
            </p:nvSpPr>
            <p:spPr>
              <a:xfrm>
                <a:off x="8241858" y="2061301"/>
                <a:ext cx="368725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lv-LV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Klimata pārmaiņu mazināšana un pielāgošanās</a:t>
                </a: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E314FB4-D17A-3760-2481-0AEF0F654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6292" y="2114357"/>
                <a:ext cx="407130" cy="400111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BFE2C3A-BC78-26C2-9295-8E220A3D5FCA}"/>
                </a:ext>
              </a:extLst>
            </p:cNvPr>
            <p:cNvGrpSpPr/>
            <p:nvPr/>
          </p:nvGrpSpPr>
          <p:grpSpPr>
            <a:xfrm>
              <a:off x="7876292" y="3210807"/>
              <a:ext cx="4052818" cy="707886"/>
              <a:chOff x="7876292" y="2769187"/>
              <a:chExt cx="4052818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C077F7-350E-2443-19FA-C9C8DFB65B37}"/>
                  </a:ext>
                </a:extLst>
              </p:cNvPr>
              <p:cNvSpPr txBox="1"/>
              <p:nvPr/>
            </p:nvSpPr>
            <p:spPr>
              <a:xfrm>
                <a:off x="8241858" y="2769187"/>
                <a:ext cx="368725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lv-LV" sz="2000">
                    <a:latin typeface="Segoe UI" panose="020B0502040204020203" pitchFamily="34" charset="0"/>
                    <a:cs typeface="Segoe UI" panose="020B0502040204020203" pitchFamily="34" charset="0"/>
                  </a:rPr>
                  <a:t>Piesārņojuma mazināšana – ūdens, augsne, gaiss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3E7461C-2714-E0F7-F6D7-814EC0A5A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6292" y="2822243"/>
                <a:ext cx="407130" cy="400111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DFD4008-0C76-170F-2DE2-7AD2B0B682F2}"/>
                </a:ext>
              </a:extLst>
            </p:cNvPr>
            <p:cNvGrpSpPr/>
            <p:nvPr/>
          </p:nvGrpSpPr>
          <p:grpSpPr>
            <a:xfrm>
              <a:off x="7930327" y="4075739"/>
              <a:ext cx="4052818" cy="707886"/>
              <a:chOff x="7888763" y="3951110"/>
              <a:chExt cx="4052818" cy="70788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FB277C-AF07-EB7A-DEF6-D67F0BFC9CFE}"/>
                  </a:ext>
                </a:extLst>
              </p:cNvPr>
              <p:cNvSpPr txBox="1"/>
              <p:nvPr/>
            </p:nvSpPr>
            <p:spPr>
              <a:xfrm>
                <a:off x="8254329" y="3951110"/>
                <a:ext cx="368725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lv-LV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Bioloģiskās daudzveidības saglabāšana – zālāji, meži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A547C3F-DCD1-5561-578B-24800A14C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8763" y="4004166"/>
                <a:ext cx="407130" cy="400111"/>
              </a:xfrm>
              <a:prstGeom prst="rect">
                <a:avLst/>
              </a:prstGeom>
            </p:spPr>
          </p:pic>
        </p:grpSp>
      </p:grpSp>
      <p:pic>
        <p:nvPicPr>
          <p:cNvPr id="75" name="Graphic 74" descr="Plant With Roots with solid fill">
            <a:extLst>
              <a:ext uri="{FF2B5EF4-FFF2-40B4-BE49-F238E27FC236}">
                <a16:creationId xmlns:a16="http://schemas.microsoft.com/office/drawing/2014/main" id="{299753EF-6AD7-59B4-3E98-EF0F824C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8848" y="5234841"/>
            <a:ext cx="1200244" cy="12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erd of cows grazing on a snowy hill&#10;&#10;AI-generated content may be incorrect.">
            <a:extLst>
              <a:ext uri="{FF2B5EF4-FFF2-40B4-BE49-F238E27FC236}">
                <a16:creationId xmlns:a16="http://schemas.microsoft.com/office/drawing/2014/main" id="{6AB05CC0-2DD9-D6A5-E07D-5C02C865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FCC6B04D-6313-4ACC-4371-0E70B6F5E07E}"/>
              </a:ext>
            </a:extLst>
          </p:cNvPr>
          <p:cNvSpPr txBox="1">
            <a:spLocks/>
          </p:cNvSpPr>
          <p:nvPr/>
        </p:nvSpPr>
        <p:spPr>
          <a:xfrm>
            <a:off x="6193535" y="2581571"/>
            <a:ext cx="5614763" cy="1324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Mums jāatrod kopīgais, kas mūs apvieno, kas dod vilkmi visiem - </a:t>
            </a:r>
            <a:r>
              <a:rPr lang="lv-LV" sz="2800" b="1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saimniecībām, nozarei un valstij.</a:t>
            </a:r>
          </a:p>
        </p:txBody>
      </p:sp>
    </p:spTree>
    <p:extLst>
      <p:ext uri="{BB962C8B-B14F-4D97-AF65-F5344CB8AC3E}">
        <p14:creationId xmlns:p14="http://schemas.microsoft.com/office/powerpoint/2010/main" val="36829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rt road with hay bales in a field&#10;&#10;AI-generated content may be incorrect.">
            <a:extLst>
              <a:ext uri="{FF2B5EF4-FFF2-40B4-BE49-F238E27FC236}">
                <a16:creationId xmlns:a16="http://schemas.microsoft.com/office/drawing/2014/main" id="{FB2EF1D2-CA99-50FF-EE83-C823D665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FE317C4B-9149-A918-8D15-703D5517578D}"/>
              </a:ext>
            </a:extLst>
          </p:cNvPr>
          <p:cNvSpPr txBox="1">
            <a:spLocks/>
          </p:cNvSpPr>
          <p:nvPr/>
        </p:nvSpPr>
        <p:spPr>
          <a:xfrm>
            <a:off x="6853823" y="754393"/>
            <a:ext cx="4767425" cy="23880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lv-LV" sz="30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Lauksaimniecības nākotne: produktivitāte, konkurētspēja, sadarbība un risku vadība</a:t>
            </a:r>
          </a:p>
          <a:p>
            <a:pPr algn="ctr">
              <a:spcAft>
                <a:spcPts val="600"/>
              </a:spcAft>
            </a:pPr>
            <a:r>
              <a:rPr lang="lv-LV" sz="30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Ceļš, ko veidojam kopā!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4C28EDF-A228-699C-9E61-EFABCAB4764D}"/>
              </a:ext>
            </a:extLst>
          </p:cNvPr>
          <p:cNvSpPr txBox="1">
            <a:spLocks/>
          </p:cNvSpPr>
          <p:nvPr/>
        </p:nvSpPr>
        <p:spPr>
          <a:xfrm>
            <a:off x="6999740" y="3715548"/>
            <a:ext cx="4767425" cy="14592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lv-LV" sz="3000" b="1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Šodienas izšķiršanās: </a:t>
            </a:r>
          </a:p>
          <a:p>
            <a:pPr algn="ctr">
              <a:spcAft>
                <a:spcPts val="600"/>
              </a:spcAft>
            </a:pPr>
            <a:r>
              <a:rPr lang="lv-LV" sz="300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 esam? Ko vēlamies?</a:t>
            </a:r>
          </a:p>
          <a:p>
            <a:pPr algn="ctr">
              <a:spcAft>
                <a:spcPts val="600"/>
              </a:spcAft>
            </a:pPr>
            <a:r>
              <a:rPr lang="lv-LV" sz="300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kurp doties?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A48A2-15C6-D78C-DE57-3BA5B750CC00}"/>
              </a:ext>
            </a:extLst>
          </p:cNvPr>
          <p:cNvSpPr txBox="1"/>
          <p:nvPr/>
        </p:nvSpPr>
        <p:spPr>
          <a:xfrm>
            <a:off x="6853822" y="5688108"/>
            <a:ext cx="5059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Pārmaiņas rodas tur, kur vienojamies par kopīgo mērķi</a:t>
            </a:r>
          </a:p>
        </p:txBody>
      </p:sp>
    </p:spTree>
    <p:extLst>
      <p:ext uri="{BB962C8B-B14F-4D97-AF65-F5344CB8AC3E}">
        <p14:creationId xmlns:p14="http://schemas.microsoft.com/office/powerpoint/2010/main" val="32227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A9DF967-D692-A5C2-0EB6-14BF0ED72F0C}"/>
              </a:ext>
            </a:extLst>
          </p:cNvPr>
          <p:cNvSpPr txBox="1">
            <a:spLocks/>
          </p:cNvSpPr>
          <p:nvPr/>
        </p:nvSpPr>
        <p:spPr>
          <a:xfrm>
            <a:off x="513641" y="209595"/>
            <a:ext cx="11369842" cy="60724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v-LV" sz="30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Zemkopības ministrijas prioritātes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3C7BF-6D0D-9BAA-0B10-5218FC9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07" y="1705550"/>
            <a:ext cx="3279819" cy="3243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2B7F0B-153A-C135-4D52-C523753BD3CD}"/>
              </a:ext>
            </a:extLst>
          </p:cNvPr>
          <p:cNvSpPr txBox="1"/>
          <p:nvPr/>
        </p:nvSpPr>
        <p:spPr>
          <a:xfrm>
            <a:off x="6899318" y="1527830"/>
            <a:ext cx="372681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DAUDZGADU BUDŽETS</a:t>
            </a:r>
          </a:p>
          <a:p>
            <a:pPr algn="just"/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jaunajā ES finanšu periodā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C22E05-0A50-D171-566D-0D24C701EEC0}"/>
              </a:ext>
            </a:extLst>
          </p:cNvPr>
          <p:cNvSpPr txBox="1"/>
          <p:nvPr/>
        </p:nvSpPr>
        <p:spPr>
          <a:xfrm>
            <a:off x="7445733" y="3336660"/>
            <a:ext cx="372681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PAŠU RADĪTS, PAŠU SPĒKS</a:t>
            </a:r>
            <a:endParaRPr lang="lv-LV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6DDCE8-CEC9-19D3-1F04-45D9177CBEC5}"/>
              </a:ext>
            </a:extLst>
          </p:cNvPr>
          <p:cNvSpPr txBox="1"/>
          <p:nvPr/>
        </p:nvSpPr>
        <p:spPr>
          <a:xfrm>
            <a:off x="6296425" y="4955591"/>
            <a:ext cx="480945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BIROKRĀTISKĀ SLOGA </a:t>
            </a:r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mazināšana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757D5-6A33-005A-762E-3C4D52EF2C27}"/>
              </a:ext>
            </a:extLst>
          </p:cNvPr>
          <p:cNvSpPr txBox="1"/>
          <p:nvPr/>
        </p:nvSpPr>
        <p:spPr>
          <a:xfrm>
            <a:off x="92598" y="1917684"/>
            <a:ext cx="45135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MEŽA</a:t>
            </a:r>
            <a:r>
              <a:rPr lang="lv-LV" sz="2000" b="1" dirty="0"/>
              <a:t> </a:t>
            </a:r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NOZARES</a:t>
            </a:r>
          </a:p>
          <a:p>
            <a:pPr algn="r"/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un to saistīto nozaru pamatnostādnes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2705F2-1E2A-3B35-D5E3-88F496D1333D}"/>
              </a:ext>
            </a:extLst>
          </p:cNvPr>
          <p:cNvSpPr txBox="1"/>
          <p:nvPr/>
        </p:nvSpPr>
        <p:spPr>
          <a:xfrm>
            <a:off x="503552" y="3844038"/>
            <a:ext cx="372681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SUŅI, VILKI, LŪŠI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7C58AD-971E-8D96-1B27-4B54A8723F78}"/>
              </a:ext>
            </a:extLst>
          </p:cNvPr>
          <p:cNvCxnSpPr>
            <a:cxnSpLocks/>
          </p:cNvCxnSpPr>
          <p:nvPr/>
        </p:nvCxnSpPr>
        <p:spPr>
          <a:xfrm>
            <a:off x="92598" y="2654816"/>
            <a:ext cx="4420979" cy="0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EA7F53B-EDD0-4623-F9CD-145FC2818595}"/>
              </a:ext>
            </a:extLst>
          </p:cNvPr>
          <p:cNvCxnSpPr>
            <a:cxnSpLocks/>
          </p:cNvCxnSpPr>
          <p:nvPr/>
        </p:nvCxnSpPr>
        <p:spPr>
          <a:xfrm>
            <a:off x="6972027" y="2235716"/>
            <a:ext cx="3343548" cy="0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D24D66C-8D3A-A4E2-73DA-970D3EF8115E}"/>
              </a:ext>
            </a:extLst>
          </p:cNvPr>
          <p:cNvCxnSpPr>
            <a:cxnSpLocks/>
          </p:cNvCxnSpPr>
          <p:nvPr/>
        </p:nvCxnSpPr>
        <p:spPr>
          <a:xfrm>
            <a:off x="7323452" y="3736770"/>
            <a:ext cx="3582673" cy="0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53E66A-AF68-E2C1-18CA-2E857F87F751}"/>
              </a:ext>
            </a:extLst>
          </p:cNvPr>
          <p:cNvCxnSpPr>
            <a:cxnSpLocks/>
          </p:cNvCxnSpPr>
          <p:nvPr/>
        </p:nvCxnSpPr>
        <p:spPr>
          <a:xfrm>
            <a:off x="1847850" y="4302641"/>
            <a:ext cx="2789552" cy="0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4DF4E55-5B05-55A0-24E9-5FCFA4F95479}"/>
              </a:ext>
            </a:extLst>
          </p:cNvPr>
          <p:cNvCxnSpPr>
            <a:cxnSpLocks/>
          </p:cNvCxnSpPr>
          <p:nvPr/>
        </p:nvCxnSpPr>
        <p:spPr>
          <a:xfrm>
            <a:off x="6301124" y="5314014"/>
            <a:ext cx="4325013" cy="0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9E9A7D-B1BF-0701-9266-4856D569DC6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880387"/>
            <a:ext cx="205124" cy="433627"/>
          </a:xfrm>
          <a:prstGeom prst="line">
            <a:avLst/>
          </a:prstGeom>
          <a:ln>
            <a:solidFill>
              <a:srgbClr val="3E1E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3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576C3AAF-EE00-35D9-DB93-4CD791C191D1}"/>
              </a:ext>
            </a:extLst>
          </p:cNvPr>
          <p:cNvSpPr txBox="1">
            <a:spLocks/>
          </p:cNvSpPr>
          <p:nvPr/>
        </p:nvSpPr>
        <p:spPr>
          <a:xfrm>
            <a:off x="195599" y="118520"/>
            <a:ext cx="11930547" cy="1560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0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Mērķis </a:t>
            </a:r>
            <a:r>
              <a:rPr lang="lv-LV" sz="3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2036 </a:t>
            </a:r>
            <a:r>
              <a:rPr lang="lv-LV" sz="30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palielināt nozares izlaidi un celt produktivitāti, rezultātā par 2 procentpunktiem palielinot IKP</a:t>
            </a:r>
          </a:p>
          <a:p>
            <a:r>
              <a:rPr lang="lv-LV" sz="2000" i="1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Nozares izaugsmes devums valsts ekonomikai un budžetam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37A948-CA70-1394-D0EE-46DFE768E3F0}"/>
              </a:ext>
            </a:extLst>
          </p:cNvPr>
          <p:cNvSpPr txBox="1"/>
          <p:nvPr/>
        </p:nvSpPr>
        <p:spPr>
          <a:xfrm>
            <a:off x="-621" y="5939718"/>
            <a:ext cx="40374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Efektīvāka pieejamāko resursu izmantošana</a:t>
            </a:r>
            <a:endParaRPr lang="lv-LV" sz="1600" b="1" dirty="0">
              <a:solidFill>
                <a:srgbClr val="99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C5FCE1-BD1F-AD4C-7928-912D30F38ECF}"/>
              </a:ext>
            </a:extLst>
          </p:cNvPr>
          <p:cNvSpPr txBox="1"/>
          <p:nvPr/>
        </p:nvSpPr>
        <p:spPr>
          <a:xfrm>
            <a:off x="3791060" y="5976556"/>
            <a:ext cx="36872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Nozaru darba ražīgums. Labklājība individuālā un valsts līmenī.</a:t>
            </a:r>
            <a:endParaRPr lang="lv-LV" sz="1600" b="1" dirty="0">
              <a:solidFill>
                <a:srgbClr val="99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1E828E-2889-D418-7F79-71624E5E8C06}"/>
              </a:ext>
            </a:extLst>
          </p:cNvPr>
          <p:cNvSpPr txBox="1"/>
          <p:nvPr/>
        </p:nvSpPr>
        <p:spPr>
          <a:xfrm>
            <a:off x="7702891" y="6201970"/>
            <a:ext cx="442263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Palielinās peļņa, konkurētspēja un eksports</a:t>
            </a:r>
            <a:endParaRPr lang="lv-LV" sz="1600" b="1" dirty="0">
              <a:solidFill>
                <a:srgbClr val="99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F8D68-0E2A-AE8B-4995-93B2402DA584}"/>
              </a:ext>
            </a:extLst>
          </p:cNvPr>
          <p:cNvGrpSpPr/>
          <p:nvPr/>
        </p:nvGrpSpPr>
        <p:grpSpPr>
          <a:xfrm>
            <a:off x="0" y="1335581"/>
            <a:ext cx="12262656" cy="4922458"/>
            <a:chOff x="0" y="1402554"/>
            <a:chExt cx="12262656" cy="49224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00F6A4-F326-FED8-DF9C-895FFD7535FF}"/>
                </a:ext>
              </a:extLst>
            </p:cNvPr>
            <p:cNvGrpSpPr/>
            <p:nvPr/>
          </p:nvGrpSpPr>
          <p:grpSpPr>
            <a:xfrm>
              <a:off x="0" y="1402554"/>
              <a:ext cx="12262656" cy="4013658"/>
              <a:chOff x="65853" y="1701938"/>
              <a:chExt cx="12262656" cy="401365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DDCF886-07A5-AE8E-78E8-7195B235046F}"/>
                  </a:ext>
                </a:extLst>
              </p:cNvPr>
              <p:cNvGrpSpPr/>
              <p:nvPr/>
            </p:nvGrpSpPr>
            <p:grpSpPr>
              <a:xfrm>
                <a:off x="131445" y="1701938"/>
                <a:ext cx="12197064" cy="1757178"/>
                <a:chOff x="131445" y="1701938"/>
                <a:chExt cx="12197064" cy="1757178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F52D8F-6191-465A-FAC3-481A6C3AA548}"/>
                    </a:ext>
                  </a:extLst>
                </p:cNvPr>
                <p:cNvSpPr txBox="1"/>
                <p:nvPr/>
              </p:nvSpPr>
              <p:spPr>
                <a:xfrm>
                  <a:off x="131445" y="1879304"/>
                  <a:ext cx="2088625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Lauksaimniecības izlaide (EUR/ha)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B9F301-E0E2-1B35-2968-44CD6E257F2E}"/>
                    </a:ext>
                  </a:extLst>
                </p:cNvPr>
                <p:cNvSpPr txBox="1"/>
                <p:nvPr/>
              </p:nvSpPr>
              <p:spPr>
                <a:xfrm>
                  <a:off x="708764" y="2660880"/>
                  <a:ext cx="97514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sz="2800" b="1">
                      <a:solidFill>
                        <a:srgbClr val="C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x 2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2C0C381-F86F-E184-0CEE-9B443484CE81}"/>
                    </a:ext>
                  </a:extLst>
                </p:cNvPr>
                <p:cNvSpPr txBox="1"/>
                <p:nvPr/>
              </p:nvSpPr>
              <p:spPr>
                <a:xfrm>
                  <a:off x="2195272" y="1909436"/>
                  <a:ext cx="2392677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Lauksaimniecības izlaide, milj. EUR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F58B42-57F7-EE85-54F2-BC959635C179}"/>
                    </a:ext>
                  </a:extLst>
                </p:cNvPr>
                <p:cNvSpPr txBox="1"/>
                <p:nvPr/>
              </p:nvSpPr>
              <p:spPr>
                <a:xfrm>
                  <a:off x="2904038" y="2635219"/>
                  <a:ext cx="97514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sz="2800" b="1">
                      <a:solidFill>
                        <a:srgbClr val="C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x 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4813F-B660-9DFE-D40E-05DB4062A5C6}"/>
                    </a:ext>
                  </a:extLst>
                </p:cNvPr>
                <p:cNvSpPr txBox="1"/>
                <p:nvPr/>
              </p:nvSpPr>
              <p:spPr>
                <a:xfrm>
                  <a:off x="4754267" y="1839675"/>
                  <a:ext cx="2392677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b="1" dirty="0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Produktivitāte (PV uz 1 nodarbināto)</a:t>
                  </a: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847B219-88C7-7F71-AC1F-E6D38BD9E357}"/>
                    </a:ext>
                  </a:extLst>
                </p:cNvPr>
                <p:cNvGrpSpPr/>
                <p:nvPr/>
              </p:nvGrpSpPr>
              <p:grpSpPr>
                <a:xfrm>
                  <a:off x="4518638" y="2438705"/>
                  <a:ext cx="2306745" cy="553998"/>
                  <a:chOff x="4270855" y="2501519"/>
                  <a:chExt cx="2306745" cy="55399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8296949-20C6-7FA3-1F2B-0D23DFA26E5F}"/>
                      </a:ext>
                    </a:extLst>
                  </p:cNvPr>
                  <p:cNvSpPr txBox="1"/>
                  <p:nvPr/>
                </p:nvSpPr>
                <p:spPr>
                  <a:xfrm>
                    <a:off x="5088148" y="2501519"/>
                    <a:ext cx="148945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lv-LV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+ 68%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C9D8AFF-C9E9-7045-D14F-2614F8F75E27}"/>
                      </a:ext>
                    </a:extLst>
                  </p:cNvPr>
                  <p:cNvSpPr txBox="1"/>
                  <p:nvPr/>
                </p:nvSpPr>
                <p:spPr>
                  <a:xfrm>
                    <a:off x="4270855" y="2655407"/>
                    <a:ext cx="1489452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lv-LV" sz="20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l/s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1F754BE-F88E-6CD5-92A1-913D1A43D6FD}"/>
                    </a:ext>
                  </a:extLst>
                </p:cNvPr>
                <p:cNvGrpSpPr/>
                <p:nvPr/>
              </p:nvGrpSpPr>
              <p:grpSpPr>
                <a:xfrm>
                  <a:off x="4344958" y="2935896"/>
                  <a:ext cx="2529847" cy="523220"/>
                  <a:chOff x="4234029" y="2901303"/>
                  <a:chExt cx="2529847" cy="523220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D84B74A-9291-006E-A7B1-EA13AA1F69FF}"/>
                      </a:ext>
                    </a:extLst>
                  </p:cNvPr>
                  <p:cNvSpPr txBox="1"/>
                  <p:nvPr/>
                </p:nvSpPr>
                <p:spPr>
                  <a:xfrm>
                    <a:off x="5274424" y="2901303"/>
                    <a:ext cx="148945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lv-LV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+ 54%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E7547B3-1C62-D42E-3D57-885DD27512D0}"/>
                      </a:ext>
                    </a:extLst>
                  </p:cNvPr>
                  <p:cNvSpPr txBox="1"/>
                  <p:nvPr/>
                </p:nvSpPr>
                <p:spPr>
                  <a:xfrm>
                    <a:off x="4234029" y="3055191"/>
                    <a:ext cx="1489452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lv-LV" sz="160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pārtika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42BDD4F-D9BA-DAF7-C6E4-9DCA85611C03}"/>
                    </a:ext>
                  </a:extLst>
                </p:cNvPr>
                <p:cNvSpPr txBox="1"/>
                <p:nvPr/>
              </p:nvSpPr>
              <p:spPr>
                <a:xfrm>
                  <a:off x="6986819" y="1701938"/>
                  <a:ext cx="2191716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Kopējā nozaru</a:t>
                  </a:r>
                </a:p>
                <a:p>
                  <a:pPr algn="ctr"/>
                  <a:r>
                    <a:rPr lang="lv-LV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( l/s un pārtikas) </a:t>
                  </a:r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pievienotā</a:t>
                  </a:r>
                </a:p>
                <a:p>
                  <a:pPr algn="ctr"/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vērtība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EBF03BF-5E97-1F95-7EB3-B12467FE11BA}"/>
                    </a:ext>
                  </a:extLst>
                </p:cNvPr>
                <p:cNvSpPr txBox="1"/>
                <p:nvPr/>
              </p:nvSpPr>
              <p:spPr>
                <a:xfrm>
                  <a:off x="9041207" y="2847881"/>
                  <a:ext cx="1489452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sz="2600" b="1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+ 63%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A79C5F0-C97D-78BC-FAA8-79498CDA4ED4}"/>
                    </a:ext>
                  </a:extLst>
                </p:cNvPr>
                <p:cNvSpPr txBox="1"/>
                <p:nvPr/>
              </p:nvSpPr>
              <p:spPr>
                <a:xfrm>
                  <a:off x="10655717" y="1740804"/>
                  <a:ext cx="1672792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b="1" dirty="0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Ieguldījums IKP pieaugumā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A1F07A9-FB18-93F3-7412-DA82021D30C3}"/>
                    </a:ext>
                  </a:extLst>
                </p:cNvPr>
                <p:cNvSpPr txBox="1"/>
                <p:nvPr/>
              </p:nvSpPr>
              <p:spPr>
                <a:xfrm>
                  <a:off x="8970277" y="1909436"/>
                  <a:ext cx="1489452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b="1">
                      <a:solidFill>
                        <a:srgbClr val="3E1E1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Nodokļu ieņēmumi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B3F2CA2-D633-1111-973D-7D2AA8609C53}"/>
                    </a:ext>
                  </a:extLst>
                </p:cNvPr>
                <p:cNvSpPr txBox="1"/>
                <p:nvPr/>
              </p:nvSpPr>
              <p:spPr>
                <a:xfrm>
                  <a:off x="7262923" y="2895026"/>
                  <a:ext cx="1489452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lv-LV" sz="2600" b="1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Segoe UI"/>
                      <a:cs typeface="Segoe UI"/>
                    </a:rPr>
                    <a:t>+ 58%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560665E-BFB0-5885-C5C6-CE40F1045A51}"/>
                  </a:ext>
                </a:extLst>
              </p:cNvPr>
              <p:cNvGrpSpPr/>
              <p:nvPr/>
            </p:nvGrpSpPr>
            <p:grpSpPr>
              <a:xfrm>
                <a:off x="65853" y="2869757"/>
                <a:ext cx="12060294" cy="2845839"/>
                <a:chOff x="65853" y="2869757"/>
                <a:chExt cx="12060294" cy="284583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FA7CAA1-9834-B509-C7E7-9B5163CB0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5853" y="3633916"/>
                  <a:ext cx="2088624" cy="2044842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83E74157-6D78-B112-907B-A66081650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1814" y="3465838"/>
                  <a:ext cx="2266294" cy="2249758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A6A7B77-169C-AF8D-8B66-23D89F7D7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4245" y="3411816"/>
                  <a:ext cx="1881701" cy="2258094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9BB4EDC8-9886-2F8A-B2C4-BC0371B04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48156" y="3756477"/>
                  <a:ext cx="1632728" cy="156043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B88F00AF-049D-A2DA-A30B-C4F9D8FD2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57491" y="3633916"/>
                  <a:ext cx="1301250" cy="1507545"/>
                </a:xfrm>
                <a:prstGeom prst="rect">
                  <a:avLst/>
                </a:prstGeom>
              </p:spPr>
            </p:pic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E0FDB8-44A3-7ACC-8D08-F8AD73E5DE57}"/>
                    </a:ext>
                  </a:extLst>
                </p:cNvPr>
                <p:cNvSpPr/>
                <p:nvPr/>
              </p:nvSpPr>
              <p:spPr>
                <a:xfrm>
                  <a:off x="11099013" y="2869757"/>
                  <a:ext cx="1027134" cy="26379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2800" b="1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~ +2 </a:t>
                  </a:r>
                  <a:r>
                    <a:rPr lang="lv-LV" sz="2800" b="1" err="1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pp</a:t>
                  </a:r>
                  <a:endParaRPr lang="lv-LV" sz="2800" b="1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372F5DFD-C951-F05E-B5A5-AE8D66872841}"/>
                    </a:ext>
                  </a:extLst>
                </p:cNvPr>
                <p:cNvCxnSpPr/>
                <p:nvPr/>
              </p:nvCxnSpPr>
              <p:spPr>
                <a:xfrm>
                  <a:off x="10358741" y="4064927"/>
                  <a:ext cx="576197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E170EDC-3B77-0D8D-66D9-32A642B4BC27}"/>
                    </a:ext>
                  </a:extLst>
                </p:cNvPr>
                <p:cNvCxnSpPr/>
                <p:nvPr/>
              </p:nvCxnSpPr>
              <p:spPr>
                <a:xfrm>
                  <a:off x="8394080" y="4060983"/>
                  <a:ext cx="576197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AF5577C2-AFAA-0A85-B1E9-1683E80B9848}"/>
                    </a:ext>
                  </a:extLst>
                </p:cNvPr>
                <p:cNvCxnSpPr/>
                <p:nvPr/>
              </p:nvCxnSpPr>
              <p:spPr>
                <a:xfrm>
                  <a:off x="6457791" y="4093143"/>
                  <a:ext cx="576197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F908AA10-F73D-1F30-F1A8-982E8C568D74}"/>
                    </a:ext>
                  </a:extLst>
                </p:cNvPr>
                <p:cNvCxnSpPr/>
                <p:nvPr/>
              </p:nvCxnSpPr>
              <p:spPr>
                <a:xfrm>
                  <a:off x="4513487" y="4093143"/>
                  <a:ext cx="576197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8AE835EE-1122-EBB8-2937-4F662C4BCE69}"/>
                    </a:ext>
                  </a:extLst>
                </p:cNvPr>
                <p:cNvCxnSpPr/>
                <p:nvPr/>
              </p:nvCxnSpPr>
              <p:spPr>
                <a:xfrm>
                  <a:off x="2005354" y="4072729"/>
                  <a:ext cx="576197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9A059A-4646-BED5-57FD-8B90A4AB377D}"/>
                </a:ext>
              </a:extLst>
            </p:cNvPr>
            <p:cNvSpPr txBox="1"/>
            <p:nvPr/>
          </p:nvSpPr>
          <p:spPr>
            <a:xfrm>
              <a:off x="8820149" y="5369290"/>
              <a:ext cx="18236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lv-LV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no 294,3 milj. EUR līdz </a:t>
              </a:r>
              <a:r>
                <a:rPr lang="lv-LV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479,4 milj. EUR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1D6347-B043-DA24-8787-92EA4C692AED}"/>
                </a:ext>
              </a:extLst>
            </p:cNvPr>
            <p:cNvSpPr txBox="1"/>
            <p:nvPr/>
          </p:nvSpPr>
          <p:spPr>
            <a:xfrm>
              <a:off x="7005399" y="5355342"/>
              <a:ext cx="182365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lv-LV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no 1,2 mljrd. EUR līdz </a:t>
              </a:r>
              <a:r>
                <a:rPr lang="lv-LV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1,9 mljrd. EUR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C16BCF-8BF2-8266-E205-9D9E9C26D5C5}"/>
                </a:ext>
              </a:extLst>
            </p:cNvPr>
            <p:cNvSpPr txBox="1"/>
            <p:nvPr/>
          </p:nvSpPr>
          <p:spPr>
            <a:xfrm>
              <a:off x="4036784" y="5444793"/>
              <a:ext cx="3044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v-LV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L/s:</a:t>
              </a:r>
              <a:r>
                <a:rPr lang="lv-LV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 9,9 tūkst. EUR </a:t>
              </a:r>
              <a:r>
                <a:rPr lang="lv-LV" sz="1200" dirty="0">
                  <a:latin typeface="Aptos" panose="020B0004020202020204" pitchFamily="34" charset="0"/>
                  <a:cs typeface="Segoe UI" panose="020B0502040204020203" pitchFamily="34" charset="0"/>
                </a:rPr>
                <a:t>→ </a:t>
              </a:r>
              <a:r>
                <a:rPr lang="lv-LV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16,6 tūkst. EUR</a:t>
              </a:r>
            </a:p>
            <a:p>
              <a:pPr algn="ctr"/>
              <a:r>
                <a:rPr lang="lv-LV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Pārtika:</a:t>
              </a:r>
              <a:r>
                <a:rPr lang="lv-LV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 32,4 tūkst. EUR </a:t>
              </a:r>
              <a:r>
                <a:rPr lang="lv-LV" sz="1200" dirty="0">
                  <a:latin typeface="Aptos" panose="020B0004020202020204" pitchFamily="34" charset="0"/>
                  <a:cs typeface="Segoe UI" panose="020B0502040204020203" pitchFamily="34" charset="0"/>
                </a:rPr>
                <a:t>→ </a:t>
              </a:r>
              <a:r>
                <a:rPr lang="lv-LV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49,8 tūkst. EUR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5845D9-9A10-3AB4-03FD-29783C841F39}"/>
                </a:ext>
              </a:extLst>
            </p:cNvPr>
            <p:cNvSpPr txBox="1"/>
            <p:nvPr/>
          </p:nvSpPr>
          <p:spPr>
            <a:xfrm>
              <a:off x="10685089" y="5232405"/>
              <a:ext cx="1482342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v-LV" sz="1300" dirty="0">
                  <a:latin typeface="Segoe UI" panose="020B0502040204020203" pitchFamily="34" charset="0"/>
                  <a:cs typeface="Segoe UI" panose="020B0502040204020203" pitchFamily="34" charset="0"/>
                </a:rPr>
                <a:t>no negatīvas IKP izaugsmes -0,4% (2024)</a:t>
              </a:r>
            </a:p>
            <a:p>
              <a:pPr algn="ctr"/>
              <a:r>
                <a:rPr lang="lv-LV" sz="13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uz izaugsmi +6,2%</a:t>
              </a:r>
              <a:r>
                <a:rPr lang="lv-LV" sz="1300" dirty="0">
                  <a:latin typeface="Segoe UI" panose="020B0502040204020203" pitchFamily="34" charset="0"/>
                  <a:cs typeface="Segoe UI" panose="020B0502040204020203" pitchFamily="34" charset="0"/>
                </a:rPr>
                <a:t>* (2036)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5E8433-A8CA-A3FF-0420-40AD3E73C5DB}"/>
              </a:ext>
            </a:extLst>
          </p:cNvPr>
          <p:cNvSpPr txBox="1"/>
          <p:nvPr/>
        </p:nvSpPr>
        <p:spPr>
          <a:xfrm>
            <a:off x="10564950" y="6576902"/>
            <a:ext cx="1951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* - EM prognoze</a:t>
            </a:r>
            <a:endParaRPr lang="lv-LV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867AA-69BF-5289-CB8A-816DA56510C5}"/>
              </a:ext>
            </a:extLst>
          </p:cNvPr>
          <p:cNvSpPr txBox="1"/>
          <p:nvPr/>
        </p:nvSpPr>
        <p:spPr>
          <a:xfrm>
            <a:off x="-621" y="6524493"/>
            <a:ext cx="3682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0" i="1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Avots: ZM pēc </a:t>
            </a:r>
            <a:r>
              <a:rPr lang="lv-LV" sz="1400" b="0" i="1" u="none" strike="noStrike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Eurostat</a:t>
            </a:r>
            <a:r>
              <a:rPr lang="lv-LV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sz="1400" b="0" i="1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CSP, AREI, LB datiem</a:t>
            </a:r>
            <a:endParaRPr lang="lv-LV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1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5FBF26F-697D-2843-910B-BC59691F1C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63968">
            <a:off x="7061431" y="270863"/>
            <a:ext cx="937280" cy="355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1CC07F-03AD-5AE9-CBFC-DB24A4D40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27" y="399812"/>
            <a:ext cx="9048750" cy="6132833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36329156-0428-3282-89A8-E40511E2C15F}"/>
              </a:ext>
            </a:extLst>
          </p:cNvPr>
          <p:cNvSpPr txBox="1">
            <a:spLocks/>
          </p:cNvSpPr>
          <p:nvPr/>
        </p:nvSpPr>
        <p:spPr>
          <a:xfrm>
            <a:off x="33731" y="2023257"/>
            <a:ext cx="2909294" cy="2720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3E1E1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Produktivitāte</a:t>
            </a:r>
            <a:r>
              <a:rPr lang="lv-LV" sz="28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2800" b="1" dirty="0">
                <a:solidFill>
                  <a:srgbClr val="3E1E1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uz 1 nodarbināto lauksaimniecībā (vidēji 2020 – 2024), 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CF32A-B97A-52F2-F8EA-9CDB8A12C413}"/>
              </a:ext>
            </a:extLst>
          </p:cNvPr>
          <p:cNvSpPr txBox="1"/>
          <p:nvPr/>
        </p:nvSpPr>
        <p:spPr>
          <a:xfrm>
            <a:off x="104840" y="6452873"/>
            <a:ext cx="510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>
                <a:latin typeface="Segoe UI" panose="020B0502040204020203" pitchFamily="34" charset="0"/>
                <a:cs typeface="Segoe UI" panose="020B0502040204020203" pitchFamily="34" charset="0"/>
              </a:rPr>
              <a:t>ZM pēc EUROSTAT datiem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6D9F5A-9C2E-350B-C5C7-2BCBA33C1D32}"/>
              </a:ext>
            </a:extLst>
          </p:cNvPr>
          <p:cNvSpPr/>
          <p:nvPr/>
        </p:nvSpPr>
        <p:spPr>
          <a:xfrm>
            <a:off x="7530071" y="448850"/>
            <a:ext cx="1846037" cy="66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CC99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37A38-A75B-FABD-142C-EC7C6A289053}"/>
              </a:ext>
            </a:extLst>
          </p:cNvPr>
          <p:cNvSpPr txBox="1"/>
          <p:nvPr/>
        </p:nvSpPr>
        <p:spPr>
          <a:xfrm>
            <a:off x="7703552" y="448850"/>
            <a:ext cx="16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Dānija: 5,9 x vairāk nekā LV</a:t>
            </a:r>
            <a:endParaRPr lang="en-GB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32DBB-A505-2F2B-727D-B385497C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63968">
            <a:off x="5627360" y="2760331"/>
            <a:ext cx="937280" cy="3559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D9998B-BB07-7291-E1BF-1FE1E927FE84}"/>
              </a:ext>
            </a:extLst>
          </p:cNvPr>
          <p:cNvSpPr/>
          <p:nvPr/>
        </p:nvSpPr>
        <p:spPr>
          <a:xfrm>
            <a:off x="5754965" y="3029017"/>
            <a:ext cx="1912377" cy="70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668833-F5F4-434E-5AE0-FD28679C80C9}"/>
              </a:ext>
            </a:extLst>
          </p:cNvPr>
          <p:cNvSpPr txBox="1"/>
          <p:nvPr/>
        </p:nvSpPr>
        <p:spPr>
          <a:xfrm>
            <a:off x="5934419" y="3086406"/>
            <a:ext cx="1729000" cy="5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Somija: 2,9 x vairāk nekā LV</a:t>
            </a:r>
            <a:endParaRPr lang="en-GB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with green and white text&#10;&#10;AI-generated content may be incorrect.">
            <a:extLst>
              <a:ext uri="{FF2B5EF4-FFF2-40B4-BE49-F238E27FC236}">
                <a16:creationId xmlns:a16="http://schemas.microsoft.com/office/drawing/2014/main" id="{D641D9FA-04CE-45EF-7CFA-2A93AC83A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C9ED8-9A44-73AC-7EFA-6B1C88DC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7" y="1728443"/>
            <a:ext cx="6176253" cy="2992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E0C59-722F-2AB9-85BF-E278EAC8E493}"/>
              </a:ext>
            </a:extLst>
          </p:cNvPr>
          <p:cNvSpPr txBox="1"/>
          <p:nvPr/>
        </p:nvSpPr>
        <p:spPr>
          <a:xfrm>
            <a:off x="639344" y="5651615"/>
            <a:ext cx="10913312" cy="846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2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Bez precīziem datiem un ieguldījumiem zemes auglībā turpināsim zaudēt potenciālu.</a:t>
            </a:r>
          </a:p>
          <a:p>
            <a:pPr algn="ctr">
              <a:spcBef>
                <a:spcPts val="600"/>
              </a:spcBef>
            </a:pPr>
            <a:r>
              <a:rPr lang="lv-LV" sz="2200" b="1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Jāceļ produktivitāte no ha!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4100F-91C9-0DAA-DC42-EE186D2E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05" y="190041"/>
            <a:ext cx="5009988" cy="4530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F7AF4-C810-32BE-6F58-2A94C38D988A}"/>
              </a:ext>
            </a:extLst>
          </p:cNvPr>
          <p:cNvSpPr txBox="1">
            <a:spLocks/>
          </p:cNvSpPr>
          <p:nvPr/>
        </p:nvSpPr>
        <p:spPr>
          <a:xfrm>
            <a:off x="131507" y="190041"/>
            <a:ext cx="8194346" cy="1229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000" b="1">
                <a:solidFill>
                  <a:srgbClr val="3E1E1F"/>
                </a:solidFill>
                <a:latin typeface="Segoe UI"/>
                <a:cs typeface="Segoe UI"/>
              </a:rPr>
              <a:t>Viss sākas ar pamatu – zemi.</a:t>
            </a:r>
          </a:p>
          <a:p>
            <a:r>
              <a:rPr lang="lv-LV" sz="3000">
                <a:solidFill>
                  <a:srgbClr val="993300"/>
                </a:solidFill>
                <a:latin typeface="Segoe UI"/>
                <a:cs typeface="Segoe UI"/>
              </a:rPr>
              <a:t>Vai rūpējamies par savu galveno resursu un efektīvi izmantojam tā potenciālu?</a:t>
            </a:r>
            <a:endParaRPr lang="lv-LV" sz="3000">
              <a:solidFill>
                <a:srgbClr val="993300"/>
              </a:solidFill>
              <a:latin typeface="Segoe UI"/>
              <a:ea typeface="Verdana"/>
              <a:cs typeface="Segoe U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C7149B-FE3D-F4B4-EEE5-FB765005F141}"/>
              </a:ext>
            </a:extLst>
          </p:cNvPr>
          <p:cNvSpPr/>
          <p:nvPr/>
        </p:nvSpPr>
        <p:spPr>
          <a:xfrm>
            <a:off x="10474036" y="475014"/>
            <a:ext cx="1413164" cy="75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252210-4940-E03C-2888-81BA0BABCA8F}"/>
              </a:ext>
            </a:extLst>
          </p:cNvPr>
          <p:cNvSpPr/>
          <p:nvPr/>
        </p:nvSpPr>
        <p:spPr>
          <a:xfrm>
            <a:off x="7426036" y="3149148"/>
            <a:ext cx="1212638" cy="75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AE84F-17FD-933B-CCC9-A8CC84D83A18}"/>
              </a:ext>
            </a:extLst>
          </p:cNvPr>
          <p:cNvSpPr txBox="1"/>
          <p:nvPr/>
        </p:nvSpPr>
        <p:spPr>
          <a:xfrm>
            <a:off x="7050505" y="4923082"/>
            <a:ext cx="47513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Latvijā </a:t>
            </a:r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dominē</a:t>
            </a:r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 graudaugi, zālāji.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1B337-E298-CB9F-5648-EFD4ACA58073}"/>
              </a:ext>
            </a:extLst>
          </p:cNvPr>
          <p:cNvSpPr txBox="1"/>
          <p:nvPr/>
        </p:nvSpPr>
        <p:spPr>
          <a:xfrm>
            <a:off x="639344" y="4887239"/>
            <a:ext cx="47513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Ražība sākas augsnē.</a:t>
            </a:r>
          </a:p>
        </p:txBody>
      </p:sp>
    </p:spTree>
    <p:extLst>
      <p:ext uri="{BB962C8B-B14F-4D97-AF65-F5344CB8AC3E}">
        <p14:creationId xmlns:p14="http://schemas.microsoft.com/office/powerpoint/2010/main" val="172197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9799AD-3D7A-86DC-D100-AC3539BFB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334" y="2815919"/>
            <a:ext cx="3412654" cy="3096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3143D-A5AF-0660-0A83-2345C9A6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" y="663193"/>
            <a:ext cx="4685034" cy="3895615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EA3F45FA-3506-E2BA-98C7-3A5D7C6D40F8}"/>
              </a:ext>
            </a:extLst>
          </p:cNvPr>
          <p:cNvSpPr txBox="1">
            <a:spLocks/>
          </p:cNvSpPr>
          <p:nvPr/>
        </p:nvSpPr>
        <p:spPr>
          <a:xfrm>
            <a:off x="241296" y="134787"/>
            <a:ext cx="11477462" cy="518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000" b="1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Individuālu saimniecību attīstība – konkurētspējas celšana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2839E-A1D4-0712-82B4-05C18F905B10}"/>
              </a:ext>
            </a:extLst>
          </p:cNvPr>
          <p:cNvSpPr txBox="1"/>
          <p:nvPr/>
        </p:nvSpPr>
        <p:spPr>
          <a:xfrm>
            <a:off x="152383" y="4682977"/>
            <a:ext cx="427581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Atbalsts veido lielāko ienākumu daļu</a:t>
            </a:r>
            <a:r>
              <a:rPr lang="lv-LV" sz="2000" dirty="0">
                <a:latin typeface="Segoe UI" panose="020B0502040204020203" pitchFamily="34" charset="0"/>
                <a:cs typeface="Segoe UI" panose="020B0502040204020203" pitchFamily="34" charset="0"/>
              </a:rPr>
              <a:t>, slēpjot rentabilitātes trūkumu.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8808243-0D8D-831F-C611-A3339049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6664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lv-LV" sz="1400" i="1">
                <a:latin typeface="Segoe UI" panose="020B0502040204020203" pitchFamily="34" charset="0"/>
                <a:cs typeface="Segoe UI" panose="020B0502040204020203" pitchFamily="34" charset="0"/>
              </a:rPr>
              <a:t>Avots</a:t>
            </a:r>
            <a:r>
              <a:rPr lang="en-US" sz="1400" i="1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lv-LV" sz="1400" i="1">
                <a:latin typeface="Segoe UI" panose="020B0502040204020203" pitchFamily="34" charset="0"/>
                <a:cs typeface="Segoe UI" panose="020B0502040204020203" pitchFamily="34" charset="0"/>
              </a:rPr>
              <a:t>ZM pēc SUDAT datiem</a:t>
            </a:r>
            <a:endParaRPr lang="en-US" sz="14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B09633-F155-0110-AF12-4D6D5FF48D50}"/>
              </a:ext>
            </a:extLst>
          </p:cNvPr>
          <p:cNvGrpSpPr/>
          <p:nvPr/>
        </p:nvGrpSpPr>
        <p:grpSpPr>
          <a:xfrm>
            <a:off x="5259191" y="791511"/>
            <a:ext cx="6778047" cy="1770504"/>
            <a:chOff x="5259191" y="791511"/>
            <a:chExt cx="6778047" cy="17705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FF8E5-35DC-A47E-3592-304E94AD016C}"/>
                </a:ext>
              </a:extLst>
            </p:cNvPr>
            <p:cNvSpPr txBox="1"/>
            <p:nvPr/>
          </p:nvSpPr>
          <p:spPr>
            <a:xfrm>
              <a:off x="5751273" y="1546352"/>
              <a:ext cx="62859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lv-LV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Saimniecības, kas </a:t>
              </a:r>
              <a:r>
                <a:rPr lang="lv-LV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ražo un pelna.</a:t>
              </a:r>
            </a:p>
            <a:p>
              <a:pPr algn="just"/>
              <a:r>
                <a:rPr lang="lv-LV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Apzinās potenciālu izaugsmei </a:t>
              </a:r>
              <a:r>
                <a:rPr lang="lv-LV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un piederību attiecīgajai grupai.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84821F-69A7-C053-2148-4C07A4EF2593}"/>
                </a:ext>
              </a:extLst>
            </p:cNvPr>
            <p:cNvSpPr txBox="1"/>
            <p:nvPr/>
          </p:nvSpPr>
          <p:spPr>
            <a:xfrm>
              <a:off x="5658190" y="791511"/>
              <a:ext cx="63790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v-LV" sz="2400" b="1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lv-LV" sz="2400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saimniecību grupas un </a:t>
              </a:r>
              <a:r>
                <a:rPr lang="lv-LV" sz="2400" b="1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attīstības virzienam mērķēta politika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1024BD-6492-156D-4E50-6EA4E1FBA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9191" y="850115"/>
              <a:ext cx="407130" cy="4001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F2BA0C-A13D-AC47-E759-B20F134EAAD6}"/>
              </a:ext>
            </a:extLst>
          </p:cNvPr>
          <p:cNvGrpSpPr/>
          <p:nvPr/>
        </p:nvGrpSpPr>
        <p:grpSpPr>
          <a:xfrm>
            <a:off x="5303974" y="3928924"/>
            <a:ext cx="3510890" cy="1107996"/>
            <a:chOff x="5303974" y="3928924"/>
            <a:chExt cx="3510890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FF8D7D-B76F-E9D0-CB08-54927A6067FD}"/>
                </a:ext>
              </a:extLst>
            </p:cNvPr>
            <p:cNvSpPr txBox="1"/>
            <p:nvPr/>
          </p:nvSpPr>
          <p:spPr>
            <a:xfrm>
              <a:off x="5664416" y="3928924"/>
              <a:ext cx="315044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lv-LV" sz="2200" b="1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Kvalitatīvi dati </a:t>
              </a:r>
              <a:r>
                <a:rPr lang="lv-LV" sz="2200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pamats saimniecības «finanšu veselībai»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5C78B1-E9D7-74B2-85C6-BC37DE294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3974" y="3964300"/>
              <a:ext cx="381344" cy="40011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B50E26-78FB-7FAC-5DA8-0C1935A5FECC}"/>
              </a:ext>
            </a:extLst>
          </p:cNvPr>
          <p:cNvSpPr txBox="1"/>
          <p:nvPr/>
        </p:nvSpPr>
        <p:spPr>
          <a:xfrm>
            <a:off x="1013765" y="5951362"/>
            <a:ext cx="1046385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2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Nākotnē - pieaug atbalsta </a:t>
            </a:r>
            <a:r>
              <a:rPr lang="lv-LV" sz="2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maksājumu </a:t>
            </a:r>
            <a:r>
              <a:rPr lang="lv-LV" sz="2200" b="1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atdeve</a:t>
            </a:r>
            <a:r>
              <a:rPr lang="lv-LV" sz="2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saskaņā ar politikas mērķiem.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6A557-4C29-FA49-00CE-90D5F7744BD8}"/>
              </a:ext>
            </a:extLst>
          </p:cNvPr>
          <p:cNvGrpSpPr/>
          <p:nvPr/>
        </p:nvGrpSpPr>
        <p:grpSpPr>
          <a:xfrm>
            <a:off x="5303974" y="2924669"/>
            <a:ext cx="3510889" cy="430887"/>
            <a:chOff x="4852061" y="2437652"/>
            <a:chExt cx="3510889" cy="4308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2FB22-1CC6-F980-FC54-7BB36655638E}"/>
                </a:ext>
              </a:extLst>
            </p:cNvPr>
            <p:cNvSpPr txBox="1"/>
            <p:nvPr/>
          </p:nvSpPr>
          <p:spPr>
            <a:xfrm>
              <a:off x="5251060" y="2437652"/>
              <a:ext cx="311189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lv-LV" sz="2200" b="1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Aktīvs lauksaimnieks</a:t>
              </a:r>
              <a:endParaRPr lang="lv-LV" sz="22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D25447D-089D-126D-5A21-267DFE313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2061" y="2466287"/>
              <a:ext cx="407130" cy="40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81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9FDCC9-A724-134F-C520-C2084AD4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870661"/>
            <a:ext cx="3609976" cy="3230847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09D3FA3C-9016-44DA-DB01-558D6EF266C1}"/>
              </a:ext>
            </a:extLst>
          </p:cNvPr>
          <p:cNvSpPr txBox="1">
            <a:spLocks/>
          </p:cNvSpPr>
          <p:nvPr/>
        </p:nvSpPr>
        <p:spPr>
          <a:xfrm>
            <a:off x="94804" y="134787"/>
            <a:ext cx="12097196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900" b="1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Vietējā tirgus atgūšana, eksportspējas stiprināšana caur </a:t>
            </a:r>
            <a:r>
              <a:rPr lang="lv-LV" sz="2900" b="1" u="sng" dirty="0">
                <a:solidFill>
                  <a:srgbClr val="3E1E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SADARBĪBU</a:t>
            </a:r>
          </a:p>
          <a:p>
            <a:r>
              <a:rPr lang="lv-LV" sz="2900" dirty="0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Savas nozares jēgpilnu stratēģiju izstrāde un īstenošana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74F0F-AC55-8BE4-EEB7-001F53E32CDF}"/>
              </a:ext>
            </a:extLst>
          </p:cNvPr>
          <p:cNvSpPr txBox="1"/>
          <p:nvPr/>
        </p:nvSpPr>
        <p:spPr>
          <a:xfrm>
            <a:off x="109342" y="6466404"/>
            <a:ext cx="442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Avots: ZM pēc LAD, AREI, LBTU, LLKA, CSP datiem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4831D-BAB4-7D72-EFD3-26CBA43D5218}"/>
              </a:ext>
            </a:extLst>
          </p:cNvPr>
          <p:cNvSpPr txBox="1"/>
          <p:nvPr/>
        </p:nvSpPr>
        <p:spPr>
          <a:xfrm>
            <a:off x="2544578" y="4886022"/>
            <a:ext cx="318574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Zemā produktivitāte = šķērslis nozares izaugsmei; drauds saimniecību ilgtspējai.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9CC825-776F-5592-FEAB-45AE719A04EB}"/>
              </a:ext>
            </a:extLst>
          </p:cNvPr>
          <p:cNvGrpSpPr/>
          <p:nvPr/>
        </p:nvGrpSpPr>
        <p:grpSpPr>
          <a:xfrm>
            <a:off x="218178" y="1191997"/>
            <a:ext cx="5416780" cy="3467814"/>
            <a:chOff x="87366" y="1475729"/>
            <a:chExt cx="5416780" cy="34678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80C798-EA97-FDEB-F4E4-20D3A1361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136" y="1569305"/>
              <a:ext cx="2995010" cy="32806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B891C0-031D-3B2C-AEE2-43DC0B02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66" y="1475729"/>
              <a:ext cx="2101187" cy="346781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4AD378-F97B-FB45-BE9A-3B7742DA92E7}"/>
              </a:ext>
            </a:extLst>
          </p:cNvPr>
          <p:cNvGrpSpPr/>
          <p:nvPr/>
        </p:nvGrpSpPr>
        <p:grpSpPr>
          <a:xfrm>
            <a:off x="6216173" y="2536578"/>
            <a:ext cx="5757649" cy="830997"/>
            <a:chOff x="6262558" y="2683457"/>
            <a:chExt cx="5757649" cy="8309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2E0145-2D3C-C276-09C3-491D0AA54662}"/>
                </a:ext>
              </a:extLst>
            </p:cNvPr>
            <p:cNvSpPr txBox="1"/>
            <p:nvPr/>
          </p:nvSpPr>
          <p:spPr>
            <a:xfrm>
              <a:off x="6734241" y="2683457"/>
              <a:ext cx="5285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v-LV" sz="2400" b="1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Sadarbība </a:t>
              </a:r>
              <a:r>
                <a:rPr lang="lv-LV" sz="2400" dirty="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visā pievienotā vērtību ķēdē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BE69BC-E77D-AB59-7786-D2A1E302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2558" y="2719819"/>
              <a:ext cx="407130" cy="400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0C72DC-93EA-5402-CF94-671EC912EB16}"/>
              </a:ext>
            </a:extLst>
          </p:cNvPr>
          <p:cNvGrpSpPr/>
          <p:nvPr/>
        </p:nvGrpSpPr>
        <p:grpSpPr>
          <a:xfrm>
            <a:off x="6216173" y="1273825"/>
            <a:ext cx="5757649" cy="1200329"/>
            <a:chOff x="6262558" y="1300693"/>
            <a:chExt cx="5757649" cy="1200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A5397D-AB7F-32DA-D0E9-899C9C133A8E}"/>
                </a:ext>
              </a:extLst>
            </p:cNvPr>
            <p:cNvSpPr txBox="1"/>
            <p:nvPr/>
          </p:nvSpPr>
          <p:spPr>
            <a:xfrm>
              <a:off x="6734241" y="1300693"/>
              <a:ext cx="528596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v-LV" sz="2400" b="1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Nozaru pašu izstrādātās stratēģijas </a:t>
              </a:r>
              <a:r>
                <a:rPr lang="lv-LV" sz="240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atbildības uzņemšanās par savas nozares attīstību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317B195-E0AC-5879-9EB0-D0A4BDFD6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2558" y="1394581"/>
              <a:ext cx="407130" cy="4001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CA432A-C743-4471-0FFD-E817ABDB609D}"/>
              </a:ext>
            </a:extLst>
          </p:cNvPr>
          <p:cNvGrpSpPr/>
          <p:nvPr/>
        </p:nvGrpSpPr>
        <p:grpSpPr>
          <a:xfrm>
            <a:off x="6238327" y="6017280"/>
            <a:ext cx="5409517" cy="707886"/>
            <a:chOff x="6238327" y="6017280"/>
            <a:chExt cx="5409517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A0F6B3-DFC7-A6B0-6D17-DF01C64B09D3}"/>
                </a:ext>
              </a:extLst>
            </p:cNvPr>
            <p:cNvSpPr txBox="1"/>
            <p:nvPr/>
          </p:nvSpPr>
          <p:spPr>
            <a:xfrm>
              <a:off x="6565427" y="6017280"/>
              <a:ext cx="508241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lv-LV" sz="2000" b="1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Kopā </a:t>
              </a:r>
              <a:r>
                <a:rPr lang="lv-LV" sz="200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darbojoties</a:t>
              </a:r>
              <a:r>
                <a:rPr lang="lv-LV" sz="2000" b="1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sasaistē</a:t>
              </a:r>
              <a:r>
                <a:rPr lang="lv-LV" sz="200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ar savas nozares stratēģiju </a:t>
              </a:r>
              <a:r>
                <a:rPr lang="lv-LV" sz="2000">
                  <a:solidFill>
                    <a:srgbClr val="993300"/>
                  </a:solidFill>
                  <a:latin typeface="Aptos" panose="020B0004020202020204" pitchFamily="34" charset="0"/>
                  <a:cs typeface="Segoe UI" panose="020B0502040204020203" pitchFamily="34" charset="0"/>
                </a:rPr>
                <a:t>→</a:t>
              </a:r>
              <a:r>
                <a:rPr lang="lv-LV" sz="2000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v-LV" sz="2000" b="1">
                  <a:solidFill>
                    <a:srgbClr val="9933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ceļš uz izaugsmi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EA69C4-9CD2-E2C7-B4A8-0A6C4AF4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8327" y="6017280"/>
              <a:ext cx="407130" cy="400111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30967E-67AD-56F3-B64A-54D6A61D9F13}"/>
              </a:ext>
            </a:extLst>
          </p:cNvPr>
          <p:cNvCxnSpPr>
            <a:cxnSpLocks/>
          </p:cNvCxnSpPr>
          <p:nvPr/>
        </p:nvCxnSpPr>
        <p:spPr>
          <a:xfrm>
            <a:off x="2457450" y="1273825"/>
            <a:ext cx="0" cy="315486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A4E7D8-9F31-BEF4-B3EE-184710DB0659}"/>
              </a:ext>
            </a:extLst>
          </p:cNvPr>
          <p:cNvSpPr txBox="1"/>
          <p:nvPr/>
        </p:nvSpPr>
        <p:spPr>
          <a:xfrm>
            <a:off x="203640" y="4832138"/>
            <a:ext cx="2253806" cy="146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Patēriņā dominē imports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Mēs eksportējam izejvielas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(graudus, pienu, teļus, sivēnus).</a:t>
            </a:r>
          </a:p>
        </p:txBody>
      </p:sp>
    </p:spTree>
    <p:extLst>
      <p:ext uri="{BB962C8B-B14F-4D97-AF65-F5344CB8AC3E}">
        <p14:creationId xmlns:p14="http://schemas.microsoft.com/office/powerpoint/2010/main" val="251599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6937f-5fad-41b5-858f-0c3a45b64c56">
      <Terms xmlns="http://schemas.microsoft.com/office/infopath/2007/PartnerControls"/>
    </lcf76f155ced4ddcb4097134ff3c332f>
    <TaxCatchAll xmlns="ccaf4d2a-6e75-4505-bb7b-a920f96131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7341EB2B0760614F87A39784E4C6EA14" ma:contentTypeVersion="13" ma:contentTypeDescription="Izveidot jaunu dokumentu." ma:contentTypeScope="" ma:versionID="9f87ddd31f49096b2bedddc937160157">
  <xsd:schema xmlns:xsd="http://www.w3.org/2001/XMLSchema" xmlns:xs="http://www.w3.org/2001/XMLSchema" xmlns:p="http://schemas.microsoft.com/office/2006/metadata/properties" xmlns:ns2="ccaf4d2a-6e75-4505-bb7b-a920f961316a" xmlns:ns3="bb46937f-5fad-41b5-858f-0c3a45b64c56" targetNamespace="http://schemas.microsoft.com/office/2006/metadata/properties" ma:root="true" ma:fieldsID="1b81d86b692435dd973f91c5b04880ce" ns2:_="" ns3:_="">
    <xsd:import namespace="ccaf4d2a-6e75-4505-bb7b-a920f961316a"/>
    <xsd:import namespace="bb46937f-5fad-41b5-858f-0c3a45b64c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f4d2a-6e75-4505-bb7b-a920f96131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0961d09-0167-4512-8a2f-e7761ebc1551}" ma:internalName="TaxCatchAll" ma:showField="CatchAllData" ma:web="ccaf4d2a-6e75-4505-bb7b-a920f9613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6937f-5fad-41b5-858f-0c3a45b64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ttēlu atzīmes" ma:readOnly="false" ma:fieldId="{5cf76f15-5ced-4ddc-b409-7134ff3c332f}" ma:taxonomyMulti="true" ma:sspId="f64b0a3e-10fb-4f15-b313-4a518fece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2D88C-7190-4F8C-9DCF-D0C843EFF4B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bb46937f-5fad-41b5-858f-0c3a45b64c56"/>
    <ds:schemaRef ds:uri="http://schemas.microsoft.com/office/infopath/2007/PartnerControls"/>
    <ds:schemaRef ds:uri="http://schemas.openxmlformats.org/package/2006/metadata/core-properties"/>
    <ds:schemaRef ds:uri="ccaf4d2a-6e75-4505-bb7b-a920f961316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E297C5-C3ED-4278-A604-F9FB24E07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9A6C5-F806-4185-99C5-FA02FBE6D827}">
  <ds:schemaRefs>
    <ds:schemaRef ds:uri="bb46937f-5fad-41b5-858f-0c3a45b64c56"/>
    <ds:schemaRef ds:uri="ccaf4d2a-6e75-4505-bb7b-a920f96131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593</Words>
  <Application>Microsoft Office PowerPoint</Application>
  <PresentationFormat>Widescreen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Times New Roman</vt:lpstr>
      <vt:lpstr>Verdana</vt:lpstr>
      <vt:lpstr>Office Theme</vt:lpstr>
      <vt:lpstr>«Lauksaimniecības izaugsmes plāns – ceļa karte 2026.-2036. gadam»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Freimane</dc:creator>
  <cp:lastModifiedBy>Kristīne Neiceniece</cp:lastModifiedBy>
  <cp:revision>8</cp:revision>
  <cp:lastPrinted>2026-02-10T05:55:19Z</cp:lastPrinted>
  <dcterms:created xsi:type="dcterms:W3CDTF">2025-06-05T16:25:19Z</dcterms:created>
  <dcterms:modified xsi:type="dcterms:W3CDTF">2026-02-26T06:32:32Z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0x0101007341EB2B0760614F87A39784E4C6EA14</vt:lpwstr>
  </property>
  <property fmtid="{D5CDD505-2E9C-101B-9397-08002B2CF9AE}" pid="3" name="MediaServiceImageTags">
    <vt:lpwstr/>
  </property>
</Properties>
</file>