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324" r:id="rId3"/>
    <p:sldId id="315" r:id="rId4"/>
    <p:sldId id="325" r:id="rId5"/>
    <p:sldId id="316" r:id="rId6"/>
    <p:sldId id="260" r:id="rId7"/>
    <p:sldId id="258" r:id="rId8"/>
    <p:sldId id="323" r:id="rId9"/>
    <p:sldId id="300" r:id="rId10"/>
    <p:sldId id="313" r:id="rId11"/>
    <p:sldId id="312" r:id="rId12"/>
    <p:sldId id="276" r:id="rId13"/>
    <p:sldId id="275" r:id="rId14"/>
    <p:sldId id="263" r:id="rId15"/>
    <p:sldId id="320" r:id="rId16"/>
    <p:sldId id="321" r:id="rId17"/>
    <p:sldId id="322" r:id="rId18"/>
    <p:sldId id="309" r:id="rId19"/>
    <p:sldId id="310" r:id="rId20"/>
    <p:sldId id="317" r:id="rId21"/>
    <p:sldId id="318" r:id="rId22"/>
    <p:sldId id="319" r:id="rId23"/>
    <p:sldId id="26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2021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82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C62282-0160-4AC7-BB18-DD0D33A6E1B8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5C66777-2CD1-4239-9A20-95F1F7FDE763}">
      <dgm:prSet/>
      <dgm:spPr/>
      <dgm:t>
        <a:bodyPr/>
        <a:lstStyle/>
        <a:p>
          <a:r>
            <a:rPr lang="lv-LV" b="1" dirty="0"/>
            <a:t>Līdz 30.aprīlim </a:t>
          </a:r>
          <a:r>
            <a:rPr lang="lv-LV" dirty="0"/>
            <a:t>Valsts augu aizsardzības dienestā jāiesniedz - Deklarācija par fitosanitāro kontroli!</a:t>
          </a:r>
          <a:endParaRPr lang="en-US" dirty="0"/>
        </a:p>
      </dgm:t>
    </dgm:pt>
    <dgm:pt modelId="{3B0EDF97-1B46-4DC1-A66B-C343D6F3C4E3}" type="parTrans" cxnId="{2C05ACFE-E613-4AF9-BBEC-CF058F83DE3A}">
      <dgm:prSet/>
      <dgm:spPr/>
      <dgm:t>
        <a:bodyPr/>
        <a:lstStyle/>
        <a:p>
          <a:endParaRPr lang="en-US"/>
        </a:p>
      </dgm:t>
    </dgm:pt>
    <dgm:pt modelId="{9E92D5B6-ACC9-41FE-BC8D-7846F6B285DB}" type="sibTrans" cxnId="{2C05ACFE-E613-4AF9-BBEC-CF058F83DE3A}">
      <dgm:prSet/>
      <dgm:spPr/>
      <dgm:t>
        <a:bodyPr/>
        <a:lstStyle/>
        <a:p>
          <a:endParaRPr lang="en-US"/>
        </a:p>
      </dgm:t>
    </dgm:pt>
    <dgm:pt modelId="{83DAAAE5-F744-4B70-A074-F9CF76F9940B}">
      <dgm:prSet/>
      <dgm:spPr/>
      <dgm:t>
        <a:bodyPr/>
        <a:lstStyle/>
        <a:p>
          <a:r>
            <a:rPr lang="lv-LV"/>
            <a:t>Tajā jānorāda:</a:t>
          </a:r>
          <a:endParaRPr lang="en-US"/>
        </a:p>
      </dgm:t>
    </dgm:pt>
    <dgm:pt modelId="{0EB3C1B4-80E2-4C74-9042-C34873DEC4BD}" type="parTrans" cxnId="{F07C049F-B53B-4AAB-87BF-F26F76670E9A}">
      <dgm:prSet/>
      <dgm:spPr/>
      <dgm:t>
        <a:bodyPr/>
        <a:lstStyle/>
        <a:p>
          <a:endParaRPr lang="en-US"/>
        </a:p>
      </dgm:t>
    </dgm:pt>
    <dgm:pt modelId="{32DD4693-ECEE-44E9-93DA-6A49CF0467EB}" type="sibTrans" cxnId="{F07C049F-B53B-4AAB-87BF-F26F76670E9A}">
      <dgm:prSet/>
      <dgm:spPr/>
      <dgm:t>
        <a:bodyPr/>
        <a:lstStyle/>
        <a:p>
          <a:endParaRPr lang="en-US"/>
        </a:p>
      </dgm:t>
    </dgm:pt>
    <dgm:pt modelId="{E4F3B9A9-838B-41A6-8FFB-686E9CF588F4}">
      <dgm:prSet/>
      <dgm:spPr/>
      <dgm:t>
        <a:bodyPr/>
        <a:lstStyle/>
        <a:p>
          <a:r>
            <a:rPr lang="lv-LV" dirty="0"/>
            <a:t>darbības veids </a:t>
          </a:r>
          <a:endParaRPr lang="en-US" dirty="0"/>
        </a:p>
      </dgm:t>
    </dgm:pt>
    <dgm:pt modelId="{AE8B2980-494A-47C7-8671-07A420DD61A5}" type="parTrans" cxnId="{6E0CB90F-FDA9-429E-8DE4-3B83D0A1FF17}">
      <dgm:prSet/>
      <dgm:spPr/>
      <dgm:t>
        <a:bodyPr/>
        <a:lstStyle/>
        <a:p>
          <a:endParaRPr lang="en-US"/>
        </a:p>
      </dgm:t>
    </dgm:pt>
    <dgm:pt modelId="{19C8D7DD-F59C-49BA-8C35-F8C83A5093D9}" type="sibTrans" cxnId="{6E0CB90F-FDA9-429E-8DE4-3B83D0A1FF17}">
      <dgm:prSet/>
      <dgm:spPr/>
      <dgm:t>
        <a:bodyPr/>
        <a:lstStyle/>
        <a:p>
          <a:endParaRPr lang="en-US"/>
        </a:p>
      </dgm:t>
    </dgm:pt>
    <dgm:pt modelId="{1C6914A1-EE6B-41D7-A945-BB2192AC0874}">
      <dgm:prSet/>
      <dgm:spPr/>
      <dgm:t>
        <a:bodyPr/>
        <a:lstStyle/>
        <a:p>
          <a:r>
            <a:rPr lang="lv-LV" dirty="0"/>
            <a:t>audzētās augu sugas</a:t>
          </a:r>
          <a:endParaRPr lang="en-US" dirty="0"/>
        </a:p>
      </dgm:t>
    </dgm:pt>
    <dgm:pt modelId="{B710E138-9F86-4B30-978B-060F194F8094}" type="parTrans" cxnId="{B1699FC6-FF4E-4C6C-AE16-CAD1C4A1518B}">
      <dgm:prSet/>
      <dgm:spPr/>
      <dgm:t>
        <a:bodyPr/>
        <a:lstStyle/>
        <a:p>
          <a:endParaRPr lang="en-US"/>
        </a:p>
      </dgm:t>
    </dgm:pt>
    <dgm:pt modelId="{8A7F5866-EEB3-48C2-BFE1-E80B3AA0A730}" type="sibTrans" cxnId="{B1699FC6-FF4E-4C6C-AE16-CAD1C4A1518B}">
      <dgm:prSet/>
      <dgm:spPr/>
      <dgm:t>
        <a:bodyPr/>
        <a:lstStyle/>
        <a:p>
          <a:endParaRPr lang="en-US"/>
        </a:p>
      </dgm:t>
    </dgm:pt>
    <dgm:pt modelId="{038055D4-6C1F-4141-8447-CF9D6E591209}">
      <dgm:prSet/>
      <dgm:spPr/>
      <dgm:t>
        <a:bodyPr/>
        <a:lstStyle/>
        <a:p>
          <a:r>
            <a:rPr lang="lv-LV" dirty="0"/>
            <a:t>platība </a:t>
          </a:r>
          <a:endParaRPr lang="en-US" dirty="0"/>
        </a:p>
      </dgm:t>
    </dgm:pt>
    <dgm:pt modelId="{15C25EAD-4D9C-4630-B6CC-8670DAA51F38}" type="parTrans" cxnId="{90851E44-A2B8-4668-812A-1D19BA2FADA1}">
      <dgm:prSet/>
      <dgm:spPr/>
      <dgm:t>
        <a:bodyPr/>
        <a:lstStyle/>
        <a:p>
          <a:endParaRPr lang="en-US"/>
        </a:p>
      </dgm:t>
    </dgm:pt>
    <dgm:pt modelId="{7B6D3167-A7B8-45DC-9FCB-75EF7D56932D}" type="sibTrans" cxnId="{90851E44-A2B8-4668-812A-1D19BA2FADA1}">
      <dgm:prSet/>
      <dgm:spPr/>
      <dgm:t>
        <a:bodyPr/>
        <a:lstStyle/>
        <a:p>
          <a:endParaRPr lang="en-US"/>
        </a:p>
      </dgm:t>
    </dgm:pt>
    <dgm:pt modelId="{7DF048DD-092A-49C0-9A79-562A7869145B}">
      <dgm:prSet/>
      <dgm:spPr/>
      <dgm:t>
        <a:bodyPr/>
        <a:lstStyle/>
        <a:p>
          <a:r>
            <a:rPr lang="lv-LV" dirty="0"/>
            <a:t>aptuveni daudzumi</a:t>
          </a:r>
          <a:endParaRPr lang="en-US" dirty="0"/>
        </a:p>
      </dgm:t>
    </dgm:pt>
    <dgm:pt modelId="{6FA404A0-CF86-4A94-861D-525593098237}" type="parTrans" cxnId="{1116A92B-95E0-4491-9BED-1AEC79DF1EAC}">
      <dgm:prSet/>
      <dgm:spPr/>
      <dgm:t>
        <a:bodyPr/>
        <a:lstStyle/>
        <a:p>
          <a:endParaRPr lang="en-US"/>
        </a:p>
      </dgm:t>
    </dgm:pt>
    <dgm:pt modelId="{AE6F0943-E4EF-4EA5-B231-3D323E66D2EA}" type="sibTrans" cxnId="{1116A92B-95E0-4491-9BED-1AEC79DF1EAC}">
      <dgm:prSet/>
      <dgm:spPr/>
      <dgm:t>
        <a:bodyPr/>
        <a:lstStyle/>
        <a:p>
          <a:endParaRPr lang="en-US"/>
        </a:p>
      </dgm:t>
    </dgm:pt>
    <dgm:pt modelId="{5324F87C-929A-472D-8874-792A6C336DCC}" type="pres">
      <dgm:prSet presAssocID="{6AC62282-0160-4AC7-BB18-DD0D33A6E1B8}" presName="Name0" presStyleCnt="0">
        <dgm:presLayoutVars>
          <dgm:dir/>
          <dgm:animLvl val="lvl"/>
          <dgm:resizeHandles val="exact"/>
        </dgm:presLayoutVars>
      </dgm:prSet>
      <dgm:spPr/>
    </dgm:pt>
    <dgm:pt modelId="{1A981FCD-8305-4C3E-944A-6855E65F37EE}" type="pres">
      <dgm:prSet presAssocID="{83DAAAE5-F744-4B70-A074-F9CF76F9940B}" presName="boxAndChildren" presStyleCnt="0"/>
      <dgm:spPr/>
    </dgm:pt>
    <dgm:pt modelId="{F233FC7D-681C-4EBF-9636-70C752807900}" type="pres">
      <dgm:prSet presAssocID="{83DAAAE5-F744-4B70-A074-F9CF76F9940B}" presName="parentTextBox" presStyleLbl="node1" presStyleIdx="0" presStyleCnt="2"/>
      <dgm:spPr/>
    </dgm:pt>
    <dgm:pt modelId="{D0CBADE1-0320-4774-B6A1-AA04ADEC7918}" type="pres">
      <dgm:prSet presAssocID="{83DAAAE5-F744-4B70-A074-F9CF76F9940B}" presName="entireBox" presStyleLbl="node1" presStyleIdx="0" presStyleCnt="2"/>
      <dgm:spPr/>
    </dgm:pt>
    <dgm:pt modelId="{74EE3E9E-A8F5-42A9-8EA8-819B40DA3841}" type="pres">
      <dgm:prSet presAssocID="{83DAAAE5-F744-4B70-A074-F9CF76F9940B}" presName="descendantBox" presStyleCnt="0"/>
      <dgm:spPr/>
    </dgm:pt>
    <dgm:pt modelId="{5C00FB1B-11E7-4FCF-80A2-22B1E567B5FD}" type="pres">
      <dgm:prSet presAssocID="{E4F3B9A9-838B-41A6-8FFB-686E9CF588F4}" presName="childTextBox" presStyleLbl="fgAccFollowNode1" presStyleIdx="0" presStyleCnt="4">
        <dgm:presLayoutVars>
          <dgm:bulletEnabled val="1"/>
        </dgm:presLayoutVars>
      </dgm:prSet>
      <dgm:spPr/>
    </dgm:pt>
    <dgm:pt modelId="{9ADB550C-51CD-4E4F-A75E-28E4FFADF805}" type="pres">
      <dgm:prSet presAssocID="{1C6914A1-EE6B-41D7-A945-BB2192AC0874}" presName="childTextBox" presStyleLbl="fgAccFollowNode1" presStyleIdx="1" presStyleCnt="4">
        <dgm:presLayoutVars>
          <dgm:bulletEnabled val="1"/>
        </dgm:presLayoutVars>
      </dgm:prSet>
      <dgm:spPr/>
    </dgm:pt>
    <dgm:pt modelId="{E46666C7-FCEB-4CF3-82E9-97C46422B153}" type="pres">
      <dgm:prSet presAssocID="{038055D4-6C1F-4141-8447-CF9D6E591209}" presName="childTextBox" presStyleLbl="fgAccFollowNode1" presStyleIdx="2" presStyleCnt="4">
        <dgm:presLayoutVars>
          <dgm:bulletEnabled val="1"/>
        </dgm:presLayoutVars>
      </dgm:prSet>
      <dgm:spPr/>
    </dgm:pt>
    <dgm:pt modelId="{E1A3FCEC-C7BA-47FE-97C7-ACE23A3B5E09}" type="pres">
      <dgm:prSet presAssocID="{7DF048DD-092A-49C0-9A79-562A7869145B}" presName="childTextBox" presStyleLbl="fgAccFollowNode1" presStyleIdx="3" presStyleCnt="4">
        <dgm:presLayoutVars>
          <dgm:bulletEnabled val="1"/>
        </dgm:presLayoutVars>
      </dgm:prSet>
      <dgm:spPr/>
    </dgm:pt>
    <dgm:pt modelId="{92FBB009-22D6-4DB8-BF73-CF9359784296}" type="pres">
      <dgm:prSet presAssocID="{9E92D5B6-ACC9-41FE-BC8D-7846F6B285DB}" presName="sp" presStyleCnt="0"/>
      <dgm:spPr/>
    </dgm:pt>
    <dgm:pt modelId="{36B0B918-048E-44A5-9089-54E353C1FFA8}" type="pres">
      <dgm:prSet presAssocID="{35C66777-2CD1-4239-9A20-95F1F7FDE763}" presName="arrowAndChildren" presStyleCnt="0"/>
      <dgm:spPr/>
    </dgm:pt>
    <dgm:pt modelId="{609C0A02-AB81-448F-9FA1-832B49A3743A}" type="pres">
      <dgm:prSet presAssocID="{35C66777-2CD1-4239-9A20-95F1F7FDE763}" presName="parentTextArrow" presStyleLbl="node1" presStyleIdx="1" presStyleCnt="2"/>
      <dgm:spPr/>
    </dgm:pt>
  </dgm:ptLst>
  <dgm:cxnLst>
    <dgm:cxn modelId="{6E0CB90F-FDA9-429E-8DE4-3B83D0A1FF17}" srcId="{83DAAAE5-F744-4B70-A074-F9CF76F9940B}" destId="{E4F3B9A9-838B-41A6-8FFB-686E9CF588F4}" srcOrd="0" destOrd="0" parTransId="{AE8B2980-494A-47C7-8671-07A420DD61A5}" sibTransId="{19C8D7DD-F59C-49BA-8C35-F8C83A5093D9}"/>
    <dgm:cxn modelId="{1116A92B-95E0-4491-9BED-1AEC79DF1EAC}" srcId="{83DAAAE5-F744-4B70-A074-F9CF76F9940B}" destId="{7DF048DD-092A-49C0-9A79-562A7869145B}" srcOrd="3" destOrd="0" parTransId="{6FA404A0-CF86-4A94-861D-525593098237}" sibTransId="{AE6F0943-E4EF-4EA5-B231-3D323E66D2EA}"/>
    <dgm:cxn modelId="{9B9E9630-BAAC-4D02-9704-8D6681953FF0}" type="presOf" srcId="{6AC62282-0160-4AC7-BB18-DD0D33A6E1B8}" destId="{5324F87C-929A-472D-8874-792A6C336DCC}" srcOrd="0" destOrd="0" presId="urn:microsoft.com/office/officeart/2005/8/layout/process4"/>
    <dgm:cxn modelId="{90851E44-A2B8-4668-812A-1D19BA2FADA1}" srcId="{83DAAAE5-F744-4B70-A074-F9CF76F9940B}" destId="{038055D4-6C1F-4141-8447-CF9D6E591209}" srcOrd="2" destOrd="0" parTransId="{15C25EAD-4D9C-4630-B6CC-8670DAA51F38}" sibTransId="{7B6D3167-A7B8-45DC-9FCB-75EF7D56932D}"/>
    <dgm:cxn modelId="{D0D5494D-54B2-40C4-A91A-9E35D985320B}" type="presOf" srcId="{83DAAAE5-F744-4B70-A074-F9CF76F9940B}" destId="{D0CBADE1-0320-4774-B6A1-AA04ADEC7918}" srcOrd="1" destOrd="0" presId="urn:microsoft.com/office/officeart/2005/8/layout/process4"/>
    <dgm:cxn modelId="{CDF37C75-E879-47F0-87AE-C1F083A24DDF}" type="presOf" srcId="{038055D4-6C1F-4141-8447-CF9D6E591209}" destId="{E46666C7-FCEB-4CF3-82E9-97C46422B153}" srcOrd="0" destOrd="0" presId="urn:microsoft.com/office/officeart/2005/8/layout/process4"/>
    <dgm:cxn modelId="{96F95B81-F9DC-464E-8D9E-A813FD1FDC77}" type="presOf" srcId="{1C6914A1-EE6B-41D7-A945-BB2192AC0874}" destId="{9ADB550C-51CD-4E4F-A75E-28E4FFADF805}" srcOrd="0" destOrd="0" presId="urn:microsoft.com/office/officeart/2005/8/layout/process4"/>
    <dgm:cxn modelId="{0E51FA88-6B8B-41A6-BEC3-7B338E5F9BA0}" type="presOf" srcId="{E4F3B9A9-838B-41A6-8FFB-686E9CF588F4}" destId="{5C00FB1B-11E7-4FCF-80A2-22B1E567B5FD}" srcOrd="0" destOrd="0" presId="urn:microsoft.com/office/officeart/2005/8/layout/process4"/>
    <dgm:cxn modelId="{24C18799-BD19-49A1-B2FA-3A5717D1F67C}" type="presOf" srcId="{83DAAAE5-F744-4B70-A074-F9CF76F9940B}" destId="{F233FC7D-681C-4EBF-9636-70C752807900}" srcOrd="0" destOrd="0" presId="urn:microsoft.com/office/officeart/2005/8/layout/process4"/>
    <dgm:cxn modelId="{F07C049F-B53B-4AAB-87BF-F26F76670E9A}" srcId="{6AC62282-0160-4AC7-BB18-DD0D33A6E1B8}" destId="{83DAAAE5-F744-4B70-A074-F9CF76F9940B}" srcOrd="1" destOrd="0" parTransId="{0EB3C1B4-80E2-4C74-9042-C34873DEC4BD}" sibTransId="{32DD4693-ECEE-44E9-93DA-6A49CF0467EB}"/>
    <dgm:cxn modelId="{955C1DB1-4D5D-4C5F-B02F-C9B40C595B16}" type="presOf" srcId="{7DF048DD-092A-49C0-9A79-562A7869145B}" destId="{E1A3FCEC-C7BA-47FE-97C7-ACE23A3B5E09}" srcOrd="0" destOrd="0" presId="urn:microsoft.com/office/officeart/2005/8/layout/process4"/>
    <dgm:cxn modelId="{B1699FC6-FF4E-4C6C-AE16-CAD1C4A1518B}" srcId="{83DAAAE5-F744-4B70-A074-F9CF76F9940B}" destId="{1C6914A1-EE6B-41D7-A945-BB2192AC0874}" srcOrd="1" destOrd="0" parTransId="{B710E138-9F86-4B30-978B-060F194F8094}" sibTransId="{8A7F5866-EEB3-48C2-BFE1-E80B3AA0A730}"/>
    <dgm:cxn modelId="{66EF95F1-921E-4D48-85FD-7891DBE3BFA5}" type="presOf" srcId="{35C66777-2CD1-4239-9A20-95F1F7FDE763}" destId="{609C0A02-AB81-448F-9FA1-832B49A3743A}" srcOrd="0" destOrd="0" presId="urn:microsoft.com/office/officeart/2005/8/layout/process4"/>
    <dgm:cxn modelId="{2C05ACFE-E613-4AF9-BBEC-CF058F83DE3A}" srcId="{6AC62282-0160-4AC7-BB18-DD0D33A6E1B8}" destId="{35C66777-2CD1-4239-9A20-95F1F7FDE763}" srcOrd="0" destOrd="0" parTransId="{3B0EDF97-1B46-4DC1-A66B-C343D6F3C4E3}" sibTransId="{9E92D5B6-ACC9-41FE-BC8D-7846F6B285DB}"/>
    <dgm:cxn modelId="{A6553F16-A801-421D-9B5D-558B77438653}" type="presParOf" srcId="{5324F87C-929A-472D-8874-792A6C336DCC}" destId="{1A981FCD-8305-4C3E-944A-6855E65F37EE}" srcOrd="0" destOrd="0" presId="urn:microsoft.com/office/officeart/2005/8/layout/process4"/>
    <dgm:cxn modelId="{140FC91D-CBAC-4D75-A2FC-EDB894F3C0A4}" type="presParOf" srcId="{1A981FCD-8305-4C3E-944A-6855E65F37EE}" destId="{F233FC7D-681C-4EBF-9636-70C752807900}" srcOrd="0" destOrd="0" presId="urn:microsoft.com/office/officeart/2005/8/layout/process4"/>
    <dgm:cxn modelId="{2E2EBE5E-43D3-455A-8C04-E76B4CA5A0B6}" type="presParOf" srcId="{1A981FCD-8305-4C3E-944A-6855E65F37EE}" destId="{D0CBADE1-0320-4774-B6A1-AA04ADEC7918}" srcOrd="1" destOrd="0" presId="urn:microsoft.com/office/officeart/2005/8/layout/process4"/>
    <dgm:cxn modelId="{7C8A633C-5FD3-417F-9A98-81AD92E48998}" type="presParOf" srcId="{1A981FCD-8305-4C3E-944A-6855E65F37EE}" destId="{74EE3E9E-A8F5-42A9-8EA8-819B40DA3841}" srcOrd="2" destOrd="0" presId="urn:microsoft.com/office/officeart/2005/8/layout/process4"/>
    <dgm:cxn modelId="{02530069-1262-4890-8FBB-3424D2361F1D}" type="presParOf" srcId="{74EE3E9E-A8F5-42A9-8EA8-819B40DA3841}" destId="{5C00FB1B-11E7-4FCF-80A2-22B1E567B5FD}" srcOrd="0" destOrd="0" presId="urn:microsoft.com/office/officeart/2005/8/layout/process4"/>
    <dgm:cxn modelId="{9B2822BA-8D11-4D7D-B576-23C3C0EF640E}" type="presParOf" srcId="{74EE3E9E-A8F5-42A9-8EA8-819B40DA3841}" destId="{9ADB550C-51CD-4E4F-A75E-28E4FFADF805}" srcOrd="1" destOrd="0" presId="urn:microsoft.com/office/officeart/2005/8/layout/process4"/>
    <dgm:cxn modelId="{530FBE7F-D96E-4561-8EF6-10915BEDCC12}" type="presParOf" srcId="{74EE3E9E-A8F5-42A9-8EA8-819B40DA3841}" destId="{E46666C7-FCEB-4CF3-82E9-97C46422B153}" srcOrd="2" destOrd="0" presId="urn:microsoft.com/office/officeart/2005/8/layout/process4"/>
    <dgm:cxn modelId="{19252F99-EA19-46DF-B087-5E0E0B663312}" type="presParOf" srcId="{74EE3E9E-A8F5-42A9-8EA8-819B40DA3841}" destId="{E1A3FCEC-C7BA-47FE-97C7-ACE23A3B5E09}" srcOrd="3" destOrd="0" presId="urn:microsoft.com/office/officeart/2005/8/layout/process4"/>
    <dgm:cxn modelId="{6BE0E2B5-655A-4E95-9641-5916B0E7AD0C}" type="presParOf" srcId="{5324F87C-929A-472D-8874-792A6C336DCC}" destId="{92FBB009-22D6-4DB8-BF73-CF9359784296}" srcOrd="1" destOrd="0" presId="urn:microsoft.com/office/officeart/2005/8/layout/process4"/>
    <dgm:cxn modelId="{B5DD828B-64D8-48FA-A899-C630C947D55A}" type="presParOf" srcId="{5324F87C-929A-472D-8874-792A6C336DCC}" destId="{36B0B918-048E-44A5-9089-54E353C1FFA8}" srcOrd="2" destOrd="0" presId="urn:microsoft.com/office/officeart/2005/8/layout/process4"/>
    <dgm:cxn modelId="{6F55FFCF-001A-4FC8-A7FA-5297B66D3D6F}" type="presParOf" srcId="{36B0B918-048E-44A5-9089-54E353C1FFA8}" destId="{609C0A02-AB81-448F-9FA1-832B49A3743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BADE1-0320-4774-B6A1-AA04ADEC7918}">
      <dsp:nvSpPr>
        <dsp:cNvPr id="0" name=""/>
        <dsp:cNvSpPr/>
      </dsp:nvSpPr>
      <dsp:spPr>
        <a:xfrm>
          <a:off x="0" y="3341354"/>
          <a:ext cx="6900512" cy="21922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400" kern="1200"/>
            <a:t>Tajā jānorāda:</a:t>
          </a:r>
          <a:endParaRPr lang="en-US" sz="3400" kern="1200"/>
        </a:p>
      </dsp:txBody>
      <dsp:txXfrm>
        <a:off x="0" y="3341354"/>
        <a:ext cx="6900512" cy="1183836"/>
      </dsp:txXfrm>
    </dsp:sp>
    <dsp:sp modelId="{5C00FB1B-11E7-4FCF-80A2-22B1E567B5FD}">
      <dsp:nvSpPr>
        <dsp:cNvPr id="0" name=""/>
        <dsp:cNvSpPr/>
      </dsp:nvSpPr>
      <dsp:spPr>
        <a:xfrm>
          <a:off x="0" y="4481345"/>
          <a:ext cx="1725127" cy="100845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dirty="0"/>
            <a:t>darbības veids </a:t>
          </a:r>
          <a:endParaRPr lang="en-US" sz="2400" kern="1200" dirty="0"/>
        </a:p>
      </dsp:txBody>
      <dsp:txXfrm>
        <a:off x="0" y="4481345"/>
        <a:ext cx="1725127" cy="1008453"/>
      </dsp:txXfrm>
    </dsp:sp>
    <dsp:sp modelId="{9ADB550C-51CD-4E4F-A75E-28E4FFADF805}">
      <dsp:nvSpPr>
        <dsp:cNvPr id="0" name=""/>
        <dsp:cNvSpPr/>
      </dsp:nvSpPr>
      <dsp:spPr>
        <a:xfrm>
          <a:off x="1725128" y="4481345"/>
          <a:ext cx="1725127" cy="1008453"/>
        </a:xfrm>
        <a:prstGeom prst="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dirty="0"/>
            <a:t>audzētās augu sugas</a:t>
          </a:r>
          <a:endParaRPr lang="en-US" sz="2400" kern="1200" dirty="0"/>
        </a:p>
      </dsp:txBody>
      <dsp:txXfrm>
        <a:off x="1725128" y="4481345"/>
        <a:ext cx="1725127" cy="1008453"/>
      </dsp:txXfrm>
    </dsp:sp>
    <dsp:sp modelId="{E46666C7-FCEB-4CF3-82E9-97C46422B153}">
      <dsp:nvSpPr>
        <dsp:cNvPr id="0" name=""/>
        <dsp:cNvSpPr/>
      </dsp:nvSpPr>
      <dsp:spPr>
        <a:xfrm>
          <a:off x="3450256" y="4481345"/>
          <a:ext cx="1725127" cy="1008453"/>
        </a:xfrm>
        <a:prstGeom prst="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dirty="0"/>
            <a:t>platība </a:t>
          </a:r>
          <a:endParaRPr lang="en-US" sz="2400" kern="1200" dirty="0"/>
        </a:p>
      </dsp:txBody>
      <dsp:txXfrm>
        <a:off x="3450256" y="4481345"/>
        <a:ext cx="1725127" cy="1008453"/>
      </dsp:txXfrm>
    </dsp:sp>
    <dsp:sp modelId="{E1A3FCEC-C7BA-47FE-97C7-ACE23A3B5E09}">
      <dsp:nvSpPr>
        <dsp:cNvPr id="0" name=""/>
        <dsp:cNvSpPr/>
      </dsp:nvSpPr>
      <dsp:spPr>
        <a:xfrm>
          <a:off x="5175384" y="4481345"/>
          <a:ext cx="1725127" cy="1008453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dirty="0"/>
            <a:t>aptuveni daudzumi</a:t>
          </a:r>
          <a:endParaRPr lang="en-US" sz="2400" kern="1200" dirty="0"/>
        </a:p>
      </dsp:txBody>
      <dsp:txXfrm>
        <a:off x="5175384" y="4481345"/>
        <a:ext cx="1725127" cy="1008453"/>
      </dsp:txXfrm>
    </dsp:sp>
    <dsp:sp modelId="{609C0A02-AB81-448F-9FA1-832B49A3743A}">
      <dsp:nvSpPr>
        <dsp:cNvPr id="0" name=""/>
        <dsp:cNvSpPr/>
      </dsp:nvSpPr>
      <dsp:spPr>
        <a:xfrm rot="10800000">
          <a:off x="0" y="2496"/>
          <a:ext cx="6900512" cy="3371742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400" b="1" kern="1200" dirty="0"/>
            <a:t>Līdz 30.aprīlim </a:t>
          </a:r>
          <a:r>
            <a:rPr lang="lv-LV" sz="3400" kern="1200" dirty="0"/>
            <a:t>Valsts augu aizsardzības dienestā jāiesniedz - Deklarācija par fitosanitāro kontroli!</a:t>
          </a:r>
          <a:endParaRPr lang="en-US" sz="3400" kern="1200" dirty="0"/>
        </a:p>
      </dsp:txBody>
      <dsp:txXfrm rot="10800000">
        <a:off x="0" y="2496"/>
        <a:ext cx="6900512" cy="2190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DBFD-1BC1-42FF-867B-28A361374EA8}" type="datetimeFigureOut">
              <a:rPr lang="lv-LV" smtClean="0"/>
              <a:t>13.02.2025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C255-FAD5-40D6-91F9-73072C20D506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BC0F33-14E4-4D20-88F6-D26F3E574C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-9525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7A2C9F-80F1-471F-B799-C63B4C1F76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6682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00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DBFD-1BC1-42FF-867B-28A361374EA8}" type="datetimeFigureOut">
              <a:rPr lang="lv-LV" smtClean="0"/>
              <a:t>13.02.2025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C255-FAD5-40D6-91F9-73072C20D50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505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DBFD-1BC1-42FF-867B-28A361374EA8}" type="datetimeFigureOut">
              <a:rPr lang="lv-LV" smtClean="0"/>
              <a:t>13.02.2025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C255-FAD5-40D6-91F9-73072C20D50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836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DBFD-1BC1-42FF-867B-28A361374EA8}" type="datetimeFigureOut">
              <a:rPr lang="lv-LV" smtClean="0"/>
              <a:t>13.02.2025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C255-FAD5-40D6-91F9-73072C20D50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86060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DBFD-1BC1-42FF-867B-28A361374EA8}" type="datetimeFigureOut">
              <a:rPr lang="lv-LV" smtClean="0"/>
              <a:t>13.02.2025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C255-FAD5-40D6-91F9-73072C20D506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9C54F5-AD63-41DD-B57E-CD955AA5E2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427" y="0"/>
            <a:ext cx="2265146" cy="249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91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DBFD-1BC1-42FF-867B-28A361374EA8}" type="datetimeFigureOut">
              <a:rPr lang="lv-LV" smtClean="0"/>
              <a:t>13.02.2025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C255-FAD5-40D6-91F9-73072C20D506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7DD278-257B-4C75-BA05-1B316DBF14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888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DBFD-1BC1-42FF-867B-28A361374EA8}" type="datetimeFigureOut">
              <a:rPr lang="lv-LV" smtClean="0"/>
              <a:t>13.02.2025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C255-FAD5-40D6-91F9-73072C20D506}" type="slidenum">
              <a:rPr lang="lv-LV" smtClean="0"/>
              <a:t>‹#›</a:t>
            </a:fld>
            <a:endParaRPr lang="lv-LV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B161D7-4A88-4AC0-BB6E-DAAD453FA0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61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DBFD-1BC1-42FF-867B-28A361374EA8}" type="datetimeFigureOut">
              <a:rPr lang="lv-LV" smtClean="0"/>
              <a:t>13.02.2025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C255-FAD5-40D6-91F9-73072C20D50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2100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DBFD-1BC1-42FF-867B-28A361374EA8}" type="datetimeFigureOut">
              <a:rPr lang="lv-LV" smtClean="0"/>
              <a:t>13.02.2025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C255-FAD5-40D6-91F9-73072C20D50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659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DBFD-1BC1-42FF-867B-28A361374EA8}" type="datetimeFigureOut">
              <a:rPr lang="lv-LV" smtClean="0"/>
              <a:t>13.02.2025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C255-FAD5-40D6-91F9-73072C20D50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11995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DBFD-1BC1-42FF-867B-28A361374EA8}" type="datetimeFigureOut">
              <a:rPr lang="lv-LV" smtClean="0"/>
              <a:t>13.02.2025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C255-FAD5-40D6-91F9-73072C20D50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02849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5DBFD-1BC1-42FF-867B-28A361374EA8}" type="datetimeFigureOut">
              <a:rPr lang="lv-LV" smtClean="0"/>
              <a:t>13.02.2025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EC255-FAD5-40D6-91F9-73072C20D50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7217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hyperlink" Target="http://noverojumi.vaad.gov.lv/" TargetMode="External"/><Relationship Id="rId7" Type="http://schemas.openxmlformats.org/officeDocument/2006/relationships/image" Target="../media/image27.png"/><Relationship Id="rId2" Type="http://schemas.openxmlformats.org/officeDocument/2006/relationships/hyperlink" Target="mailto:nfl@vaad.gov.l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hyperlink" Target="http://registri.vaad.gov.lv/reg/aal_lietojums.aspx" TargetMode="External"/><Relationship Id="rId9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ad.gov.lv/lv/eiropas-savienibas-karantinas-organismi" TargetMode="External"/><Relationship Id="rId7" Type="http://schemas.openxmlformats.org/officeDocument/2006/relationships/image" Target="../media/image34.svg"/><Relationship Id="rId2" Type="http://schemas.openxmlformats.org/officeDocument/2006/relationships/hyperlink" Target="https://noverojumi.vaad.gov.lv/prognozes/informativie-material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hyperlink" Target="https://gd.eppo.int/" TargetMode="External"/><Relationship Id="rId7" Type="http://schemas.openxmlformats.org/officeDocument/2006/relationships/image" Target="../media/image35.png"/><Relationship Id="rId2" Type="http://schemas.openxmlformats.org/officeDocument/2006/relationships/hyperlink" Target="http://registri.vaad.gov.lv/reg/kaitigie_organismi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hyperlink" Target="https://www.vaad.gov.lv/lv/sugu-saraksts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aad.gov.lv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07BDC-D297-4A10-BA9E-D5E6182DA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25795"/>
            <a:ext cx="9144000" cy="1747416"/>
          </a:xfrm>
        </p:spPr>
        <p:txBody>
          <a:bodyPr anchor="ctr" anchorCtr="0">
            <a:noAutofit/>
          </a:bodyPr>
          <a:lstStyle/>
          <a:p>
            <a:r>
              <a:rPr lang="fr-FR" sz="3600" b="1" dirty="0" err="1">
                <a:latin typeface="+mn-lt"/>
              </a:rPr>
              <a:t>Valsts</a:t>
            </a:r>
            <a:r>
              <a:rPr lang="fr-FR" sz="3600" b="1" dirty="0">
                <a:latin typeface="+mn-lt"/>
              </a:rPr>
              <a:t> </a:t>
            </a:r>
            <a:r>
              <a:rPr lang="fr-FR" sz="3600" b="1" dirty="0" err="1">
                <a:latin typeface="+mn-lt"/>
              </a:rPr>
              <a:t>augu</a:t>
            </a:r>
            <a:r>
              <a:rPr lang="fr-FR" sz="3600" b="1" dirty="0">
                <a:latin typeface="+mn-lt"/>
              </a:rPr>
              <a:t> </a:t>
            </a:r>
            <a:r>
              <a:rPr lang="fr-FR" sz="3600" b="1" dirty="0" err="1">
                <a:latin typeface="+mn-lt"/>
              </a:rPr>
              <a:t>aizsardzības</a:t>
            </a:r>
            <a:r>
              <a:rPr lang="fr-FR" sz="3600" b="1" dirty="0">
                <a:latin typeface="+mn-lt"/>
              </a:rPr>
              <a:t> </a:t>
            </a:r>
            <a:r>
              <a:rPr lang="fr-FR" sz="3600" b="1" dirty="0" err="1">
                <a:latin typeface="+mn-lt"/>
              </a:rPr>
              <a:t>dienesta</a:t>
            </a:r>
            <a:r>
              <a:rPr lang="fr-FR" sz="3600" b="1" dirty="0">
                <a:latin typeface="+mn-lt"/>
              </a:rPr>
              <a:t> </a:t>
            </a:r>
            <a:r>
              <a:rPr lang="fr-FR" sz="3600" b="1" dirty="0" err="1">
                <a:latin typeface="+mn-lt"/>
              </a:rPr>
              <a:t>aktualitātes</a:t>
            </a:r>
            <a:endParaRPr lang="lv-LV" sz="36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06B6E-4FEA-4435-A287-33AA49832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551"/>
            <a:ext cx="9144000" cy="1118244"/>
          </a:xfrm>
        </p:spPr>
        <p:txBody>
          <a:bodyPr>
            <a:normAutofit lnSpcReduction="10000"/>
          </a:bodyPr>
          <a:lstStyle/>
          <a:p>
            <a:r>
              <a:rPr lang="en-US" altLang="lv-LV" b="1" dirty="0">
                <a:solidFill>
                  <a:srgbClr val="3F2021"/>
                </a:solidFill>
              </a:rPr>
              <a:t>Gunita </a:t>
            </a:r>
            <a:r>
              <a:rPr lang="lv-LV" altLang="lv-LV" b="1" dirty="0" err="1">
                <a:solidFill>
                  <a:srgbClr val="3F2021"/>
                </a:solidFill>
              </a:rPr>
              <a:t>Šķupele</a:t>
            </a:r>
            <a:r>
              <a:rPr lang="lv-LV" altLang="lv-LV" b="1" dirty="0">
                <a:solidFill>
                  <a:srgbClr val="3F2021"/>
                </a:solidFill>
              </a:rPr>
              <a:t>, Jūlija </a:t>
            </a:r>
            <a:r>
              <a:rPr lang="lv-LV" altLang="lv-LV" b="1" dirty="0" err="1">
                <a:solidFill>
                  <a:srgbClr val="3F2021"/>
                </a:solidFill>
              </a:rPr>
              <a:t>Sebeļeva</a:t>
            </a:r>
            <a:endParaRPr lang="lv-LV" altLang="lv-LV" b="1" dirty="0">
              <a:solidFill>
                <a:srgbClr val="3F2021"/>
              </a:solidFill>
            </a:endParaRPr>
          </a:p>
          <a:p>
            <a:r>
              <a:rPr lang="lv-LV" altLang="lv-LV" dirty="0">
                <a:solidFill>
                  <a:srgbClr val="3F2021"/>
                </a:solidFill>
              </a:rPr>
              <a:t>Augu karantīnas departaments</a:t>
            </a:r>
          </a:p>
          <a:p>
            <a:r>
              <a:rPr lang="lv-LV" altLang="lv-LV" sz="900" dirty="0">
                <a:solidFill>
                  <a:srgbClr val="3F2021"/>
                </a:solidFill>
                <a:latin typeface="Arial" panose="020B0604020202020204" pitchFamily="34" charset="0"/>
              </a:rPr>
              <a:t>14.02.2025.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11532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411D31-1AF2-5E64-C380-9B63C4E5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endParaRPr lang="lv-LV" sz="5400"/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4E86E-C16F-8426-13F9-60784E8C8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4400" b="1" dirty="0"/>
              <a:t>Bakteriālās iedegas monitorings 2024.gadā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D2866E7-073C-A5CD-C3C7-42329A38B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4" r="16523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924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6D2675-982E-4D90-A0BA-0FB52AE7B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54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Pārbaudes</a:t>
            </a:r>
            <a:r>
              <a:rPr lang="en-US" altLang="en-US" sz="54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2024. gada </a:t>
            </a:r>
            <a:r>
              <a:rPr lang="en-US" altLang="en-US" sz="54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sezonā</a:t>
            </a:r>
            <a:endParaRPr lang="en-US" sz="5400" b="1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2EACF4-46BE-44B2-8EB6-8428CA312C89}"/>
              </a:ext>
            </a:extLst>
          </p:cNvPr>
          <p:cNvSpPr txBox="1">
            <a:spLocks/>
          </p:cNvSpPr>
          <p:nvPr/>
        </p:nvSpPr>
        <p:spPr>
          <a:xfrm>
            <a:off x="5126418" y="552091"/>
            <a:ext cx="6224335" cy="56807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fontAlgn="auto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Dienests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veica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1660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pārbaudes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dažādās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saimniekaugu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augšanas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un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audzēšanas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vietās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t.sk:</a:t>
            </a:r>
          </a:p>
          <a:p>
            <a:pPr marL="0" marR="0" lvl="0" indent="0" fontAlgn="auto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	</a:t>
            </a:r>
            <a:r>
              <a:rPr lang="en-US" altLang="en-US" sz="2400" dirty="0"/>
              <a:t>119 </a:t>
            </a:r>
            <a:r>
              <a:rPr lang="en-US" altLang="en-US" sz="2400" dirty="0" err="1"/>
              <a:t>pārbaudes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stādaudzētavās</a:t>
            </a:r>
            <a:r>
              <a:rPr lang="en-US" altLang="en-US" sz="2400" dirty="0"/>
              <a:t> un to </a:t>
            </a:r>
            <a:r>
              <a:rPr lang="en-US" altLang="en-US" sz="2400" dirty="0" err="1"/>
              <a:t>apkārtnē</a:t>
            </a:r>
            <a:r>
              <a:rPr lang="en-US" altLang="en-US" sz="2400" dirty="0"/>
              <a:t>; </a:t>
            </a:r>
          </a:p>
          <a:p>
            <a:pPr marL="914400">
              <a:defRPr/>
            </a:pPr>
            <a:r>
              <a:rPr lang="en-US" altLang="en-US" sz="2400" dirty="0"/>
              <a:t>52 </a:t>
            </a:r>
            <a:r>
              <a:rPr lang="en-US" altLang="en-US" sz="2400" dirty="0" err="1"/>
              <a:t>pārbaudes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stādu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tirdzniecības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vietās</a:t>
            </a:r>
            <a:r>
              <a:rPr lang="en-US" altLang="en-US" sz="2400" dirty="0"/>
              <a:t>;</a:t>
            </a:r>
          </a:p>
          <a:p>
            <a:pPr marL="914400">
              <a:defRPr/>
            </a:pPr>
            <a:r>
              <a:rPr lang="en-US" altLang="en-US" sz="2400" dirty="0"/>
              <a:t>29 </a:t>
            </a:r>
            <a:r>
              <a:rPr lang="en-US" altLang="en-US" sz="2400" dirty="0" err="1"/>
              <a:t>pārbaudes</a:t>
            </a:r>
            <a:r>
              <a:rPr lang="en-US" altLang="en-US" sz="2400" dirty="0"/>
              <a:t> </a:t>
            </a:r>
            <a:r>
              <a:rPr lang="en-US" altLang="en-US" sz="2400" i="1" dirty="0"/>
              <a:t>Erwinia </a:t>
            </a:r>
            <a:r>
              <a:rPr lang="en-US" altLang="en-US" sz="2400" i="1" dirty="0" err="1"/>
              <a:t>amylovora</a:t>
            </a:r>
            <a:r>
              <a:rPr lang="en-US" altLang="en-US" sz="2400" i="1" dirty="0"/>
              <a:t> </a:t>
            </a:r>
            <a:r>
              <a:rPr lang="en-US" altLang="en-US" sz="2400" dirty="0" err="1"/>
              <a:t>saimniekaugu</a:t>
            </a:r>
            <a:r>
              <a:rPr lang="en-US" altLang="en-US" sz="2400" i="1" dirty="0"/>
              <a:t> </a:t>
            </a:r>
            <a:r>
              <a:rPr lang="en-US" altLang="en-US" sz="2400" dirty="0" err="1"/>
              <a:t>genofondos</a:t>
            </a:r>
            <a:r>
              <a:rPr lang="en-US" altLang="en-US" sz="2400" dirty="0"/>
              <a:t>;</a:t>
            </a:r>
          </a:p>
          <a:p>
            <a:pPr marL="914400">
              <a:defRPr/>
            </a:pPr>
            <a:r>
              <a:rPr lang="en-US" altLang="en-US" sz="2400" dirty="0"/>
              <a:t>228 </a:t>
            </a:r>
            <a:r>
              <a:rPr lang="en-US" altLang="en-US" sz="2400" dirty="0" err="1"/>
              <a:t>pārbaudes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komercdārzos</a:t>
            </a:r>
            <a:r>
              <a:rPr lang="en-US" altLang="en-US" sz="2400" dirty="0"/>
              <a:t>;</a:t>
            </a:r>
          </a:p>
          <a:p>
            <a:pPr marL="914400">
              <a:defRPr/>
            </a:pPr>
            <a:r>
              <a:rPr lang="en-US" altLang="en-US" sz="2400" dirty="0"/>
              <a:t>133 </a:t>
            </a:r>
            <a:r>
              <a:rPr lang="en-US" altLang="en-US" sz="2400" dirty="0" err="1"/>
              <a:t>pārbaudes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perēkļos</a:t>
            </a:r>
            <a:r>
              <a:rPr lang="en-US" altLang="en-US" sz="2400" dirty="0"/>
              <a:t>;</a:t>
            </a:r>
          </a:p>
          <a:p>
            <a:pPr marL="914400" lvl="0">
              <a:defRPr/>
            </a:pPr>
            <a:r>
              <a:rPr lang="en-US" altLang="en-US" sz="2400" dirty="0"/>
              <a:t>409 </a:t>
            </a:r>
            <a:r>
              <a:rPr lang="en-US" altLang="en-US" sz="2400" dirty="0" err="1"/>
              <a:t>pārbaudes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perēkļu</a:t>
            </a:r>
            <a:r>
              <a:rPr lang="en-US" altLang="en-US" sz="2400" dirty="0"/>
              <a:t> 3 km </a:t>
            </a:r>
            <a:r>
              <a:rPr lang="en-US" altLang="en-US" sz="2400" dirty="0" err="1"/>
              <a:t>buferzonās</a:t>
            </a:r>
            <a:r>
              <a:rPr lang="en-US" altLang="en-US" sz="2400" dirty="0"/>
              <a:t>; </a:t>
            </a:r>
          </a:p>
          <a:p>
            <a:pPr marL="914400" lvl="0">
              <a:defRPr/>
            </a:pPr>
            <a:r>
              <a:rPr lang="en-US" altLang="en-US" sz="2400" dirty="0"/>
              <a:t>690 </a:t>
            </a:r>
            <a:r>
              <a:rPr lang="en-US" altLang="en-US" sz="2400" dirty="0" err="1"/>
              <a:t>pārbaudes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parkos</a:t>
            </a:r>
            <a:r>
              <a:rPr lang="en-US" altLang="en-US" sz="2400" dirty="0"/>
              <a:t> un </a:t>
            </a:r>
            <a:r>
              <a:rPr lang="en-US" altLang="en-US" sz="2400" dirty="0" err="1"/>
              <a:t>stādījumos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piemājas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dārzos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savvaļā</a:t>
            </a:r>
            <a:r>
              <a:rPr lang="en-US" alt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6222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6D2675-982E-4D90-A0BA-0FB52AE7B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54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Paraugi</a:t>
            </a:r>
            <a:r>
              <a:rPr lang="en-US" altLang="en-US" sz="54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2024. gada </a:t>
            </a:r>
            <a:r>
              <a:rPr lang="en-US" altLang="en-US" sz="54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sezonā</a:t>
            </a:r>
            <a:endParaRPr lang="en-US" sz="5400" b="1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2EACF4-46BE-44B2-8EB6-8428CA312C89}"/>
              </a:ext>
            </a:extLst>
          </p:cNvPr>
          <p:cNvSpPr txBox="1">
            <a:spLocks/>
          </p:cNvSpPr>
          <p:nvPr/>
        </p:nvSpPr>
        <p:spPr>
          <a:xfrm>
            <a:off x="5126417" y="860000"/>
            <a:ext cx="6224335" cy="6147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fontAlgn="auto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VAAD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noņēma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385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paraugus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testēšanai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uz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400" b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bakteriālo</a:t>
            </a:r>
            <a:r>
              <a:rPr kumimoji="0" lang="en-US" altLang="en-US" sz="2400" b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400" b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iedegu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;</a:t>
            </a:r>
            <a:endParaRPr kumimoji="0" lang="lv-LV" altLang="en-US" sz="24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fontAlgn="auto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altLang="en-US" sz="24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fontAlgn="auto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NFL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testēti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pavisam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390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paraugi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(t.sk. 3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privāti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iesūtīti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paraugi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);</a:t>
            </a:r>
            <a:endParaRPr kumimoji="0" lang="lv-LV" altLang="en-US" sz="24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fontAlgn="auto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altLang="en-US" sz="24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indent="0">
              <a:buNone/>
              <a:defRPr/>
            </a:pPr>
            <a:r>
              <a:rPr lang="en-US" altLang="en-US" sz="2400" dirty="0" err="1"/>
              <a:t>Pirmais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pozitīvais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paraugs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noņemts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jau</a:t>
            </a:r>
            <a:r>
              <a:rPr lang="en-US" altLang="en-US" sz="2400" dirty="0"/>
              <a:t> 26.jūnijā, </a:t>
            </a:r>
            <a:r>
              <a:rPr lang="en-US" altLang="en-US" sz="2400" dirty="0" err="1"/>
              <a:t>pēdējais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pozitīvais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paraugs</a:t>
            </a:r>
            <a:r>
              <a:rPr lang="en-US" altLang="en-US" sz="2400" dirty="0"/>
              <a:t> – 23.septembrī </a:t>
            </a:r>
            <a:endParaRPr lang="lv-LV" altLang="en-US" sz="2400" dirty="0"/>
          </a:p>
          <a:p>
            <a:pPr marL="0" indent="0">
              <a:buNone/>
              <a:defRPr/>
            </a:pPr>
            <a:endParaRPr lang="en-US" altLang="en-US" sz="2400" dirty="0"/>
          </a:p>
          <a:p>
            <a:pPr marL="0" indent="0">
              <a:buNone/>
              <a:defRPr/>
            </a:pPr>
            <a:r>
              <a:rPr kumimoji="0" lang="en-US" altLang="en-US" sz="240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Testēti</a:t>
            </a:r>
            <a:r>
              <a:rPr kumimoji="0" lang="en-US" altLang="en-US" sz="240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47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pozitīvi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paraugi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kā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arī</a:t>
            </a:r>
            <a:endParaRPr kumimoji="0" lang="en-US" altLang="en-US" sz="24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854075" indent="0">
              <a:buNone/>
              <a:defRPr/>
            </a:pPr>
            <a:r>
              <a:rPr lang="en-US" altLang="en-US" sz="2400" b="1" dirty="0"/>
              <a:t>9 </a:t>
            </a:r>
            <a:r>
              <a:rPr lang="en-US" altLang="en-US" sz="2400" dirty="0" err="1"/>
              <a:t>paraugi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kuros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baktērija</a:t>
            </a:r>
            <a:r>
              <a:rPr lang="en-US" altLang="en-US" sz="2400" dirty="0"/>
              <a:t> tika </a:t>
            </a:r>
            <a:r>
              <a:rPr lang="en-US" altLang="en-US" sz="2400" dirty="0" err="1"/>
              <a:t>konstatēta</a:t>
            </a:r>
            <a:r>
              <a:rPr lang="en-US" altLang="en-US" sz="2400" dirty="0"/>
              <a:t>, bet </a:t>
            </a:r>
            <a:r>
              <a:rPr lang="en-US" altLang="en-US" sz="2400" dirty="0" err="1"/>
              <a:t>netika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identificēta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tīrkultūra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Paraugi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uzskatāmi</a:t>
            </a:r>
            <a:r>
              <a:rPr lang="en-US" altLang="en-US" sz="2400" dirty="0"/>
              <a:t> par </a:t>
            </a:r>
            <a:r>
              <a:rPr lang="en-US" altLang="en-US" sz="2400" dirty="0" err="1"/>
              <a:t>negatīviem</a:t>
            </a:r>
            <a:r>
              <a:rPr lang="en-US" altLang="en-US" sz="2400" dirty="0"/>
              <a:t> </a:t>
            </a:r>
            <a:br>
              <a:rPr lang="en-US" altLang="en-US" sz="2400" dirty="0"/>
            </a:br>
            <a:r>
              <a:rPr lang="en-US" altLang="en-US" sz="2400" dirty="0"/>
              <a:t>(t.sk. 4 </a:t>
            </a:r>
            <a:r>
              <a:rPr lang="en-US" altLang="en-US" sz="2400" dirty="0" err="1"/>
              <a:t>paraugi</a:t>
            </a:r>
            <a:r>
              <a:rPr lang="en-US" altLang="en-US" sz="2400" dirty="0"/>
              <a:t> no </a:t>
            </a:r>
            <a:r>
              <a:rPr lang="en-US" altLang="en-US" sz="2400" dirty="0" err="1"/>
              <a:t>stādaudzētavām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kur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papildus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pārbaudēs</a:t>
            </a:r>
            <a:r>
              <a:rPr lang="en-US" altLang="en-US" sz="2400" dirty="0"/>
              <a:t> </a:t>
            </a:r>
            <a:br>
              <a:rPr lang="en-US" altLang="en-US" sz="2400" dirty="0"/>
            </a:br>
            <a:r>
              <a:rPr lang="en-US" altLang="en-US" sz="2400" dirty="0" err="1"/>
              <a:t>noņemti</a:t>
            </a:r>
            <a:r>
              <a:rPr lang="lv-LV" altLang="en-US" sz="2400" dirty="0"/>
              <a:t> </a:t>
            </a:r>
            <a:r>
              <a:rPr lang="en-US" altLang="en-US" sz="2400" dirty="0" err="1"/>
              <a:t>paraugi</a:t>
            </a:r>
            <a:r>
              <a:rPr lang="lv-LV" altLang="en-US" sz="2400" dirty="0"/>
              <a:t> (organisms netika apstiprināts</a:t>
            </a:r>
            <a:r>
              <a:rPr lang="en-US" altLang="en-US" sz="2400" dirty="0"/>
              <a:t>)</a:t>
            </a:r>
          </a:p>
          <a:p>
            <a:pPr marL="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en-US" sz="22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en-US" sz="22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747713" marR="0" lvl="1" fontAlgn="auto"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en-US" sz="22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15360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6D2675-982E-4D90-A0BA-0FB52AE7B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54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Perēkļi</a:t>
            </a:r>
            <a:r>
              <a:rPr lang="en-US" altLang="en-US" sz="54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2024. gada </a:t>
            </a:r>
            <a:r>
              <a:rPr lang="en-US" altLang="en-US" sz="54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sezonā</a:t>
            </a:r>
            <a:endParaRPr lang="en-US" sz="5400" b="1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2EACF4-46BE-44B2-8EB6-8428CA312C89}"/>
              </a:ext>
            </a:extLst>
          </p:cNvPr>
          <p:cNvSpPr txBox="1">
            <a:spLocks/>
          </p:cNvSpPr>
          <p:nvPr/>
        </p:nvSpPr>
        <p:spPr>
          <a:xfrm>
            <a:off x="5027713" y="802433"/>
            <a:ext cx="6224335" cy="589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fontAlgn="auto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altLang="en-US" sz="240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Pavisam</a:t>
            </a:r>
            <a:r>
              <a:rPr kumimoji="0" lang="en-US" altLang="en-US" sz="240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35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perēkļi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:</a:t>
            </a:r>
          </a:p>
          <a:p>
            <a:pPr marL="0" marR="0" lvl="0" indent="0" fontAlgn="auto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lv-LV" altLang="en-US" sz="2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	</a:t>
            </a:r>
            <a:r>
              <a:rPr kumimoji="0" lang="en-US" altLang="en-US" sz="24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Veco</a:t>
            </a:r>
            <a:r>
              <a:rPr kumimoji="0" lang="en-US" altLang="en-US" sz="2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4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perēkļu</a:t>
            </a:r>
            <a:r>
              <a:rPr kumimoji="0" lang="en-US" altLang="en-US" sz="2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4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vietas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: </a:t>
            </a:r>
          </a:p>
          <a:p>
            <a:pPr marL="0" marR="0" lvl="0" indent="0" fontAlgn="auto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Jelgavas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nov.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Elejas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un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Sesavas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pag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.,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Bauskas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nov.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Viesturu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pag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.; </a:t>
            </a:r>
          </a:p>
          <a:p>
            <a:pPr marL="0" indent="0">
              <a:buNone/>
            </a:pPr>
            <a:r>
              <a:rPr lang="lv-LV" altLang="en-US" sz="2400" b="1" dirty="0"/>
              <a:t>	</a:t>
            </a:r>
            <a:r>
              <a:rPr lang="en-US" altLang="en-US" sz="2400" b="1" dirty="0" err="1"/>
              <a:t>Buferzonā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Jelgavas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nov.</a:t>
            </a:r>
            <a:r>
              <a:rPr lang="en-US" altLang="en-US" sz="2400" dirty="0"/>
              <a:t> </a:t>
            </a:r>
            <a:r>
              <a:rPr lang="en-US" altLang="en-US" sz="2400" dirty="0" err="1"/>
              <a:t>Zaļenieku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pag</a:t>
            </a:r>
            <a:r>
              <a:rPr lang="en-US" altLang="en-US" sz="2400" dirty="0"/>
              <a:t>. un </a:t>
            </a:r>
            <a:r>
              <a:rPr lang="en-US" altLang="en-US" sz="2400" dirty="0" err="1"/>
              <a:t>Platones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pag</a:t>
            </a:r>
            <a:r>
              <a:rPr lang="en-US" altLang="en-US" sz="2400" dirty="0"/>
              <a:t>. (</a:t>
            </a:r>
            <a:r>
              <a:rPr lang="en-US" altLang="en-US" sz="2400" dirty="0" err="1"/>
              <a:t>Lielvircava</a:t>
            </a:r>
            <a:r>
              <a:rPr lang="en-US" altLang="en-US" sz="2400" dirty="0"/>
              <a:t>),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Jelgavas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nov.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Elejas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un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Sesavas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pag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.,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Bauskas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nov.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Viesturu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pag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.; </a:t>
            </a:r>
            <a:r>
              <a:rPr lang="en-US" altLang="en-US" sz="2400" dirty="0" err="1"/>
              <a:t>Augšdaugavas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nov.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Demenes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pag</a:t>
            </a:r>
            <a:r>
              <a:rPr lang="en-US" altLang="en-US" sz="2400" dirty="0"/>
              <a:t>.</a:t>
            </a:r>
            <a:endParaRPr kumimoji="0" lang="en-US" altLang="en-US" sz="24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lvl="0" indent="0">
              <a:buNone/>
            </a:pPr>
            <a:r>
              <a:rPr kumimoji="0" lang="lv-LV" altLang="en-US" sz="2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	</a:t>
            </a:r>
            <a:r>
              <a:rPr kumimoji="0" lang="en-US" altLang="en-US" sz="24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Iepriekš</a:t>
            </a:r>
            <a:r>
              <a:rPr kumimoji="0" lang="en-US" altLang="en-US" sz="2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4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nezināmas</a:t>
            </a:r>
            <a:r>
              <a:rPr kumimoji="0" lang="en-US" altLang="en-US" sz="2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4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perēkļu</a:t>
            </a:r>
            <a:r>
              <a:rPr kumimoji="0" lang="en-US" altLang="en-US" sz="2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4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vietas</a:t>
            </a:r>
            <a:r>
              <a:rPr lang="en-US" altLang="en-US" sz="2400" b="1" dirty="0"/>
              <a:t>:</a:t>
            </a:r>
            <a:endParaRPr kumimoji="0" lang="en-US" altLang="en-US" sz="24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588" lvl="0" indent="0">
              <a:buNone/>
            </a:pP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Kuldīgas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novada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Snēpeles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pag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.,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Ventspils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nov.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Vārves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pag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.,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Jelgavas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pilsēta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Jelgavas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nov.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Svētes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pag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.,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Tukuma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nov.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Pūres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pag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. (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Dzintars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),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Ķekavas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nov.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Baldone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Rīga</a:t>
            </a:r>
            <a:r>
              <a:rPr kumimoji="0" lang="en-US" alt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(</a:t>
            </a:r>
            <a:r>
              <a:rPr kumimoji="0" lang="en-US" alt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Trīsciems</a:t>
            </a:r>
            <a:r>
              <a:rPr lang="en-US" altLang="en-US" sz="2400" dirty="0"/>
              <a:t>), </a:t>
            </a:r>
            <a:r>
              <a:rPr lang="en-US" altLang="en-US" sz="2400" dirty="0" err="1"/>
              <a:t>Dobeles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nov.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Tērvetes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pag</a:t>
            </a:r>
            <a:r>
              <a:rPr lang="en-US" altLang="en-US" sz="2400" dirty="0"/>
              <a:t>. (</a:t>
            </a:r>
            <a:r>
              <a:rPr lang="en-US" altLang="en-US" sz="2400" dirty="0" err="1"/>
              <a:t>Kroņauce</a:t>
            </a:r>
            <a:r>
              <a:rPr lang="en-US" altLang="en-US" sz="2400" dirty="0"/>
              <a:t>), </a:t>
            </a:r>
            <a:r>
              <a:rPr lang="en-US" altLang="en-US" sz="2400" dirty="0" err="1"/>
              <a:t>Cēsis</a:t>
            </a:r>
            <a:r>
              <a:rPr lang="en-US" altLang="en-US" sz="2400" dirty="0"/>
              <a:t> </a:t>
            </a:r>
            <a:endParaRPr kumimoji="0" lang="en-US" altLang="en-US" sz="24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en-US" sz="22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747713" marR="0" lvl="1" fontAlgn="auto"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en-US" sz="22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52101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latvia with red and green dots&#10;&#10;Description automatically generated">
            <a:extLst>
              <a:ext uri="{FF2B5EF4-FFF2-40B4-BE49-F238E27FC236}">
                <a16:creationId xmlns:a16="http://schemas.microsoft.com/office/drawing/2014/main" id="{EBC1D8D3-89D3-D578-E2BB-4ED7199DA7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1" b="11915"/>
          <a:stretch/>
        </p:blipFill>
        <p:spPr>
          <a:xfrm>
            <a:off x="906889" y="662781"/>
            <a:ext cx="10515599" cy="563153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E7C8438-F1C6-46C3-B51E-D0E071002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lv-LV" altLang="en-US" sz="5400" b="1" dirty="0">
                <a:latin typeface="+mn-lt"/>
              </a:rPr>
              <a:t>Konstatētie gadījumi</a:t>
            </a:r>
            <a:endParaRPr lang="en-US" sz="5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6290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44FA05-D04D-6817-DD59-08C479EA0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endParaRPr lang="lv-LV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8F27A-2155-29E7-FC4D-4E5097BE1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6899055" cy="3320668"/>
          </a:xfrm>
        </p:spPr>
        <p:txBody>
          <a:bodyPr>
            <a:normAutofit/>
          </a:bodyPr>
          <a:lstStyle/>
          <a:p>
            <a:pPr marL="0" marR="0" lvl="0" indent="0" algn="ctr" defTabSz="938213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4000" i="1" u="none" strike="noStrike" kern="1200" cap="none" spc="0" normalizeH="0" baseline="0" noProof="0" dirty="0">
                <a:ln>
                  <a:noFill/>
                </a:ln>
                <a:uLnTx/>
                <a:uFillTx/>
                <a:ea typeface="Verdana" panose="020B0604030504040204" pitchFamily="34" charset="0"/>
                <a:cs typeface="Arial" panose="020B0604020202020204" pitchFamily="34" charset="0"/>
              </a:rPr>
              <a:t>Reglamentētie </a:t>
            </a:r>
            <a:r>
              <a:rPr kumimoji="0" lang="lv-LV" sz="4000" i="1" u="none" strike="noStrike" kern="1200" cap="none" spc="0" normalizeH="0" baseline="0" noProof="0" dirty="0" err="1">
                <a:ln>
                  <a:noFill/>
                </a:ln>
                <a:uLnTx/>
                <a:uFillTx/>
                <a:ea typeface="Verdana" panose="020B0604030504040204" pitchFamily="34" charset="0"/>
                <a:cs typeface="Arial" panose="020B0604020202020204" pitchFamily="34" charset="0"/>
              </a:rPr>
              <a:t>nekarantīnas</a:t>
            </a:r>
            <a:r>
              <a:rPr kumimoji="0" lang="lv-LV" sz="4000" i="1" u="none" strike="noStrike" kern="1200" cap="none" spc="0" normalizeH="0" baseline="0" noProof="0" dirty="0">
                <a:ln>
                  <a:noFill/>
                </a:ln>
                <a:uLnTx/>
                <a:uFillTx/>
                <a:ea typeface="Verdana" panose="020B0604030504040204" pitchFamily="34" charset="0"/>
                <a:cs typeface="Arial" panose="020B0604020202020204" pitchFamily="34" charset="0"/>
              </a:rPr>
              <a:t> organismi, kas</a:t>
            </a:r>
          </a:p>
          <a:p>
            <a:pPr marL="0" marR="0" lvl="0" indent="0" algn="ctr" defTabSz="938213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4000" i="1" u="none" strike="noStrike" kern="1200" cap="none" spc="0" normalizeH="0" baseline="0" noProof="0" dirty="0" err="1">
                <a:ln>
                  <a:noFill/>
                </a:ln>
                <a:uLnTx/>
                <a:uFillTx/>
                <a:ea typeface="Verdana" panose="020B0604030504040204" pitchFamily="34" charset="0"/>
                <a:cs typeface="Arial" panose="020B0604020202020204" pitchFamily="34" charset="0"/>
              </a:rPr>
              <a:t>konstat</a:t>
            </a:r>
            <a:r>
              <a:rPr lang="lv-LV" sz="4000" i="1" dirty="0" err="1">
                <a:cs typeface="Arial" panose="020B0604020202020204" pitchFamily="34" charset="0"/>
              </a:rPr>
              <a:t>ēti</a:t>
            </a:r>
            <a:r>
              <a:rPr lang="lv-LV" sz="4000" i="1" dirty="0">
                <a:cs typeface="Arial" panose="020B0604020202020204" pitchFamily="34" charset="0"/>
              </a:rPr>
              <a:t> Latvijas </a:t>
            </a:r>
            <a:r>
              <a:rPr lang="lv-LV" sz="4000" i="1" dirty="0" err="1">
                <a:cs typeface="Arial" panose="020B0604020202020204" pitchFamily="34" charset="0"/>
              </a:rPr>
              <a:t>stādaudzētavās</a:t>
            </a:r>
            <a:r>
              <a:rPr lang="lv-LV" sz="4000" i="1" dirty="0">
                <a:cs typeface="Arial" panose="020B0604020202020204" pitchFamily="34" charset="0"/>
              </a:rPr>
              <a:t> 2024.gadā </a:t>
            </a:r>
            <a:endParaRPr kumimoji="0" lang="lv-LV" sz="4000" i="1" u="none" strike="noStrike" kern="1200" cap="none" spc="0" normalizeH="0" baseline="0" noProof="0" dirty="0">
              <a:ln>
                <a:noFill/>
              </a:ln>
              <a:uLnTx/>
              <a:uFillTx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lv-LV" sz="2200" dirty="0"/>
          </a:p>
        </p:txBody>
      </p:sp>
      <p:pic>
        <p:nvPicPr>
          <p:cNvPr id="4" name="Picture 3" descr="A cartoon of a bug eating a leaf&#10;&#10;Description automatically generated">
            <a:extLst>
              <a:ext uri="{FF2B5EF4-FFF2-40B4-BE49-F238E27FC236}">
                <a16:creationId xmlns:a16="http://schemas.microsoft.com/office/drawing/2014/main" id="{5BA52ECB-5E12-E077-8ACE-31B1CFAE6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7409186" y="525247"/>
            <a:ext cx="3900665" cy="3888879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06123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75A5B51-0925-4835-8511-A0DD17EAA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BAB1E-5CAA-19C7-6385-BD05124C1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5295015" cy="2063808"/>
          </a:xfrm>
        </p:spPr>
        <p:txBody>
          <a:bodyPr anchor="b">
            <a:normAutofit/>
          </a:bodyPr>
          <a:lstStyle/>
          <a:p>
            <a:r>
              <a:rPr lang="lv-LV" sz="5400" b="1" i="0" u="none" strike="noStrike" dirty="0" err="1">
                <a:latin typeface="+mn-lt"/>
                <a:cs typeface="Times New Roman" panose="02020603050405020304" pitchFamily="18" charset="0"/>
              </a:rPr>
              <a:t>Raspberry</a:t>
            </a:r>
            <a:r>
              <a:rPr lang="lv-LV" sz="5400" b="1" i="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lv-LV" sz="5400" b="1" i="0" u="none" strike="noStrike" dirty="0" err="1">
                <a:latin typeface="+mn-lt"/>
                <a:cs typeface="Times New Roman" panose="02020603050405020304" pitchFamily="18" charset="0"/>
              </a:rPr>
              <a:t>bushy</a:t>
            </a:r>
            <a:r>
              <a:rPr lang="lv-LV" sz="5400" b="1" i="0" u="none" strike="noStrike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lv-LV" sz="5400" b="1" i="0" u="none" strike="noStrike" dirty="0" err="1">
                <a:latin typeface="+mn-lt"/>
                <a:cs typeface="Times New Roman" panose="02020603050405020304" pitchFamily="18" charset="0"/>
              </a:rPr>
              <a:t>dwarf</a:t>
            </a:r>
            <a:r>
              <a:rPr lang="lv-LV" sz="5400" b="1" i="0" u="none" strike="noStrike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lv-LV" sz="5400" b="1" i="0" u="none" strike="noStrike" dirty="0" err="1">
                <a:latin typeface="+mn-lt"/>
                <a:cs typeface="Times New Roman" panose="02020603050405020304" pitchFamily="18" charset="0"/>
              </a:rPr>
              <a:t>virus</a:t>
            </a:r>
            <a:r>
              <a:rPr lang="lv-LV" sz="5400" b="1" dirty="0">
                <a:latin typeface="+mn-lt"/>
                <a:cs typeface="Times New Roman" panose="02020603050405020304" pitchFamily="18" charset="0"/>
              </a:rPr>
              <a:t> </a:t>
            </a:r>
            <a:endParaRPr lang="lv-LV" sz="5400" dirty="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CDFD20D-8E4F-4E3A-AF87-93F23E0D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65018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E9775-2E06-617F-F15F-A2933B59B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908005"/>
            <a:ext cx="5295015" cy="3268957"/>
          </a:xfrm>
        </p:spPr>
        <p:txBody>
          <a:bodyPr>
            <a:normAutofit/>
          </a:bodyPr>
          <a:lstStyle/>
          <a:p>
            <a:r>
              <a:rPr lang="lv-LV" sz="2200" dirty="0">
                <a:latin typeface="Arial" panose="020B0604020202020204" pitchFamily="34" charset="0"/>
              </a:rPr>
              <a:t>konstatēts 1 </a:t>
            </a:r>
            <a:r>
              <a:rPr lang="lv-LV" sz="2200" dirty="0" err="1">
                <a:latin typeface="Arial" panose="020B0604020202020204" pitchFamily="34" charset="0"/>
              </a:rPr>
              <a:t>konteinerstādu</a:t>
            </a:r>
            <a:r>
              <a:rPr lang="lv-LV" sz="2200" dirty="0">
                <a:latin typeface="Arial" panose="020B0604020202020204" pitchFamily="34" charset="0"/>
              </a:rPr>
              <a:t> paraugā</a:t>
            </a:r>
          </a:p>
          <a:p>
            <a:endParaRPr lang="lv-LV" sz="2200" dirty="0"/>
          </a:p>
        </p:txBody>
      </p:sp>
      <p:pic>
        <p:nvPicPr>
          <p:cNvPr id="4" name="Content Placeholder 10" descr="A close up of a plant&#10;&#10;Description automatically generated">
            <a:extLst>
              <a:ext uri="{FF2B5EF4-FFF2-40B4-BE49-F238E27FC236}">
                <a16:creationId xmlns:a16="http://schemas.microsoft.com/office/drawing/2014/main" id="{5B7FBF52-2330-9448-AC29-AE7141BE8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2226"/>
          <a:stretch/>
        </p:blipFill>
        <p:spPr>
          <a:xfrm>
            <a:off x="6396397" y="482875"/>
            <a:ext cx="2603605" cy="2643506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A038EE8-4FCD-1382-6FDB-F30CA594F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328" y="507794"/>
            <a:ext cx="2603605" cy="2593667"/>
          </a:xfrm>
          <a:prstGeom prst="rect">
            <a:avLst/>
          </a:prstGeom>
        </p:spPr>
      </p:pic>
      <p:pic>
        <p:nvPicPr>
          <p:cNvPr id="5" name="Content Placeholder 12" descr="A close-up of a plant&#10;&#10;Description automatically generated">
            <a:extLst>
              <a:ext uri="{FF2B5EF4-FFF2-40B4-BE49-F238E27FC236}">
                <a16:creationId xmlns:a16="http://schemas.microsoft.com/office/drawing/2014/main" id="{4C259282-71E5-5CF5-BD9A-CD3FECA290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46" y="3426258"/>
            <a:ext cx="3860638" cy="275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40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80B21E-B647-E799-FB4E-F037FED6F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>
            <a:normAutofit/>
          </a:bodyPr>
          <a:lstStyle/>
          <a:p>
            <a:r>
              <a:rPr lang="lv-LV" sz="4800" b="1" dirty="0" err="1">
                <a:latin typeface="+mn-lt"/>
              </a:rPr>
              <a:t>Invazīvās</a:t>
            </a:r>
            <a:r>
              <a:rPr lang="lv-LV" sz="4800" b="1" dirty="0">
                <a:latin typeface="+mn-lt"/>
              </a:rPr>
              <a:t> augu sugas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E6077C-2761-36CD-B9E3-AF737FB6DE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439" r="696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23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3F6B2-14C5-AEF0-FF6E-479DCCA39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777739"/>
            <a:ext cx="7410188" cy="1968294"/>
          </a:xfrm>
        </p:spPr>
        <p:txBody>
          <a:bodyPr anchor="ctr">
            <a:normAutofit/>
          </a:bodyPr>
          <a:lstStyle/>
          <a:p>
            <a:r>
              <a:rPr lang="lv-LV" sz="2400" dirty="0"/>
              <a:t>Svešzemju sugas, kas ienāk Latvijā cilvēku apzinātas vai nejaušas darbības rezultātā un izkonkurē vietējo floru</a:t>
            </a:r>
          </a:p>
          <a:p>
            <a:r>
              <a:rPr lang="lv-LV" sz="24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invazīvos</a:t>
            </a:r>
            <a:r>
              <a:rPr lang="lv-LV" sz="2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augus aizliegts ievest, turēt, audzēt, transportēt, apmainīt, lietot, kā arī izplatīt un pavairot</a:t>
            </a:r>
            <a:endParaRPr lang="lv-LV" sz="2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lv-LV" sz="2000" dirty="0"/>
          </a:p>
        </p:txBody>
      </p:sp>
    </p:spTree>
    <p:extLst>
      <p:ext uri="{BB962C8B-B14F-4D97-AF65-F5344CB8AC3E}">
        <p14:creationId xmlns:p14="http://schemas.microsoft.com/office/powerpoint/2010/main" val="3054529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75A5B51-0925-4835-8511-A0DD17EAA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C09BDE-2132-FFA3-3127-53567066B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5295015" cy="2063808"/>
          </a:xfrm>
        </p:spPr>
        <p:txBody>
          <a:bodyPr anchor="b">
            <a:normAutofit/>
          </a:bodyPr>
          <a:lstStyle/>
          <a:p>
            <a:r>
              <a:rPr lang="lv-LV" sz="4600" b="1" dirty="0">
                <a:latin typeface="+mn-lt"/>
              </a:rPr>
              <a:t>Risku pārvaldība stādu audzēšanā un tirdzniecībā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5CDFD20D-8E4F-4E3A-AF87-93F23E0D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65018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427EE-75D9-4C79-E5DD-6329447AC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268" y="2908005"/>
            <a:ext cx="5374433" cy="3268957"/>
          </a:xfrm>
        </p:spPr>
        <p:txBody>
          <a:bodyPr>
            <a:normAutofit/>
          </a:bodyPr>
          <a:lstStyle/>
          <a:p>
            <a:r>
              <a:rPr lang="lv-LV" sz="2400" dirty="0"/>
              <a:t>Audzēšanas vietas izvēle</a:t>
            </a:r>
          </a:p>
          <a:p>
            <a:r>
              <a:rPr lang="lv-LV" sz="2400" dirty="0"/>
              <a:t>Audzēšanas substrāts</a:t>
            </a:r>
          </a:p>
          <a:p>
            <a:r>
              <a:rPr lang="lv-LV" sz="2400" dirty="0"/>
              <a:t>Izejmateriāla kvalitāte, izcelsme</a:t>
            </a:r>
          </a:p>
          <a:p>
            <a:r>
              <a:rPr lang="lv-LV" sz="2400" dirty="0"/>
              <a:t>Instrumentu un aprīkojuma dezinfekcija potēšanas laikā</a:t>
            </a:r>
          </a:p>
          <a:p>
            <a:r>
              <a:rPr lang="lv-LV" sz="2400" dirty="0"/>
              <a:t>Augu stādīšanas blīvums</a:t>
            </a:r>
          </a:p>
          <a:p>
            <a:r>
              <a:rPr lang="lv-LV" sz="2400" dirty="0"/>
              <a:t>Laistīšanas sistēma</a:t>
            </a:r>
          </a:p>
          <a:p>
            <a:endParaRPr lang="lv-LV" sz="1200" dirty="0"/>
          </a:p>
          <a:p>
            <a:endParaRPr lang="lv-LV" sz="1200" dirty="0"/>
          </a:p>
        </p:txBody>
      </p:sp>
      <p:pic>
        <p:nvPicPr>
          <p:cNvPr id="5" name="Graphic 4" descr="Open hand with plant outline">
            <a:extLst>
              <a:ext uri="{FF2B5EF4-FFF2-40B4-BE49-F238E27FC236}">
                <a16:creationId xmlns:a16="http://schemas.microsoft.com/office/drawing/2014/main" id="{736DE2BA-CE19-5E67-2817-E9FDF408E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96397" y="502825"/>
            <a:ext cx="2603605" cy="2603605"/>
          </a:xfrm>
          <a:prstGeom prst="rect">
            <a:avLst/>
          </a:prstGeom>
        </p:spPr>
      </p:pic>
      <p:pic>
        <p:nvPicPr>
          <p:cNvPr id="6" name="Graphic 5" descr="Watering Plant outline">
            <a:extLst>
              <a:ext uri="{FF2B5EF4-FFF2-40B4-BE49-F238E27FC236}">
                <a16:creationId xmlns:a16="http://schemas.microsoft.com/office/drawing/2014/main" id="{6F6B749E-B5CE-1EC2-5CF4-4A44DEF912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4328" y="502825"/>
            <a:ext cx="2603605" cy="2603605"/>
          </a:xfrm>
          <a:prstGeom prst="rect">
            <a:avLst/>
          </a:prstGeom>
        </p:spPr>
      </p:pic>
      <p:pic>
        <p:nvPicPr>
          <p:cNvPr id="8" name="Graphic 7" descr="Plant With Roots outline">
            <a:extLst>
              <a:ext uri="{FF2B5EF4-FFF2-40B4-BE49-F238E27FC236}">
                <a16:creationId xmlns:a16="http://schemas.microsoft.com/office/drawing/2014/main" id="{7CE6B1ED-13D8-6E05-0D9F-5C509D4179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36812" y="3426258"/>
            <a:ext cx="2750705" cy="275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08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75A5B51-0925-4835-8511-A0DD17EAA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14CD57-A39E-4A16-8571-44E0969B2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5295015" cy="2063808"/>
          </a:xfrm>
        </p:spPr>
        <p:txBody>
          <a:bodyPr anchor="b">
            <a:normAutofit/>
          </a:bodyPr>
          <a:lstStyle/>
          <a:p>
            <a:r>
              <a:rPr lang="lv-LV" sz="4600" b="1" dirty="0">
                <a:latin typeface="+mn-lt"/>
              </a:rPr>
              <a:t>Risku pārvaldība stādu audzēšanā un tirdzniecībā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5CDFD20D-8E4F-4E3A-AF87-93F23E0D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65018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E4AFD-AD8E-DB4A-00F5-6C5E423F6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908005"/>
            <a:ext cx="6226691" cy="3651415"/>
          </a:xfrm>
        </p:spPr>
        <p:txBody>
          <a:bodyPr>
            <a:normAutofit lnSpcReduction="10000"/>
          </a:bodyPr>
          <a:lstStyle/>
          <a:p>
            <a:r>
              <a:rPr lang="lv-LV" sz="2400" dirty="0"/>
              <a:t>Pavairošanas materiāla un mātesaugu veselības stāvoklis</a:t>
            </a:r>
          </a:p>
          <a:p>
            <a:r>
              <a:rPr lang="lv-LV" sz="2400" dirty="0"/>
              <a:t>Tuvējās apkārtnes pārbaudes</a:t>
            </a:r>
          </a:p>
          <a:p>
            <a:r>
              <a:rPr lang="lv-LV" sz="2400" dirty="0"/>
              <a:t>Stādu kvalitāte izrakšanas laikā</a:t>
            </a:r>
          </a:p>
          <a:p>
            <a:r>
              <a:rPr lang="lv-LV" sz="2400" dirty="0"/>
              <a:t>Stādu identifikācija</a:t>
            </a:r>
          </a:p>
          <a:p>
            <a:r>
              <a:rPr lang="lv-LV" sz="2400" dirty="0"/>
              <a:t>Stādu uzturēšana atsevišķi, ja tie tiek atgriezti no tirdzniecības vietas</a:t>
            </a:r>
          </a:p>
          <a:p>
            <a:r>
              <a:rPr lang="lv-LV" sz="2400" dirty="0"/>
              <a:t>Loģistika un uzglabāšanas apstākļi</a:t>
            </a:r>
          </a:p>
          <a:p>
            <a:r>
              <a:rPr lang="lv-LV" sz="2400" dirty="0"/>
              <a:t>Kaitēkļu un slimību monitorings visos posmos</a:t>
            </a:r>
          </a:p>
          <a:p>
            <a:endParaRPr lang="lv-LV" sz="1900" dirty="0"/>
          </a:p>
          <a:p>
            <a:pPr marL="0" indent="0">
              <a:buNone/>
            </a:pPr>
            <a:endParaRPr lang="lv-LV" sz="1900" dirty="0"/>
          </a:p>
        </p:txBody>
      </p:sp>
      <p:pic>
        <p:nvPicPr>
          <p:cNvPr id="7" name="Graphic 6" descr="Label outline">
            <a:extLst>
              <a:ext uri="{FF2B5EF4-FFF2-40B4-BE49-F238E27FC236}">
                <a16:creationId xmlns:a16="http://schemas.microsoft.com/office/drawing/2014/main" id="{1EB7583E-3F20-D3DB-B236-D6EDE2B18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96397" y="502825"/>
            <a:ext cx="2603605" cy="2603605"/>
          </a:xfrm>
          <a:prstGeom prst="rect">
            <a:avLst/>
          </a:prstGeom>
        </p:spPr>
      </p:pic>
      <p:pic>
        <p:nvPicPr>
          <p:cNvPr id="9" name="Graphic 8" descr="Clipboard with solid fill">
            <a:extLst>
              <a:ext uri="{FF2B5EF4-FFF2-40B4-BE49-F238E27FC236}">
                <a16:creationId xmlns:a16="http://schemas.microsoft.com/office/drawing/2014/main" id="{3CB2DED0-C0B7-2EF7-E1D7-427504BCBD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4328" y="502825"/>
            <a:ext cx="2603605" cy="2603605"/>
          </a:xfrm>
          <a:prstGeom prst="rect">
            <a:avLst/>
          </a:prstGeom>
        </p:spPr>
      </p:pic>
      <p:pic>
        <p:nvPicPr>
          <p:cNvPr id="11" name="Graphic 10" descr="Clipboard Badge outline">
            <a:extLst>
              <a:ext uri="{FF2B5EF4-FFF2-40B4-BE49-F238E27FC236}">
                <a16:creationId xmlns:a16="http://schemas.microsoft.com/office/drawing/2014/main" id="{2F988B0A-1760-37B6-419B-CACC3A5CBE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36812" y="3426258"/>
            <a:ext cx="2750705" cy="275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5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65921-67EB-F889-9935-A689BB25E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lv-LV" sz="5400" b="1">
                <a:latin typeface="+mn-lt"/>
              </a:rPr>
              <a:t>Prezentācijas saturs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C1716-40D3-D7EB-9B13-DA0CAD737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200" dirty="0"/>
              <a:t>1. </a:t>
            </a:r>
            <a:r>
              <a:rPr lang="lv-LV" dirty="0"/>
              <a:t>Statistika par </a:t>
            </a:r>
            <a:r>
              <a:rPr lang="lv-LV" dirty="0" err="1"/>
              <a:t>stādaudzētavām</a:t>
            </a:r>
            <a:endParaRPr lang="lv-LV" dirty="0"/>
          </a:p>
          <a:p>
            <a:pPr marL="0" indent="0">
              <a:buNone/>
            </a:pPr>
            <a:r>
              <a:rPr lang="lv-LV" dirty="0"/>
              <a:t>2. Aktuālais, formalitātes</a:t>
            </a:r>
          </a:p>
          <a:p>
            <a:pPr marL="0" indent="0">
              <a:buNone/>
            </a:pPr>
            <a:r>
              <a:rPr lang="lv-LV" dirty="0"/>
              <a:t>3. Augiem kaitīgie organismi, kas var ietekmēt </a:t>
            </a:r>
            <a:r>
              <a:rPr lang="lv-LV" dirty="0" err="1"/>
              <a:t>stādaudzētavu</a:t>
            </a:r>
            <a:r>
              <a:rPr lang="lv-LV" dirty="0"/>
              <a:t> fitosanitāro stāvokli</a:t>
            </a:r>
          </a:p>
          <a:p>
            <a:pPr marL="0" indent="0">
              <a:buNone/>
            </a:pPr>
            <a:r>
              <a:rPr lang="lv-LV" dirty="0"/>
              <a:t>4. </a:t>
            </a:r>
            <a:r>
              <a:rPr lang="lv-LV" dirty="0" err="1"/>
              <a:t>Invazīvās</a:t>
            </a:r>
            <a:r>
              <a:rPr lang="lv-LV" dirty="0"/>
              <a:t> sugas</a:t>
            </a:r>
          </a:p>
          <a:p>
            <a:pPr marL="0" indent="0">
              <a:buNone/>
            </a:pPr>
            <a:r>
              <a:rPr lang="lv-LV" dirty="0"/>
              <a:t>5. Risku pārvaldība stādu audzēšanā un tirdzniecībā</a:t>
            </a:r>
          </a:p>
          <a:p>
            <a:pPr marL="0" indent="0">
              <a:buNone/>
            </a:pPr>
            <a:r>
              <a:rPr lang="lv-LV" dirty="0"/>
              <a:t>6. Noderīga informācija</a:t>
            </a:r>
          </a:p>
          <a:p>
            <a:pPr marL="0" indent="0">
              <a:buNone/>
            </a:pPr>
            <a:endParaRPr lang="lv-LV" sz="2200" dirty="0"/>
          </a:p>
        </p:txBody>
      </p:sp>
    </p:spTree>
    <p:extLst>
      <p:ext uri="{BB962C8B-B14F-4D97-AF65-F5344CB8AC3E}">
        <p14:creationId xmlns:p14="http://schemas.microsoft.com/office/powerpoint/2010/main" val="452971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C6A40-29B5-DDE3-C7B6-5C59C6C6E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latin typeface="+mn-lt"/>
              </a:rPr>
              <a:t>Noderīga informācija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15B1A-E5E2-DD2E-850A-7AC90C768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lv-LV" dirty="0"/>
          </a:p>
          <a:p>
            <a:pPr marL="0" indent="0">
              <a:buNone/>
            </a:pPr>
            <a:r>
              <a:rPr lang="lv-LV" dirty="0"/>
              <a:t>	Nacionālā fitosanitārā laboratorija: </a:t>
            </a:r>
            <a:r>
              <a:rPr lang="lv-LV" dirty="0">
                <a:hlinkClick r:id="rId2"/>
              </a:rPr>
              <a:t>nfl@vaad.gov.lv</a:t>
            </a:r>
            <a:endParaRPr lang="lv-LV" dirty="0"/>
          </a:p>
          <a:p>
            <a:pPr marL="0" indent="0">
              <a:buNone/>
            </a:pPr>
            <a:r>
              <a:rPr lang="lv-LV" dirty="0"/>
              <a:t>	 +371 67550950; 	+371 26645561</a:t>
            </a:r>
          </a:p>
          <a:p>
            <a:endParaRPr lang="lv-LV" dirty="0"/>
          </a:p>
          <a:p>
            <a:pPr marL="0" indent="0">
              <a:buNone/>
            </a:pPr>
            <a:r>
              <a:rPr lang="lv-LV" dirty="0"/>
              <a:t>	Par novērojumiem un prognozēm: 	</a:t>
            </a:r>
            <a:r>
              <a:rPr lang="lv-LV" dirty="0">
                <a:hlinkClick r:id="rId3"/>
              </a:rPr>
              <a:t>http://noverojumi.vaad.gov.lv/</a:t>
            </a:r>
            <a:r>
              <a:rPr lang="lv-LV" dirty="0"/>
              <a:t> </a:t>
            </a:r>
          </a:p>
          <a:p>
            <a:endParaRPr lang="lv-LV" dirty="0"/>
          </a:p>
          <a:p>
            <a:pPr marL="0" indent="0">
              <a:buNone/>
            </a:pPr>
            <a:r>
              <a:rPr lang="lv-LV" dirty="0"/>
              <a:t>	Kādus AAL var lietot: 	</a:t>
            </a:r>
            <a:r>
              <a:rPr lang="lv-LV" dirty="0">
                <a:hlinkClick r:id="rId4"/>
              </a:rPr>
              <a:t>http://registri.vaad.gov.lv/reg/aal_lietojums.aspx</a:t>
            </a:r>
            <a:r>
              <a:rPr lang="lv-LV" dirty="0"/>
              <a:t> </a:t>
            </a:r>
          </a:p>
          <a:p>
            <a:endParaRPr lang="lv-LV" dirty="0"/>
          </a:p>
          <a:p>
            <a:endParaRPr lang="lv-LV" dirty="0"/>
          </a:p>
          <a:p>
            <a:endParaRPr lang="lv-LV" dirty="0"/>
          </a:p>
        </p:txBody>
      </p:sp>
      <p:pic>
        <p:nvPicPr>
          <p:cNvPr id="9" name="Graphic 8" descr="Microscope outline">
            <a:extLst>
              <a:ext uri="{FF2B5EF4-FFF2-40B4-BE49-F238E27FC236}">
                <a16:creationId xmlns:a16="http://schemas.microsoft.com/office/drawing/2014/main" id="{4829A800-F7B9-B940-25D9-B334E849D7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8162" y="1960123"/>
            <a:ext cx="914400" cy="914400"/>
          </a:xfrm>
          <a:prstGeom prst="rect">
            <a:avLst/>
          </a:prstGeom>
        </p:spPr>
      </p:pic>
      <p:pic>
        <p:nvPicPr>
          <p:cNvPr id="11" name="Graphic 10" descr="Bug under magnifying glass outline">
            <a:extLst>
              <a:ext uri="{FF2B5EF4-FFF2-40B4-BE49-F238E27FC236}">
                <a16:creationId xmlns:a16="http://schemas.microsoft.com/office/drawing/2014/main" id="{B93D689F-8A56-ED1D-CE25-196BC3699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0340" y="3424141"/>
            <a:ext cx="914400" cy="914400"/>
          </a:xfrm>
          <a:prstGeom prst="rect">
            <a:avLst/>
          </a:prstGeom>
        </p:spPr>
      </p:pic>
      <p:pic>
        <p:nvPicPr>
          <p:cNvPr id="13" name="Graphic 12" descr="Potion outline">
            <a:extLst>
              <a:ext uri="{FF2B5EF4-FFF2-40B4-BE49-F238E27FC236}">
                <a16:creationId xmlns:a16="http://schemas.microsoft.com/office/drawing/2014/main" id="{C1B2AEE1-7616-C9FA-E509-482F7C78C5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0340" y="463192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46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A2443-7376-8AD6-E8F5-96EDD84DD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latin typeface="+mn-lt"/>
              </a:rPr>
              <a:t>Informācija par kaitīgiem organismiem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7BE68-B46C-81AC-310C-574C9479D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/>
              <a:t>	Informatīvie materiāli par Savienībā reglamentētiem 	</a:t>
            </a:r>
            <a:r>
              <a:rPr lang="lv-LV" dirty="0" err="1"/>
              <a:t>nekarantīnas</a:t>
            </a:r>
            <a:r>
              <a:rPr lang="lv-LV" dirty="0"/>
              <a:t> un kvalitātes organismiem: </a:t>
            </a:r>
            <a:r>
              <a:rPr lang="lv-LV" dirty="0">
                <a:hlinkClick r:id="rId2"/>
              </a:rPr>
              <a:t>https://noverojumi.vaad.gov.lv/prognozes/informativie-materiali</a:t>
            </a:r>
            <a:r>
              <a:rPr lang="lv-LV" dirty="0"/>
              <a:t> ; </a:t>
            </a:r>
          </a:p>
          <a:p>
            <a:endParaRPr lang="lv-LV" dirty="0"/>
          </a:p>
          <a:p>
            <a:pPr marL="0" indent="0">
              <a:buNone/>
            </a:pPr>
            <a:r>
              <a:rPr lang="lv-LV" dirty="0"/>
              <a:t>	Informācija par karantīnas organismiem: 	</a:t>
            </a:r>
            <a:r>
              <a:rPr lang="lv-LV" dirty="0">
                <a:hlinkClick r:id="rId3"/>
              </a:rPr>
              <a:t>https://www.vaad.gov.lv/lv/eiropas-savienibas-karantinas-organismi</a:t>
            </a:r>
            <a:r>
              <a:rPr lang="lv-LV" dirty="0"/>
              <a:t> </a:t>
            </a:r>
          </a:p>
          <a:p>
            <a:endParaRPr lang="lv-LV" dirty="0"/>
          </a:p>
        </p:txBody>
      </p:sp>
      <p:pic>
        <p:nvPicPr>
          <p:cNvPr id="5" name="Graphic 4" descr="Beetle outline">
            <a:extLst>
              <a:ext uri="{FF2B5EF4-FFF2-40B4-BE49-F238E27FC236}">
                <a16:creationId xmlns:a16="http://schemas.microsoft.com/office/drawing/2014/main" id="{25E41E0F-C89F-D038-C809-660260B3E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1825625"/>
            <a:ext cx="914400" cy="914400"/>
          </a:xfrm>
          <a:prstGeom prst="rect">
            <a:avLst/>
          </a:prstGeom>
        </p:spPr>
      </p:pic>
      <p:pic>
        <p:nvPicPr>
          <p:cNvPr id="7" name="Graphic 6" descr="Bug spray outline">
            <a:extLst>
              <a:ext uri="{FF2B5EF4-FFF2-40B4-BE49-F238E27FC236}">
                <a16:creationId xmlns:a16="http://schemas.microsoft.com/office/drawing/2014/main" id="{8977F653-CC5F-A1CD-9D1D-1A0AA6DD93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" y="35440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3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A8B0A-44FD-32B5-058D-603CB9FD3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b="1" dirty="0">
                <a:latin typeface="+mn-lt"/>
              </a:rPr>
              <a:t>Vairāk informācijas par kaitīgiem organismiem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0F5F5-70A6-7EAC-24DE-99A0FD13E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/>
              <a:t>	</a:t>
            </a:r>
            <a:r>
              <a:rPr lang="lv-LV" dirty="0">
                <a:hlinkClick r:id="rId2"/>
              </a:rPr>
              <a:t>http://registri.vaad.gov.lv/reg/kaitigie_organismi.aspx</a:t>
            </a:r>
            <a:r>
              <a:rPr lang="lv-LV" dirty="0"/>
              <a:t> </a:t>
            </a:r>
          </a:p>
          <a:p>
            <a:pPr marL="0" indent="0">
              <a:buNone/>
            </a:pPr>
            <a:r>
              <a:rPr lang="lv-LV" dirty="0"/>
              <a:t>	</a:t>
            </a:r>
            <a:r>
              <a:rPr lang="lv-LV" dirty="0">
                <a:hlinkClick r:id="rId3"/>
              </a:rPr>
              <a:t>https://gd.eppo.int/</a:t>
            </a:r>
            <a:r>
              <a:rPr lang="lv-LV" dirty="0"/>
              <a:t> </a:t>
            </a:r>
          </a:p>
          <a:p>
            <a:endParaRPr lang="lv-LV" dirty="0"/>
          </a:p>
          <a:p>
            <a:pPr marL="0" indent="0">
              <a:buNone/>
            </a:pPr>
            <a:r>
              <a:rPr lang="lv-LV" dirty="0"/>
              <a:t>	</a:t>
            </a:r>
            <a:r>
              <a:rPr lang="lv-LV" dirty="0" err="1"/>
              <a:t>Invazīvo</a:t>
            </a:r>
            <a:r>
              <a:rPr lang="lv-LV" dirty="0"/>
              <a:t> sugu saraksts ( sugas, kuras nedrīkst audzēt izplatīšanai, 	izplatīt, tirgot vai iegādāties, izmantot apstādījumos): 	</a:t>
            </a:r>
            <a:r>
              <a:rPr lang="lv-LV" dirty="0">
                <a:hlinkClick r:id="rId4"/>
              </a:rPr>
              <a:t>https://www.vaad.gov.lv/lv/sugu-saraksts</a:t>
            </a:r>
            <a:r>
              <a:rPr lang="lv-LV" dirty="0"/>
              <a:t> </a:t>
            </a:r>
          </a:p>
          <a:p>
            <a:endParaRPr lang="lv-LV" dirty="0"/>
          </a:p>
          <a:p>
            <a:endParaRPr lang="lv-LV" dirty="0"/>
          </a:p>
        </p:txBody>
      </p:sp>
      <p:pic>
        <p:nvPicPr>
          <p:cNvPr id="4" name="Graphic 3" descr="Beetle outline">
            <a:extLst>
              <a:ext uri="{FF2B5EF4-FFF2-40B4-BE49-F238E27FC236}">
                <a16:creationId xmlns:a16="http://schemas.microsoft.com/office/drawing/2014/main" id="{F0A22CFC-DBBB-3187-9C90-566A19CDE4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200" y="1825625"/>
            <a:ext cx="914400" cy="914400"/>
          </a:xfrm>
          <a:prstGeom prst="rect">
            <a:avLst/>
          </a:prstGeom>
        </p:spPr>
      </p:pic>
      <p:pic>
        <p:nvPicPr>
          <p:cNvPr id="9" name="Graphic 8" descr="Holly outline">
            <a:extLst>
              <a:ext uri="{FF2B5EF4-FFF2-40B4-BE49-F238E27FC236}">
                <a16:creationId xmlns:a16="http://schemas.microsoft.com/office/drawing/2014/main" id="{102B6919-1AF1-E476-29AC-521EDCF71B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8200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64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E2F8C-C369-4568-BFE4-8B8138FDD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70974"/>
            <a:ext cx="9144000" cy="2387600"/>
          </a:xfrm>
        </p:spPr>
        <p:txBody>
          <a:bodyPr anchor="b">
            <a:normAutofit/>
          </a:bodyPr>
          <a:lstStyle/>
          <a:p>
            <a:r>
              <a:rPr lang="lv-LV" b="1" dirty="0">
                <a:latin typeface="+mn-lt"/>
              </a:rPr>
              <a:t>Paldies</a:t>
            </a:r>
            <a:r>
              <a:rPr lang="lv-LV" b="1" dirty="0"/>
              <a:t> </a:t>
            </a:r>
            <a:r>
              <a:rPr lang="lv-LV" b="1" dirty="0">
                <a:latin typeface="+mn-lt"/>
              </a:rPr>
              <a:t>par uzmanību!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D531-5F3F-44B4-B1DB-CBB025484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9944" y="4787026"/>
            <a:ext cx="9144000" cy="1655762"/>
          </a:xfrm>
        </p:spPr>
        <p:txBody>
          <a:bodyPr>
            <a:normAutofit/>
          </a:bodyPr>
          <a:lstStyle/>
          <a:p>
            <a:r>
              <a:rPr lang="lv-LV" dirty="0"/>
              <a:t>akd@vaad.gov.lv</a:t>
            </a:r>
          </a:p>
          <a:p>
            <a:r>
              <a:rPr lang="lv-LV" dirty="0"/>
              <a:t> 67550928</a:t>
            </a:r>
          </a:p>
          <a:p>
            <a:r>
              <a:rPr lang="lv-LV" dirty="0">
                <a:hlinkClick r:id="rId2"/>
              </a:rPr>
              <a:t>www.vaad.gov.lv</a:t>
            </a:r>
            <a:r>
              <a:rPr lang="lv-LV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2195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20BE6F-521F-9F70-4A10-AEC4ECE0C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712464" cy="5431536"/>
          </a:xfrm>
        </p:spPr>
        <p:txBody>
          <a:bodyPr>
            <a:normAutofit/>
          </a:bodyPr>
          <a:lstStyle/>
          <a:p>
            <a:r>
              <a:rPr lang="lv-LV" sz="4200" b="1" dirty="0" err="1">
                <a:latin typeface="+mn-lt"/>
              </a:rPr>
              <a:t>Stādaudzētavas</a:t>
            </a:r>
            <a:endParaRPr lang="lv-LV" sz="4200" b="1" dirty="0">
              <a:latin typeface="+mn-lt"/>
            </a:endParaRPr>
          </a:p>
        </p:txBody>
      </p:sp>
      <p:sp>
        <p:nvSpPr>
          <p:cNvPr id="4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77F4F-94ED-F59F-D721-1907B2601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0"/>
            <a:ext cx="6224335" cy="5764733"/>
          </a:xfrm>
        </p:spPr>
        <p:txBody>
          <a:bodyPr anchor="ctr">
            <a:noAutofit/>
          </a:bodyPr>
          <a:lstStyle/>
          <a:p>
            <a:r>
              <a:rPr lang="lv-LV" sz="2400" dirty="0"/>
              <a:t>Reģistrētas Profesionālo operatoru oficiālajā reģistrā: 303</a:t>
            </a:r>
          </a:p>
          <a:p>
            <a:pPr marL="0" indent="0">
              <a:buNone/>
            </a:pPr>
            <a:r>
              <a:rPr lang="lv-LV" sz="2400" dirty="0"/>
              <a:t>No tām:</a:t>
            </a:r>
          </a:p>
          <a:p>
            <a:pPr lvl="1"/>
            <a:r>
              <a:rPr lang="lv-LV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Aktīvās </a:t>
            </a:r>
            <a:r>
              <a:rPr lang="lv-LV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stādaudzētavas</a:t>
            </a:r>
            <a:r>
              <a:rPr lang="lv-LV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kurās veicam pārbaudes 2024.gadā – 205 (</a:t>
            </a:r>
            <a:r>
              <a:rPr lang="lv-LV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viena </a:t>
            </a:r>
            <a:r>
              <a:rPr lang="lv-LV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stādaudzētava</a:t>
            </a:r>
            <a:r>
              <a:rPr lang="lv-LV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var audzēt gan </a:t>
            </a:r>
            <a:r>
              <a:rPr lang="lv-LV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augļukokus</a:t>
            </a:r>
            <a:r>
              <a:rPr lang="lv-LV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un ogulājus, gan dekoratīvus augus utt.)</a:t>
            </a:r>
          </a:p>
          <a:p>
            <a:pPr lvl="2"/>
            <a:r>
              <a:rPr lang="lv-LV" sz="2400" dirty="0" err="1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Augļukoku</a:t>
            </a:r>
            <a:r>
              <a:rPr lang="lv-LV" sz="24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un ogulāju, t.sk. vīnogulāju </a:t>
            </a:r>
            <a:r>
              <a:rPr lang="lv-LV" sz="2400" dirty="0" err="1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stādaudzētavas</a:t>
            </a:r>
            <a:r>
              <a:rPr lang="lv-LV" sz="24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– 86</a:t>
            </a:r>
          </a:p>
          <a:p>
            <a:pPr lvl="2"/>
            <a:r>
              <a:rPr lang="lv-LV" sz="24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Dekoratīvo augu kokaudzētavas – 73</a:t>
            </a:r>
          </a:p>
          <a:p>
            <a:pPr lvl="2"/>
            <a:r>
              <a:rPr lang="lv-LV" sz="24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Siltumnīcu augu audzētavas – 72</a:t>
            </a:r>
          </a:p>
          <a:p>
            <a:pPr lvl="2"/>
            <a:r>
              <a:rPr lang="lv-LV" sz="24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Meža reproduktīvā materiāla kokaudzētavas - 44</a:t>
            </a:r>
          </a:p>
        </p:txBody>
      </p:sp>
    </p:spTree>
    <p:extLst>
      <p:ext uri="{BB962C8B-B14F-4D97-AF65-F5344CB8AC3E}">
        <p14:creationId xmlns:p14="http://schemas.microsoft.com/office/powerpoint/2010/main" val="1826243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EC9C39-4242-F173-C917-FABB8AEAD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793814" cy="5431536"/>
          </a:xfrm>
        </p:spPr>
        <p:txBody>
          <a:bodyPr>
            <a:normAutofit/>
          </a:bodyPr>
          <a:lstStyle/>
          <a:p>
            <a:r>
              <a:rPr lang="lv-LV" b="1" dirty="0" err="1">
                <a:latin typeface="+mn-lt"/>
              </a:rPr>
              <a:t>Stādaudzētavas</a:t>
            </a:r>
            <a:endParaRPr lang="lv-LV" b="1" dirty="0">
              <a:latin typeface="+mn-lt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51ED6-C4A4-0FFD-F427-9CF7A0D3D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lv-LV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Ir atļauja pašiem drukāt AP - 193</a:t>
            </a:r>
          </a:p>
          <a:p>
            <a:pPr marL="0" indent="0">
              <a:buNone/>
            </a:pPr>
            <a:r>
              <a:rPr lang="lv-LV" dirty="0"/>
              <a:t>Tai skaitā:</a:t>
            </a:r>
          </a:p>
          <a:p>
            <a:pPr lvl="1"/>
            <a:r>
              <a:rPr lang="lv-LV" dirty="0" err="1">
                <a:ea typeface="Aptos" panose="020B0004020202020204" pitchFamily="34" charset="0"/>
                <a:cs typeface="Arial" panose="020B0604020202020204" pitchFamily="34" charset="0"/>
              </a:rPr>
              <a:t>Augļukoku</a:t>
            </a:r>
            <a:r>
              <a:rPr lang="lv-LV" dirty="0">
                <a:ea typeface="Aptos" panose="020B0004020202020204" pitchFamily="34" charset="0"/>
                <a:cs typeface="Arial" panose="020B0604020202020204" pitchFamily="34" charset="0"/>
              </a:rPr>
              <a:t> un ogulāju, t.sk. vīnogulāju </a:t>
            </a:r>
            <a:r>
              <a:rPr lang="lv-LV" dirty="0" err="1">
                <a:ea typeface="Aptos" panose="020B0004020202020204" pitchFamily="34" charset="0"/>
                <a:cs typeface="Arial" panose="020B0604020202020204" pitchFamily="34" charset="0"/>
              </a:rPr>
              <a:t>stādaudzētavas</a:t>
            </a:r>
            <a:r>
              <a:rPr lang="lv-LV" dirty="0">
                <a:ea typeface="Aptos" panose="020B0004020202020204" pitchFamily="34" charset="0"/>
                <a:cs typeface="Arial" panose="020B0604020202020204" pitchFamily="34" charset="0"/>
              </a:rPr>
              <a:t> – </a:t>
            </a:r>
            <a:r>
              <a:rPr lang="lv-LV" dirty="0">
                <a:effectLst/>
                <a:ea typeface="Aptos" panose="020B0004020202020204" pitchFamily="34" charset="0"/>
              </a:rPr>
              <a:t>44</a:t>
            </a:r>
          </a:p>
          <a:p>
            <a:pPr lvl="1"/>
            <a:r>
              <a:rPr lang="lv-LV" dirty="0">
                <a:ea typeface="Aptos" panose="020B0004020202020204" pitchFamily="34" charset="0"/>
                <a:cs typeface="Arial" panose="020B0604020202020204" pitchFamily="34" charset="0"/>
              </a:rPr>
              <a:t>Dekoratīvo augu kokaudzētavas – 48</a:t>
            </a:r>
          </a:p>
          <a:p>
            <a:pPr lvl="1"/>
            <a:r>
              <a:rPr lang="lv-LV" dirty="0">
                <a:effectLst/>
                <a:ea typeface="Aptos" panose="020B0004020202020204" pitchFamily="34" charset="0"/>
              </a:rPr>
              <a:t>Puķes / </a:t>
            </a:r>
            <a:r>
              <a:rPr lang="lv-LV" dirty="0" err="1">
                <a:effectLst/>
                <a:ea typeface="Aptos" panose="020B0004020202020204" pitchFamily="34" charset="0"/>
              </a:rPr>
              <a:t>jaunstādi</a:t>
            </a:r>
            <a:r>
              <a:rPr lang="lv-LV" dirty="0">
                <a:effectLst/>
                <a:ea typeface="Aptos" panose="020B0004020202020204" pitchFamily="34" charset="0"/>
              </a:rPr>
              <a:t> / dārzeņi – 51</a:t>
            </a:r>
          </a:p>
          <a:p>
            <a:pPr lvl="1"/>
            <a:r>
              <a:rPr lang="lv-LV" dirty="0">
                <a:ea typeface="Aptos" panose="020B0004020202020204" pitchFamily="34" charset="0"/>
                <a:cs typeface="Arial" panose="020B0604020202020204" pitchFamily="34" charset="0"/>
              </a:rPr>
              <a:t>Meža reproduktīvā materiāla kokaudzētavas – </a:t>
            </a:r>
            <a:r>
              <a:rPr lang="lv-LV" dirty="0">
                <a:effectLst/>
                <a:ea typeface="Aptos" panose="020B0004020202020204" pitchFamily="34" charset="0"/>
              </a:rPr>
              <a:t>32</a:t>
            </a:r>
          </a:p>
          <a:p>
            <a:pPr lvl="1"/>
            <a:r>
              <a:rPr lang="lv-LV" dirty="0"/>
              <a:t>Citi - 18</a:t>
            </a:r>
          </a:p>
        </p:txBody>
      </p:sp>
    </p:spTree>
    <p:extLst>
      <p:ext uri="{BB962C8B-B14F-4D97-AF65-F5344CB8AC3E}">
        <p14:creationId xmlns:p14="http://schemas.microsoft.com/office/powerpoint/2010/main" val="4137585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3E26EB-8D6D-8ABA-2BA8-F984DFE01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610429" cy="5583148"/>
          </a:xfrm>
        </p:spPr>
        <p:txBody>
          <a:bodyPr anchor="ctr">
            <a:normAutofit/>
          </a:bodyPr>
          <a:lstStyle/>
          <a:p>
            <a:r>
              <a:rPr lang="lv-LV" sz="5400" b="1" dirty="0">
                <a:latin typeface="+mn-lt"/>
              </a:rPr>
              <a:t>Atcerieties!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C4437A2-280A-4062-7147-8C8FDB6105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158985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5711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7DE38B-5C12-6E82-B619-EC4423F26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lv-LV" sz="5400" b="1" dirty="0">
                <a:latin typeface="+mn-lt"/>
              </a:rPr>
              <a:t>Atcerieties!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BEC55-F16F-ACCA-39D5-22AE78806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endParaRPr lang="lv-LV" sz="2200" dirty="0"/>
          </a:p>
          <a:p>
            <a:r>
              <a:rPr lang="lv-LV" sz="2400" dirty="0"/>
              <a:t>Līdz 15.jūnijam – jāiesniedz detalizēts sugu un </a:t>
            </a:r>
            <a:r>
              <a:rPr lang="lv-LV" sz="2400" dirty="0">
                <a:solidFill>
                  <a:srgbClr val="C00000"/>
                </a:solidFill>
              </a:rPr>
              <a:t>*</a:t>
            </a:r>
            <a:r>
              <a:rPr lang="lv-LV" sz="2400" b="1" u="sng" dirty="0"/>
              <a:t>šķirņu</a:t>
            </a:r>
            <a:r>
              <a:rPr lang="lv-LV" sz="2400" dirty="0"/>
              <a:t> saraksts, un daudzumi (jau iesniegtu deklarāciju ir iespējams labot izmantojot opciju «kopēt»);</a:t>
            </a:r>
          </a:p>
          <a:p>
            <a:endParaRPr lang="lv-LV" sz="2400" dirty="0"/>
          </a:p>
          <a:p>
            <a:r>
              <a:rPr lang="lv-LV" sz="2400" dirty="0"/>
              <a:t>Šķirņu saraksts nav jāiesniedz dekoratīviem augiem, </a:t>
            </a:r>
            <a:r>
              <a:rPr lang="lv-LV" sz="2400" b="1" u="sng" dirty="0"/>
              <a:t>izņemot rozes</a:t>
            </a:r>
            <a:r>
              <a:rPr lang="lv-LV" sz="2400" dirty="0"/>
              <a:t>!</a:t>
            </a:r>
          </a:p>
          <a:p>
            <a:endParaRPr lang="lv-LV" sz="2400" dirty="0"/>
          </a:p>
          <a:p>
            <a:pPr marL="0" indent="0">
              <a:buNone/>
            </a:pPr>
            <a:r>
              <a:rPr lang="lv-LV" sz="2400" dirty="0">
                <a:solidFill>
                  <a:srgbClr val="C00000"/>
                </a:solidFill>
              </a:rPr>
              <a:t>*Detalizēts sugu un šķirņu saraksts nav jāsniedz puķu, lakstaugu, dārzeņu sugu audzētājiem!</a:t>
            </a:r>
          </a:p>
          <a:p>
            <a:pPr marL="0" indent="0">
              <a:buNone/>
            </a:pPr>
            <a:endParaRPr lang="lv-LV" sz="2200" dirty="0"/>
          </a:p>
        </p:txBody>
      </p:sp>
    </p:spTree>
    <p:extLst>
      <p:ext uri="{BB962C8B-B14F-4D97-AF65-F5344CB8AC3E}">
        <p14:creationId xmlns:p14="http://schemas.microsoft.com/office/powerpoint/2010/main" val="1693948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F6F11-1CB7-29F2-78AC-1F9754E89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lv-LV" sz="5400" b="1" dirty="0">
                <a:latin typeface="+mn-lt"/>
              </a:rPr>
              <a:t>Šķirnes, kuras tiek iekļautas šķirņu datubāzē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7F59E-47DF-A433-B11C-7BF3EB8A1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6165950"/>
          </a:xfrm>
        </p:spPr>
        <p:txBody>
          <a:bodyPr anchor="ctr">
            <a:normAutofit/>
          </a:bodyPr>
          <a:lstStyle/>
          <a:p>
            <a:r>
              <a:rPr lang="lv-LV" sz="2400" dirty="0"/>
              <a:t>Šķirnes, kas iekļautas </a:t>
            </a:r>
            <a:r>
              <a:rPr lang="lv-LV" sz="2400" b="1" dirty="0"/>
              <a:t>Augļu koku un ogulāju šķirņu sarakstā Latvijā – </a:t>
            </a:r>
            <a:r>
              <a:rPr lang="lv-LV" sz="2400" dirty="0"/>
              <a:t>oficiāli atzītas un ar pieejamu šķirnes aprakstu;</a:t>
            </a:r>
          </a:p>
          <a:p>
            <a:r>
              <a:rPr lang="lv-LV" sz="2400" dirty="0"/>
              <a:t>Šķirnes, kas iekļautas kādā no</a:t>
            </a:r>
            <a:r>
              <a:rPr lang="lv-LV" sz="2400" b="1" dirty="0"/>
              <a:t> Eiropas Savienības dalībvalstu nacionālajiem šķirņu sarakstiem (to pārbauda FRUMATIS);</a:t>
            </a:r>
          </a:p>
          <a:p>
            <a:r>
              <a:rPr lang="lv-LV" sz="2400" dirty="0"/>
              <a:t>Šķirnes, kas iekļautas </a:t>
            </a:r>
            <a:r>
              <a:rPr lang="lv-LV" sz="2400" b="1" dirty="0"/>
              <a:t>Latvijas aizsargāto augu šķirņu reģistrā;</a:t>
            </a:r>
          </a:p>
          <a:p>
            <a:r>
              <a:rPr lang="lv-LV" sz="2400" dirty="0"/>
              <a:t>Šķirnes, kam piešķirts </a:t>
            </a:r>
            <a:r>
              <a:rPr lang="lv-LV" sz="2400" b="1" dirty="0"/>
              <a:t>Eiropas Kopienas aizsardzības statuss.</a:t>
            </a:r>
          </a:p>
          <a:p>
            <a:endParaRPr lang="lv-LV" sz="2400" b="1" dirty="0"/>
          </a:p>
          <a:p>
            <a:pPr marL="0" indent="0">
              <a:buNone/>
            </a:pPr>
            <a:r>
              <a:rPr lang="lv-LV" sz="2400" dirty="0"/>
              <a:t>* </a:t>
            </a:r>
            <a:r>
              <a:rPr lang="lv-LV" sz="2400" dirty="0">
                <a:solidFill>
                  <a:srgbClr val="C00000"/>
                </a:solidFill>
              </a:rPr>
              <a:t>Atgādinājums par aizsargātajām šķirnēm </a:t>
            </a:r>
            <a:r>
              <a:rPr lang="lv-LV" sz="2400" dirty="0"/>
              <a:t>– šķirnes var audzēt, pavairot un tirgot tikai ar noslēgtu licences līgumu!</a:t>
            </a:r>
          </a:p>
          <a:p>
            <a:endParaRPr lang="lv-LV" sz="2200" b="1" dirty="0"/>
          </a:p>
        </p:txBody>
      </p:sp>
    </p:spTree>
    <p:extLst>
      <p:ext uri="{BB962C8B-B14F-4D97-AF65-F5344CB8AC3E}">
        <p14:creationId xmlns:p14="http://schemas.microsoft.com/office/powerpoint/2010/main" val="1042289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3DF5BA-A7DC-8CC0-E169-F69E2B3C30F0}"/>
              </a:ext>
            </a:extLst>
          </p:cNvPr>
          <p:cNvSpPr txBox="1"/>
          <p:nvPr/>
        </p:nvSpPr>
        <p:spPr>
          <a:xfrm>
            <a:off x="135675" y="5627028"/>
            <a:ext cx="9352060" cy="12309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lv-LV" sz="2000" dirty="0">
                <a:effectLst/>
              </a:rPr>
              <a:t>*</a:t>
            </a:r>
            <a:r>
              <a:rPr lang="en-US" sz="2000" dirty="0" err="1">
                <a:effectLst/>
              </a:rPr>
              <a:t>Pirmajā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reģistrācijas</a:t>
            </a:r>
            <a:r>
              <a:rPr lang="en-US" sz="2000" dirty="0">
                <a:effectLst/>
              </a:rPr>
              <a:t> / </a:t>
            </a:r>
            <a:r>
              <a:rPr lang="en-US" sz="2000" dirty="0" err="1">
                <a:effectLst/>
              </a:rPr>
              <a:t>veģetācijas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gadā</a:t>
            </a:r>
            <a:r>
              <a:rPr lang="en-US" sz="2000" dirty="0">
                <a:effectLst/>
              </a:rPr>
              <a:t> VAAD </a:t>
            </a:r>
            <a:r>
              <a:rPr lang="en-US" sz="2000" dirty="0" err="1">
                <a:effectLst/>
              </a:rPr>
              <a:t>inspektors</a:t>
            </a:r>
            <a:r>
              <a:rPr lang="en-US" sz="2000" dirty="0">
                <a:effectLst/>
              </a:rPr>
              <a:t>:</a:t>
            </a:r>
          </a:p>
          <a:p>
            <a:pPr marL="742950"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veic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audzēšanas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vietā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fizisko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pārbaudi</a:t>
            </a:r>
            <a:endParaRPr lang="en-US" sz="2000" dirty="0">
              <a:effectLst/>
            </a:endParaRP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pārbauda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atpakaļizsekojamības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sistēmu</a:t>
            </a:r>
            <a:endParaRPr lang="en-US" sz="2000" dirty="0">
              <a:effectLst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B283BD-2107-65AD-4BFF-80F72F5C9E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6166" y="-48581"/>
            <a:ext cx="8971768" cy="5697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0363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379FBC-3124-B52E-9CF1-8F9389CB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Konstatētie</a:t>
            </a:r>
            <a:r>
              <a:rPr lang="en-US" sz="56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56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karantīnas</a:t>
            </a:r>
            <a:r>
              <a:rPr lang="en-US" sz="56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56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organismi</a:t>
            </a:r>
            <a:br>
              <a:rPr lang="en-US" sz="56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56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2024.gadā 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map of the region&#10;&#10;AI-generated content may be incorrect.">
            <a:extLst>
              <a:ext uri="{FF2B5EF4-FFF2-40B4-BE49-F238E27FC236}">
                <a16:creationId xmlns:a16="http://schemas.microsoft.com/office/drawing/2014/main" id="{F16E8B67-6902-8A44-D45F-43BB4DB91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863114"/>
            <a:ext cx="7214616" cy="510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91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AAD_krasu_palete">
      <a:dk1>
        <a:srgbClr val="3F2021"/>
      </a:dk1>
      <a:lt1>
        <a:sysClr val="window" lastClr="FFFFFF"/>
      </a:lt1>
      <a:dk2>
        <a:srgbClr val="3F2021"/>
      </a:dk2>
      <a:lt2>
        <a:srgbClr val="E7E6E6"/>
      </a:lt2>
      <a:accent1>
        <a:srgbClr val="70AD47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894</TotalTime>
  <Words>967</Words>
  <Application>Microsoft Office PowerPoint</Application>
  <PresentationFormat>Widescreen</PresentationFormat>
  <Paragraphs>124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Aptos</vt:lpstr>
      <vt:lpstr>Arial</vt:lpstr>
      <vt:lpstr>Calibri</vt:lpstr>
      <vt:lpstr>Calibri Light</vt:lpstr>
      <vt:lpstr>Verdana</vt:lpstr>
      <vt:lpstr>Office Theme</vt:lpstr>
      <vt:lpstr>Valsts augu aizsardzības dienesta aktualitātes</vt:lpstr>
      <vt:lpstr>Prezentācijas saturs</vt:lpstr>
      <vt:lpstr>Stādaudzētavas</vt:lpstr>
      <vt:lpstr>Stādaudzētavas</vt:lpstr>
      <vt:lpstr>Atcerieties!</vt:lpstr>
      <vt:lpstr>Atcerieties!</vt:lpstr>
      <vt:lpstr>Šķirnes, kuras tiek iekļautas šķirņu datubāzē</vt:lpstr>
      <vt:lpstr>PowerPoint Presentation</vt:lpstr>
      <vt:lpstr>Konstatētie karantīnas organismi 2024.gadā </vt:lpstr>
      <vt:lpstr>PowerPoint Presentation</vt:lpstr>
      <vt:lpstr>Pārbaudes 2024. gada sezonā</vt:lpstr>
      <vt:lpstr>Paraugi 2024. gada sezonā</vt:lpstr>
      <vt:lpstr>Perēkļi 2024. gada sezonā</vt:lpstr>
      <vt:lpstr>Konstatētie gadījumi</vt:lpstr>
      <vt:lpstr>PowerPoint Presentation</vt:lpstr>
      <vt:lpstr>Raspberry bushy dwarf virus </vt:lpstr>
      <vt:lpstr>Invazīvās augu sugas</vt:lpstr>
      <vt:lpstr>Risku pārvaldība stādu audzēšanā un tirdzniecībā</vt:lpstr>
      <vt:lpstr>Risku pārvaldība stādu audzēšanā un tirdzniecībā</vt:lpstr>
      <vt:lpstr>Noderīga informācija</vt:lpstr>
      <vt:lpstr>Informācija par kaitīgiem organismiem</vt:lpstr>
      <vt:lpstr>Vairāk informācijas par kaitīgiem organismiem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Nosaukums</dc:title>
  <dc:creator>Dace Udre</dc:creator>
  <cp:lastModifiedBy>Gunita Skupele</cp:lastModifiedBy>
  <cp:revision>36</cp:revision>
  <dcterms:created xsi:type="dcterms:W3CDTF">2021-02-09T15:23:04Z</dcterms:created>
  <dcterms:modified xsi:type="dcterms:W3CDTF">2025-02-13T18:28:50Z</dcterms:modified>
</cp:coreProperties>
</file>