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525" r:id="rId5"/>
    <p:sldId id="526" r:id="rId6"/>
    <p:sldId id="527" r:id="rId7"/>
    <p:sldId id="524" r:id="rId8"/>
    <p:sldId id="555" r:id="rId9"/>
    <p:sldId id="530" r:id="rId10"/>
    <p:sldId id="531" r:id="rId11"/>
    <p:sldId id="262" r:id="rId12"/>
    <p:sldId id="263" r:id="rId13"/>
    <p:sldId id="267" r:id="rId14"/>
    <p:sldId id="558" r:id="rId15"/>
    <p:sldId id="556" r:id="rId16"/>
    <p:sldId id="557" r:id="rId17"/>
    <p:sldId id="533" r:id="rId18"/>
    <p:sldId id="562" r:id="rId19"/>
    <p:sldId id="560" r:id="rId20"/>
    <p:sldId id="257" r:id="rId21"/>
    <p:sldId id="561" r:id="rId22"/>
    <p:sldId id="546" r:id="rId23"/>
    <p:sldId id="559" r:id="rId2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35B494-C5ED-544C-B533-5BD11C415109}" name="Ilze Klauza" initials="IK" userId="S::ilze.klauza@vaad.gov.lv::10308b62-77bc-4f0a-ab42-4e9682c464b0" providerId="AD"/>
  <p188:author id="{BF182ED6-B1AA-E370-3723-75B8A949702D}" name="Julija Sebeleva" initials="JS" userId="S::julija.sebeleva@vaad.gov.lv::e954d602-fd14-4b0f-b718-aec2502f22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ad.gov.lv\dati\akd\Darbinieku%20dokumenti\Sandra_Zandere\ERWINIA_2022\Perekli_2022_procedu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Iznīcinātie saimniekaugi</a:t>
            </a:r>
            <a:r>
              <a:rPr lang="en-US" b="1" baseline="0"/>
              <a:t> 2022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6AFC-E5AF-4B5A-6304-417481270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AAE05-90F8-1BBB-01E5-64982ACDF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37E90-10E5-5B76-893C-4CBA3633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FA8E1-4FA6-4EEB-0081-4BAA8511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590D7-852B-4314-5F95-047D00CB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595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9D63-13E1-F968-F850-51C0466B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BDEBD-2C97-B28A-C2DA-50040E125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F3332-A4D1-C387-0BD6-D553394D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0A5C6-A769-8CF5-E7EA-B5C1DD78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8F1FF-A0A7-6AA4-3B84-2F7DAA5E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39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D75816-5C20-DEE2-6236-F05D2ACCF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9B85A-800F-3B79-D80C-D67C7CE7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BA374-EB22-E1BA-9123-5E52DE14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91138-517D-BDBA-2347-865A7B78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1CAC2-D237-CFA1-235F-EF467116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22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7311-6347-6688-D18E-18CB961D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195F-FBED-212C-9660-73A52494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FDFD-C23B-B477-152E-E9067E944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D9459-8213-86DB-0CEE-4BDB21CF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78397-D102-1B8F-C2C4-F36174A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6483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A079-359F-BFC2-D7BB-3F934878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89C5F-4303-A720-C8EF-EEF4E1E3C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43116-D695-DA5A-67E7-360F3DAA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4AAB-2DC3-0439-C0F5-4C8915B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F1595-F53D-31DA-171E-C4A0F7DB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973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B8AC-22D1-8ABE-2348-E1373F7C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65F6C-6102-30FE-76D1-AC54E67F8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FFD66-C398-3C06-B64E-91B110AF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43668-C6B6-02BF-AC85-868B201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1A18B-CACF-A0A3-0A26-AD569F53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7C519-0F80-F3E8-D3A7-3E37F5D7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937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2E1F-5540-5862-FA26-E497FFAC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E4A9-8F21-36B1-D408-B8BABC13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8EADB-CBA8-E5B3-DC01-DE4451433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8E757-1431-2E78-10E9-C1E7691B8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D5FD7-3965-49A0-6CAC-FC75B3988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E9CD1-3769-881A-71CE-841694AC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954622-C3C3-C8A2-7F6F-E826E563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0F2423-AC3D-7DCB-32F9-91F54C01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886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F889-F7F1-67FC-2DE0-871B1614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1C219-9A05-9592-B8D6-D624D5B1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E8901-14BD-9977-BBF2-2687745C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79643-56A6-826D-40B6-A492D918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163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CFB39-7C15-A63B-FC86-A41BF521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98BD7-C437-D596-C42F-AA0C53BA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A5F3B-3E36-0C5F-7B21-91F70D52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205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F636-6495-CA44-D621-C309F2D2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7C8A5-DCC9-C3A1-05C5-80390223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103BD-1E6A-D3EE-544A-E95093BAC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7A0F-1E10-2E87-265E-E6EAC7FE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CA91E-9545-175F-4707-26C27F724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55814-BC45-FB2E-A81A-4EC6E885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72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B6895-CC19-908C-D011-AED5C6F6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41F8B-AA68-B47B-93A5-73B555605F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B988E-2F32-3853-B066-4A8FA8AB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B8C9A-09C3-7DAE-F5FA-D16454AA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35EBC-1711-813B-B69E-8CC2D24B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4C9DC-A625-E343-1387-E65C0EA7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512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938EE-9CD7-1520-9D49-47838DE04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466EC-5894-09FB-7036-B5C7EEB4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D487-0C5F-C06F-5A1E-7BA4919C6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9824-A098-4D12-B2D9-032DD6BAB3C6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79DB0-A7B0-5F5C-1A92-716BBF2B6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5EA7-564A-B5E8-88A4-E6FEA2DD0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182DA-F582-43AF-BF50-59CFE94734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858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ADA25-8D41-0972-6B8C-16077AC29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lv-LV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 karantīnas aktualitātes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8C4E5-7036-2E48-9021-E14B488AA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57163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lv-LV" b="1" dirty="0">
                <a:ea typeface="Calibri"/>
                <a:cs typeface="Calibri"/>
              </a:rPr>
              <a:t>Dārzkopības konference Bulduros</a:t>
            </a:r>
          </a:p>
          <a:p>
            <a:pPr algn="l"/>
            <a:r>
              <a:rPr lang="lv-LV" sz="2000" b="1" dirty="0">
                <a:ea typeface="Calibri"/>
                <a:cs typeface="Calibri"/>
              </a:rPr>
              <a:t>Valsts augu aizsardzības dienests, Augu karantīnas departaments</a:t>
            </a:r>
          </a:p>
          <a:p>
            <a:pPr algn="l"/>
            <a:r>
              <a:rPr lang="lv-LV" sz="1700" dirty="0">
                <a:ea typeface="Calibri"/>
                <a:cs typeface="Calibri"/>
              </a:rPr>
              <a:t>2024.gada 1.marts </a:t>
            </a:r>
            <a:endParaRPr lang="lv-LV" sz="1700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C8438-F1C6-46C3-B51E-D0E07100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242762"/>
          </a:xfrm>
        </p:spPr>
        <p:txBody>
          <a:bodyPr anchor="b">
            <a:normAutofit/>
          </a:bodyPr>
          <a:lstStyle/>
          <a:p>
            <a:r>
              <a:rPr lang="lv-LV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Bakteriālās iedegas perēkļi </a:t>
            </a:r>
            <a:br>
              <a:rPr lang="lv-LV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lv-LV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lv-LV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gada sezonas sākumā)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tree with leaves&#10;&#10;Description automatically generated">
            <a:extLst>
              <a:ext uri="{FF2B5EF4-FFF2-40B4-BE49-F238E27FC236}">
                <a16:creationId xmlns:a16="http://schemas.microsoft.com/office/drawing/2014/main" id="{7152B3FA-7779-CB71-BCAD-26B6AE134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5CBB-FF05-41BF-9A52-3335134C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345" y="2566279"/>
            <a:ext cx="7445612" cy="429172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lv-LV" altLang="en-US" sz="2400" dirty="0"/>
              <a:t>Latvijā ir 26 aktīvi perēkļi :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lv-LV" altLang="en-US" b="1" dirty="0"/>
              <a:t>Kurzemē</a:t>
            </a:r>
            <a:r>
              <a:rPr lang="lv-LV" altLang="en-US" dirty="0"/>
              <a:t> – 18 perēkļi (</a:t>
            </a:r>
            <a:r>
              <a:rPr lang="lv-LV" altLang="en-US" dirty="0" err="1"/>
              <a:t>Dienvidkurzemes</a:t>
            </a:r>
            <a:r>
              <a:rPr lang="lv-LV" altLang="en-US" dirty="0"/>
              <a:t> novada Nīcas, Otaņķu, Gaviezes pagastos un Saldus novada Blīdenes pagastā) </a:t>
            </a:r>
            <a:endParaRPr lang="lv-LV" dirty="0">
              <a:cs typeface="Calibri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lv-LV" altLang="en-US" sz="2400" dirty="0" err="1"/>
              <a:t>stādaudzētavas</a:t>
            </a:r>
            <a:r>
              <a:rPr lang="lv-LV" altLang="en-US" sz="2400" dirty="0"/>
              <a:t> «Blīdene» teritorija neietilpst 3 km buferzonā </a:t>
            </a:r>
            <a:endParaRPr lang="lv-LV" altLang="en-US" sz="2400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lv-LV" altLang="en-US" b="1" dirty="0"/>
              <a:t>Zemgalē</a:t>
            </a:r>
            <a:r>
              <a:rPr lang="lv-LV" altLang="en-US" dirty="0"/>
              <a:t> – 5 perēkļi (Jelgavas novada </a:t>
            </a:r>
            <a:r>
              <a:rPr lang="lv-LV" dirty="0"/>
              <a:t>Sesavas, </a:t>
            </a:r>
            <a:r>
              <a:rPr lang="lv-LV" altLang="en-US" dirty="0"/>
              <a:t>Elejas, Glūdas pagastos, Bauskas novada Viesturu pagastā) 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lv-LV" altLang="en-US" b="1" dirty="0"/>
              <a:t>Latgalē</a:t>
            </a:r>
            <a:r>
              <a:rPr lang="lv-LV" altLang="en-US" dirty="0"/>
              <a:t> – 3 perēkļi (Augšdaugavas novada </a:t>
            </a:r>
            <a:r>
              <a:rPr lang="lv-LV" dirty="0"/>
              <a:t>Demenes un </a:t>
            </a:r>
            <a:r>
              <a:rPr lang="lv-LV" altLang="en-US" dirty="0"/>
              <a:t>Pilskalnes pagastos) </a:t>
            </a:r>
            <a:endParaRPr lang="lv-LV" altLang="en-US" dirty="0">
              <a:cs typeface="Calibri"/>
            </a:endParaRPr>
          </a:p>
          <a:p>
            <a:pPr marL="457200" lvl="1" indent="0">
              <a:buNone/>
              <a:defRPr/>
            </a:pPr>
            <a:endParaRPr lang="lv-LV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727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60C1B-C65F-F7F3-ECA4-7457F004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  <a:t>Bālā k</a:t>
            </a:r>
            <a:r>
              <a:rPr lang="lv-LV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  <a:t>artupeļu cistu nematode</a:t>
            </a:r>
            <a:br>
              <a:rPr lang="lv-LV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</a:br>
            <a:r>
              <a:rPr lang="lv-LV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  <a:t> </a:t>
            </a:r>
            <a:r>
              <a:rPr lang="en-US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  <a:t>Globodera</a:t>
            </a:r>
            <a:r>
              <a:rPr lang="en-US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/>
              </a:rPr>
              <a:t> pallida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58F2-531A-4207-880D-B07058D39FAD}"/>
              </a:ext>
            </a:extLst>
          </p:cNvPr>
          <p:cNvSpPr>
            <a:spLocks/>
          </p:cNvSpPr>
          <p:nvPr/>
        </p:nvSpPr>
        <p:spPr>
          <a:xfrm>
            <a:off x="1130157" y="2055812"/>
            <a:ext cx="10132203" cy="1373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713232">
              <a:spcAft>
                <a:spcPts val="600"/>
              </a:spcAft>
            </a:pPr>
            <a:endParaRPr lang="en-US" sz="1404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E19A3-54D2-6621-C266-03F73A9F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66" y="3385104"/>
            <a:ext cx="4241272" cy="27918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8F6A43-DE07-4EBE-5BCE-F55F634CA6C1}"/>
              </a:ext>
            </a:extLst>
          </p:cNvPr>
          <p:cNvSpPr txBox="1">
            <a:spLocks/>
          </p:cNvSpPr>
          <p:nvPr/>
        </p:nvSpPr>
        <p:spPr>
          <a:xfrm>
            <a:off x="1273997" y="3051545"/>
            <a:ext cx="4516954" cy="3125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9516" lvl="1" indent="-342900" defTabSz="713232">
              <a:spcBef>
                <a:spcPts val="390"/>
              </a:spcBef>
              <a:buFont typeface="Wingdings" panose="05000000000000000000" pitchFamily="2" charset="2"/>
              <a:buChar char="ü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2023.gadā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Latvijā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pirmo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reizi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konstatēta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  <a:r>
              <a:rPr lang="en-US" sz="2800" i="1" kern="1200" dirty="0" err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Globodera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pallida</a:t>
            </a:r>
            <a:endParaRPr lang="en-US" sz="2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04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4F60-9604-BEEF-F6EC-E10D16DD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Stādaudzētavās</a:t>
            </a: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 2023.gadā k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onstatētie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 </a:t>
            </a: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Savienībā reglamentētie </a:t>
            </a:r>
            <a:r>
              <a:rPr lang="lv-LV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nekarantīnas</a:t>
            </a: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 organismi (RNKO)</a:t>
            </a:r>
            <a:endParaRPr lang="en-GB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6AE7A-6C32-0F4C-C916-46E25952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192"/>
            <a:ext cx="7848600" cy="12557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lv-LV" dirty="0">
                <a:latin typeface="Calibri"/>
                <a:ea typeface="Calibri"/>
                <a:cs typeface="Times New Roman"/>
              </a:rPr>
              <a:t> </a:t>
            </a:r>
            <a:r>
              <a:rPr lang="en-GB" dirty="0">
                <a:latin typeface="Calibri"/>
                <a:ea typeface="Calibri"/>
                <a:cs typeface="Times New Roman"/>
              </a:rPr>
              <a:t>9 </a:t>
            </a:r>
            <a:r>
              <a:rPr lang="en-GB" dirty="0" err="1">
                <a:latin typeface="Calibri"/>
                <a:ea typeface="Calibri"/>
                <a:cs typeface="Times New Roman"/>
              </a:rPr>
              <a:t>stādaudzētavās</a:t>
            </a:r>
            <a:r>
              <a:rPr lang="en-GB" dirty="0">
                <a:latin typeface="Calibri"/>
                <a:ea typeface="Calibri"/>
                <a:cs typeface="Times New Roman"/>
              </a:rPr>
              <a:t> </a:t>
            </a:r>
            <a:r>
              <a:rPr lang="en-GB" b="1" dirty="0" err="1">
                <a:latin typeface="Calibri"/>
                <a:ea typeface="Calibri"/>
                <a:cs typeface="Times New Roman"/>
              </a:rPr>
              <a:t>aveņu</a:t>
            </a:r>
            <a:r>
              <a:rPr lang="en-GB" b="1" dirty="0">
                <a:latin typeface="Calibri"/>
                <a:ea typeface="Calibri"/>
                <a:cs typeface="Times New Roman"/>
              </a:rPr>
              <a:t> </a:t>
            </a:r>
            <a:r>
              <a:rPr lang="en-GB" b="1" dirty="0" err="1">
                <a:latin typeface="Calibri"/>
                <a:ea typeface="Calibri"/>
                <a:cs typeface="Times New Roman"/>
              </a:rPr>
              <a:t>stādiem</a:t>
            </a:r>
            <a:r>
              <a:rPr lang="en-GB" b="1" dirty="0">
                <a:latin typeface="Calibri"/>
                <a:ea typeface="Calibri"/>
                <a:cs typeface="Times New Roman"/>
              </a:rPr>
              <a:t> </a:t>
            </a:r>
            <a:r>
              <a:rPr lang="lv-LV" dirty="0">
                <a:latin typeface="Calibri"/>
                <a:ea typeface="Calibri"/>
                <a:cs typeface="Times New Roman"/>
              </a:rPr>
              <a:t>-</a:t>
            </a:r>
            <a:r>
              <a:rPr lang="en-GB" dirty="0">
                <a:latin typeface="Calibri"/>
                <a:ea typeface="Calibri"/>
                <a:cs typeface="Times New Roman"/>
              </a:rPr>
              <a:t> </a:t>
            </a:r>
            <a:r>
              <a:rPr lang="en-GB" dirty="0" err="1">
                <a:latin typeface="Calibri"/>
                <a:ea typeface="Calibri"/>
                <a:cs typeface="Times New Roman"/>
              </a:rPr>
              <a:t>aveņu</a:t>
            </a:r>
            <a:r>
              <a:rPr lang="en-GB" dirty="0">
                <a:latin typeface="Calibri"/>
                <a:ea typeface="Calibri"/>
                <a:cs typeface="Times New Roman"/>
              </a:rPr>
              <a:t> </a:t>
            </a:r>
            <a:r>
              <a:rPr lang="en-GB" dirty="0" err="1">
                <a:latin typeface="Calibri"/>
                <a:ea typeface="Calibri"/>
                <a:cs typeface="Times New Roman"/>
              </a:rPr>
              <a:t>virālās</a:t>
            </a:r>
            <a:r>
              <a:rPr lang="en-GB" dirty="0">
                <a:latin typeface="Calibri"/>
                <a:ea typeface="Calibri"/>
                <a:cs typeface="Times New Roman"/>
              </a:rPr>
              <a:t> </a:t>
            </a:r>
            <a:r>
              <a:rPr lang="en-GB" dirty="0" err="1">
                <a:latin typeface="Calibri"/>
                <a:ea typeface="Calibri"/>
                <a:cs typeface="Times New Roman"/>
              </a:rPr>
              <a:t>pundurainības</a:t>
            </a:r>
            <a:r>
              <a:rPr lang="en-GB" dirty="0">
                <a:latin typeface="Calibri"/>
                <a:ea typeface="Calibri"/>
                <a:cs typeface="Times New Roman"/>
              </a:rPr>
              <a:t> </a:t>
            </a:r>
            <a:r>
              <a:rPr lang="en-GB" dirty="0" err="1">
                <a:latin typeface="Calibri"/>
                <a:ea typeface="Calibri"/>
                <a:cs typeface="Times New Roman"/>
              </a:rPr>
              <a:t>vīruss</a:t>
            </a:r>
            <a:r>
              <a:rPr lang="en-GB" dirty="0">
                <a:latin typeface="Calibri"/>
                <a:ea typeface="Calibri"/>
                <a:cs typeface="Times New Roman"/>
              </a:rPr>
              <a:t> Raspberry bushy dwarf virus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5731B-A821-963D-4775-043297FB2C9D}"/>
              </a:ext>
            </a:extLst>
          </p:cNvPr>
          <p:cNvSpPr txBox="1"/>
          <p:nvPr/>
        </p:nvSpPr>
        <p:spPr>
          <a:xfrm>
            <a:off x="927531" y="3675063"/>
            <a:ext cx="75819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 err="1">
                <a:latin typeface="Calibri"/>
                <a:ea typeface="Calibri"/>
                <a:cs typeface="Times New Roman"/>
              </a:rPr>
              <a:t>dekoratīvo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augu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kokaudzētavā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Times New Roman"/>
              </a:rPr>
              <a:t>priežu</a:t>
            </a:r>
            <a:r>
              <a:rPr lang="en-GB" sz="2800" b="1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b="1" dirty="0" err="1">
                <a:latin typeface="Calibri"/>
                <a:ea typeface="Calibri"/>
                <a:cs typeface="Times New Roman"/>
              </a:rPr>
              <a:t>stādiem</a:t>
            </a:r>
            <a:r>
              <a:rPr lang="en-GB" sz="2800" b="1" dirty="0">
                <a:latin typeface="Calibri"/>
                <a:ea typeface="Calibri"/>
                <a:cs typeface="Times New Roman"/>
              </a:rPr>
              <a:t> </a:t>
            </a:r>
            <a:r>
              <a:rPr lang="lv-LV" sz="2800" dirty="0">
                <a:latin typeface="Calibri"/>
                <a:ea typeface="Calibri"/>
                <a:cs typeface="Times New Roman"/>
              </a:rPr>
              <a:t>-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brūnplankumu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skujbire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(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sēnes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anamorf</a:t>
            </a:r>
            <a:r>
              <a:rPr lang="lv-LV" sz="2800" dirty="0">
                <a:latin typeface="Calibri"/>
                <a:ea typeface="Calibri"/>
                <a:cs typeface="Times New Roman"/>
              </a:rPr>
              <a:t>ā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stadija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i="1" dirty="0" err="1">
                <a:latin typeface="Calibri"/>
                <a:ea typeface="Calibri"/>
                <a:cs typeface="Times New Roman"/>
              </a:rPr>
              <a:t>Lecanosticta</a:t>
            </a:r>
            <a:r>
              <a:rPr lang="en-GB" sz="2800" i="1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i="1" dirty="0" err="1">
                <a:latin typeface="Calibri"/>
                <a:ea typeface="Calibri"/>
                <a:cs typeface="Times New Roman"/>
              </a:rPr>
              <a:t>acicola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)</a:t>
            </a:r>
            <a:endParaRPr lang="en-US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982D3-25DE-0492-5526-8872D8063F4E}"/>
              </a:ext>
            </a:extLst>
          </p:cNvPr>
          <p:cNvSpPr txBox="1"/>
          <p:nvPr/>
        </p:nvSpPr>
        <p:spPr>
          <a:xfrm>
            <a:off x="993457" y="5366216"/>
            <a:ext cx="73628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v-LV" sz="2800" dirty="0">
                <a:latin typeface="Calibri"/>
                <a:ea typeface="Calibri"/>
                <a:cs typeface="Times New Roman"/>
              </a:rPr>
              <a:t>upeņu mātesaugiem-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parastā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dirty="0" err="1">
                <a:latin typeface="Calibri"/>
                <a:ea typeface="Calibri"/>
                <a:cs typeface="Times New Roman"/>
              </a:rPr>
              <a:t>tīklērce</a:t>
            </a:r>
            <a:r>
              <a:rPr lang="en-GB" sz="2800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i="1" dirty="0" err="1">
                <a:latin typeface="Calibri"/>
                <a:ea typeface="Calibri"/>
                <a:cs typeface="Times New Roman"/>
              </a:rPr>
              <a:t>Tetranychus</a:t>
            </a:r>
            <a:r>
              <a:rPr lang="en-GB" sz="2800" i="1" dirty="0">
                <a:latin typeface="Calibri"/>
                <a:ea typeface="Calibri"/>
                <a:cs typeface="Times New Roman"/>
              </a:rPr>
              <a:t> </a:t>
            </a:r>
            <a:r>
              <a:rPr lang="en-GB" sz="2800" i="1" dirty="0" err="1">
                <a:latin typeface="Calibri"/>
                <a:ea typeface="Calibri"/>
                <a:cs typeface="Times New Roman"/>
              </a:rPr>
              <a:t>urticae</a:t>
            </a:r>
            <a:endParaRPr lang="en-US" sz="2800" i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 descr="Close-up of a pine needle&#10;&#10;Description automatically generated">
            <a:extLst>
              <a:ext uri="{FF2B5EF4-FFF2-40B4-BE49-F238E27FC236}">
                <a16:creationId xmlns:a16="http://schemas.microsoft.com/office/drawing/2014/main" id="{5096192E-A552-9BCF-4EB6-18982380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80" y="3798570"/>
            <a:ext cx="2032000" cy="2044700"/>
          </a:xfrm>
          <a:prstGeom prst="rect">
            <a:avLst/>
          </a:prstGeom>
        </p:spPr>
      </p:pic>
      <p:pic>
        <p:nvPicPr>
          <p:cNvPr id="11" name="Picture 10" descr="A person&amp;#39;s hands with gloves over leaves&#10;&#10;Description automatically generated">
            <a:extLst>
              <a:ext uri="{FF2B5EF4-FFF2-40B4-BE49-F238E27FC236}">
                <a16:creationId xmlns:a16="http://schemas.microsoft.com/office/drawing/2014/main" id="{65F00550-D6D7-CF5E-3FD2-298D6B22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656" y="1717040"/>
            <a:ext cx="2196688" cy="2204720"/>
          </a:xfrm>
          <a:prstGeom prst="rect">
            <a:avLst/>
          </a:prstGeom>
        </p:spPr>
      </p:pic>
      <p:pic>
        <p:nvPicPr>
          <p:cNvPr id="12" name="Picture 11" descr="A close up of a red bug&#10;&#10;Description automatically generated">
            <a:extLst>
              <a:ext uri="{FF2B5EF4-FFF2-40B4-BE49-F238E27FC236}">
                <a16:creationId xmlns:a16="http://schemas.microsoft.com/office/drawing/2014/main" id="{41098ECD-DC70-F1D8-C5DF-790194CEE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841" y="5662743"/>
            <a:ext cx="2028565" cy="11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9E258-FB86-08DF-8FFB-4FD8A1B0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v-LV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Riski tomātu/paprikas audzētājiem</a:t>
            </a:r>
            <a:endParaRPr lang="lv-LV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572CB-E745-8361-19A2-B610045B4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lv-LV" b="1" dirty="0">
                <a:ea typeface="Calibri"/>
                <a:cs typeface="Calibri"/>
              </a:rPr>
              <a:t>Tomātu </a:t>
            </a:r>
            <a:r>
              <a:rPr lang="lv-LV" b="1" dirty="0" err="1">
                <a:ea typeface="Calibri"/>
                <a:cs typeface="Calibri"/>
              </a:rPr>
              <a:t>brūnplankumainības</a:t>
            </a:r>
            <a:r>
              <a:rPr lang="lv-LV" b="1" dirty="0">
                <a:ea typeface="Calibri"/>
                <a:cs typeface="Calibri"/>
              </a:rPr>
              <a:t> vīruss </a:t>
            </a:r>
            <a:r>
              <a:rPr lang="lv-LV" b="1" dirty="0" err="1">
                <a:ea typeface="Calibri"/>
                <a:cs typeface="Calibri"/>
              </a:rPr>
              <a:t>Tomato</a:t>
            </a:r>
            <a:r>
              <a:rPr lang="lv-LV" b="1" dirty="0">
                <a:ea typeface="Calibri"/>
                <a:cs typeface="Calibri"/>
              </a:rPr>
              <a:t> </a:t>
            </a:r>
            <a:r>
              <a:rPr lang="lv-LV" b="1" dirty="0" err="1">
                <a:ea typeface="Calibri"/>
                <a:cs typeface="Calibri"/>
              </a:rPr>
              <a:t>brown</a:t>
            </a:r>
            <a:r>
              <a:rPr lang="lv-LV" b="1" dirty="0">
                <a:ea typeface="Calibri"/>
                <a:cs typeface="Calibri"/>
              </a:rPr>
              <a:t> </a:t>
            </a:r>
            <a:r>
              <a:rPr lang="lv-LV" b="1" dirty="0" err="1">
                <a:ea typeface="Calibri"/>
                <a:cs typeface="Calibri"/>
              </a:rPr>
              <a:t>rugose</a:t>
            </a:r>
            <a:r>
              <a:rPr lang="lv-LV" b="1" dirty="0">
                <a:ea typeface="Calibri"/>
                <a:cs typeface="Calibri"/>
              </a:rPr>
              <a:t> </a:t>
            </a:r>
            <a:r>
              <a:rPr lang="lv-LV" b="1" dirty="0" err="1">
                <a:ea typeface="Calibri"/>
                <a:cs typeface="Calibri"/>
              </a:rPr>
              <a:t>virus</a:t>
            </a:r>
            <a:endParaRPr lang="lv-LV" b="1" dirty="0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dirty="0">
                <a:ea typeface="Calibri"/>
                <a:cs typeface="Calibri"/>
              </a:rPr>
              <a:t>arvien vairāk izplatās Eiropas Savienības valstīs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dirty="0">
                <a:ea typeface="Calibri"/>
                <a:cs typeface="Calibri"/>
              </a:rPr>
              <a:t>konstatēts arī DV audzētās tomātu un paprikas sēklās, piemēram, </a:t>
            </a:r>
          </a:p>
          <a:p>
            <a:pPr marL="0" indent="0">
              <a:buNone/>
            </a:pPr>
            <a:r>
              <a:rPr lang="lv-LV" dirty="0">
                <a:ea typeface="Calibri"/>
                <a:cs typeface="Calibri"/>
              </a:rPr>
              <a:t>Čehijā, Polijā </a:t>
            </a:r>
          </a:p>
          <a:p>
            <a:pPr marL="0" indent="0">
              <a:buNone/>
            </a:pPr>
            <a:endParaRPr lang="lv-LV" sz="2200" dirty="0">
              <a:highlight>
                <a:srgbClr val="FFFF00"/>
              </a:highlight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lv-LV" sz="2200" dirty="0">
              <a:highlight>
                <a:srgbClr val="FFFF00"/>
              </a:highlight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lv-LV" sz="2200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lv-LV" sz="2200" dirty="0">
              <a:ea typeface="Calibri"/>
              <a:cs typeface="Calibri"/>
            </a:endParaRPr>
          </a:p>
          <a:p>
            <a:pPr marL="0" indent="0">
              <a:buNone/>
            </a:pPr>
            <a:endParaRPr lang="lv-LV" sz="220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39F41-FCB4-78A1-12EC-BD77CAB0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71" y="3468180"/>
            <a:ext cx="3668730" cy="33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E66AE-04F2-EB8D-29EC-B50D45FE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FB0A8-E0AD-6864-7635-D9E974AEB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lv-LV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Aktualitātes 2024.gadā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A2435-794C-E449-C936-9FF3C24A3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83276"/>
            <a:ext cx="10512552" cy="1126680"/>
          </a:xfrm>
        </p:spPr>
        <p:txBody>
          <a:bodyPr>
            <a:normAutofit/>
          </a:bodyPr>
          <a:lstStyle/>
          <a:p>
            <a:pPr algn="l"/>
            <a:endParaRPr lang="lv-LV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60C1B-C65F-F7F3-ECA4-7457F004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Augsnes pārbaudes stādaudzētavās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58F2-531A-4207-880D-B07058D39FAD}"/>
              </a:ext>
            </a:extLst>
          </p:cNvPr>
          <p:cNvSpPr>
            <a:spLocks/>
          </p:cNvSpPr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Jaunie</a:t>
            </a:r>
            <a:r>
              <a:rPr lang="en-US" sz="2400" dirty="0"/>
              <a:t> </a:t>
            </a:r>
            <a:r>
              <a:rPr lang="en-US" sz="2400" dirty="0" err="1"/>
              <a:t>stādaudzētavu</a:t>
            </a:r>
            <a:r>
              <a:rPr lang="en-US" sz="2400" dirty="0"/>
              <a:t> lauki </a:t>
            </a:r>
            <a:r>
              <a:rPr lang="en-US" sz="2400" dirty="0" err="1"/>
              <a:t>pirms</a:t>
            </a:r>
            <a:r>
              <a:rPr lang="en-US" sz="2400" dirty="0"/>
              <a:t> </a:t>
            </a:r>
            <a:r>
              <a:rPr lang="en-US" sz="2400" dirty="0" err="1"/>
              <a:t>stādu</a:t>
            </a:r>
            <a:r>
              <a:rPr lang="en-US" sz="2400" dirty="0"/>
              <a:t> </a:t>
            </a:r>
            <a:r>
              <a:rPr lang="en-US" sz="2400" dirty="0" err="1"/>
              <a:t>iestādīšanas</a:t>
            </a:r>
            <a:r>
              <a:rPr lang="en-US" sz="2400" dirty="0"/>
              <a:t> </a:t>
            </a:r>
            <a:r>
              <a:rPr lang="en-US" sz="2400" dirty="0" err="1"/>
              <a:t>jāpārbauda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kartupeļu</a:t>
            </a:r>
            <a:r>
              <a:rPr lang="en-US" sz="2400" dirty="0"/>
              <a:t> </a:t>
            </a:r>
            <a:r>
              <a:rPr lang="en-US" sz="2400" dirty="0" err="1"/>
              <a:t>cistu</a:t>
            </a:r>
            <a:r>
              <a:rPr lang="en-US" sz="2400" dirty="0"/>
              <a:t> </a:t>
            </a:r>
            <a:r>
              <a:rPr lang="en-US" sz="2400" dirty="0" err="1"/>
              <a:t>nematodēm</a:t>
            </a:r>
            <a:r>
              <a:rPr lang="en-US" sz="2400" dirty="0"/>
              <a:t> ( </a:t>
            </a:r>
            <a:r>
              <a:rPr lang="en-US" sz="2400" i="1" dirty="0" err="1"/>
              <a:t>Globodera</a:t>
            </a:r>
            <a:r>
              <a:rPr lang="en-US" sz="2400" i="1" dirty="0"/>
              <a:t> </a:t>
            </a:r>
            <a:r>
              <a:rPr lang="en-US" sz="2400" i="1" dirty="0" err="1"/>
              <a:t>rostochiensis</a:t>
            </a:r>
            <a:r>
              <a:rPr lang="en-US" sz="2400" dirty="0"/>
              <a:t> un </a:t>
            </a:r>
            <a:r>
              <a:rPr lang="en-US" sz="2400" i="1" dirty="0" err="1"/>
              <a:t>Globodera</a:t>
            </a:r>
            <a:r>
              <a:rPr lang="en-US" sz="2400" i="1" dirty="0"/>
              <a:t> pallida</a:t>
            </a:r>
            <a:r>
              <a:rPr lang="en-US" sz="2400" dirty="0"/>
              <a:t>) un </a:t>
            </a:r>
            <a:r>
              <a:rPr lang="en-US" sz="2400" dirty="0" err="1"/>
              <a:t>kartupeļu</a:t>
            </a:r>
            <a:r>
              <a:rPr lang="en-US" sz="2400" dirty="0"/>
              <a:t> </a:t>
            </a:r>
            <a:r>
              <a:rPr lang="en-US" sz="2400" dirty="0" err="1"/>
              <a:t>vēzi</a:t>
            </a:r>
            <a:r>
              <a:rPr lang="en-US" sz="2400" dirty="0"/>
              <a:t> (</a:t>
            </a:r>
            <a:r>
              <a:rPr lang="en-US" sz="2400" i="1" dirty="0" err="1"/>
              <a:t>Synchytrium</a:t>
            </a:r>
            <a:r>
              <a:rPr lang="en-US" sz="2400" i="1" dirty="0"/>
              <a:t> </a:t>
            </a:r>
            <a:r>
              <a:rPr lang="en-US" sz="2400" i="1" dirty="0" err="1"/>
              <a:t>endobioticum</a:t>
            </a:r>
            <a:r>
              <a:rPr lang="en-US" sz="24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8F6A43-DE07-4EBE-5BCE-F55F634CA6C1}"/>
              </a:ext>
            </a:extLst>
          </p:cNvPr>
          <p:cNvSpPr txBox="1">
            <a:spLocks/>
          </p:cNvSpPr>
          <p:nvPr/>
        </p:nvSpPr>
        <p:spPr>
          <a:xfrm>
            <a:off x="1273997" y="3719245"/>
            <a:ext cx="4516954" cy="2457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616" lvl="1" indent="0" defTabSz="713232">
              <a:spcBef>
                <a:spcPts val="390"/>
              </a:spcBef>
              <a:buNone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4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08741-372C-74D4-2E13-F3E76D32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Atgādinājum</a:t>
            </a:r>
            <a:r>
              <a:rPr lang="lv-LV" sz="6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5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4D6E-8151-5C5A-B956-406DB0FF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Ikgadējās deklarācijas fitosanitārai kontrolei iesniegšana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D2486-32EC-ED42-0461-454531F99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7" y="1929383"/>
            <a:ext cx="10684764" cy="484128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lv-LV" b="1" dirty="0"/>
              <a:t>Atgādinājums </a:t>
            </a:r>
            <a:r>
              <a:rPr lang="lv-LV" dirty="0"/>
              <a:t>– ikgadējā deklarācija fitosanitārajai kontrolei jāiesniedz līdz 30.aprīlim</a:t>
            </a: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lv-LV" dirty="0"/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lv-LV" sz="24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esniedz informāciju par darbības veidiem un audzētajām sugām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papildina audzēto sugu informāciju norādot šķirnes, daudzumus un izcelsmi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lv-LV" sz="2200" dirty="0"/>
          </a:p>
          <a:p>
            <a:pPr marL="0" indent="0">
              <a:buNone/>
            </a:pPr>
            <a:r>
              <a:rPr lang="lv-LV" dirty="0"/>
              <a:t>Deklarāciju iesniedz elektroniski, izmantojot ZM  Klientu pašapkalpošanās vidi </a:t>
            </a:r>
          </a:p>
          <a:p>
            <a:pPr marL="0" indent="0">
              <a:buNone/>
            </a:pPr>
            <a:endParaRPr lang="lv-LV" sz="2400" b="1" dirty="0"/>
          </a:p>
          <a:p>
            <a:pPr marL="0" indent="0">
              <a:buNone/>
            </a:pPr>
            <a:r>
              <a:rPr lang="lv-LV" sz="2600" dirty="0"/>
              <a:t>Visus nepieciešamos </a:t>
            </a:r>
            <a:r>
              <a:rPr lang="lv-LV" sz="2600" b="1" dirty="0"/>
              <a:t>precizējumus deklarācijā veic līdz sezonas sākumam</a:t>
            </a:r>
            <a:r>
              <a:rPr lang="lv-LV" sz="2600" dirty="0"/>
              <a:t>, kad sākas VAAD veiktās </a:t>
            </a:r>
            <a:r>
              <a:rPr lang="lv-LV" sz="2600" dirty="0" err="1"/>
              <a:t>stādaudzētavu</a:t>
            </a:r>
            <a:r>
              <a:rPr lang="lv-LV" sz="2600" dirty="0"/>
              <a:t> pārbaudes – </a:t>
            </a:r>
            <a:r>
              <a:rPr lang="lv-LV" sz="2600" b="1" dirty="0"/>
              <a:t>15.jūnijs </a:t>
            </a:r>
            <a:r>
              <a:rPr lang="lv-LV" sz="2600" dirty="0"/>
              <a:t>(oficiālais plānotais datums).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600" dirty="0"/>
              <a:t>precizējumus veic, papildinot informāciju par </a:t>
            </a:r>
            <a:r>
              <a:rPr lang="lv-LV" sz="2600" b="1" dirty="0"/>
              <a:t>šķirnēm, ko audzē, daudzumiem un izcelsmi</a:t>
            </a:r>
            <a:endParaRPr lang="lv-LV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249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5D2C3-BBAD-E7E9-BED9-9558E561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Jaunums</a:t>
            </a:r>
            <a:r>
              <a:rPr lang="en-US" sz="6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5E0E-2A6D-89F5-A0D8-F7994FEB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Pieteikums augu pasēm – elektroniski </a:t>
            </a:r>
            <a:b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(kam augu pases drukā dienests)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5463-A556-9F0C-7AC7-CE72E50B7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09" y="1613043"/>
            <a:ext cx="11701417" cy="4563920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Ja deklarācijā tiek iesniegts detalizēts augu sugu un šķirņu saraksts, tad pēc pārbaužu veikšanas informācija par pieņemto lēmumu par augu pasēm automātiski tiek nosūtīta uz Klientu pašapkalpošanās vidi </a:t>
            </a:r>
          </a:p>
          <a:p>
            <a:pPr marL="0" indent="0">
              <a:buNone/>
            </a:pPr>
            <a:r>
              <a:rPr lang="lv-LV" b="1" i="1" dirty="0">
                <a:solidFill>
                  <a:srgbClr val="FF0000"/>
                </a:solidFill>
              </a:rPr>
              <a:t>plānots </a:t>
            </a:r>
          </a:p>
          <a:p>
            <a:pPr marL="0" indent="0">
              <a:buNone/>
            </a:pPr>
            <a:r>
              <a:rPr lang="lv-LV" b="1" i="1" dirty="0">
                <a:solidFill>
                  <a:srgbClr val="FF0000"/>
                </a:solidFill>
              </a:rPr>
              <a:t>2024.gada nogalē</a:t>
            </a:r>
          </a:p>
          <a:p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0881D-2CE2-21F0-737A-31253408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43" y="2786550"/>
            <a:ext cx="8927183" cy="40714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983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C74B4-9C89-B777-62F2-B665A316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v-LV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Prezentācijas saturs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6076-74D6-8425-6DE0-2784A1D6E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lv-LV" sz="2200" b="1" u="sng" dirty="0"/>
              <a:t>Atskats uz 2023.gadu:</a:t>
            </a:r>
          </a:p>
          <a:p>
            <a:r>
              <a:rPr lang="lv-LV" sz="2200" dirty="0"/>
              <a:t>Tirdzniecības vietu pārbaudes</a:t>
            </a:r>
          </a:p>
          <a:p>
            <a:r>
              <a:rPr lang="lv-LV" sz="2200" dirty="0"/>
              <a:t>Konstatētie pārkāpumi</a:t>
            </a:r>
            <a:endParaRPr lang="lv-LV" sz="2200" dirty="0">
              <a:cs typeface="Calibri"/>
            </a:endParaRPr>
          </a:p>
          <a:p>
            <a:r>
              <a:rPr lang="lv-LV" sz="2200" dirty="0"/>
              <a:t>Situācija ar bakteriālo iedegu</a:t>
            </a:r>
            <a:endParaRPr lang="lv-LV" sz="2200" dirty="0">
              <a:cs typeface="Calibri"/>
            </a:endParaRPr>
          </a:p>
          <a:p>
            <a:r>
              <a:rPr lang="lv-LV" sz="2200" dirty="0" err="1">
                <a:cs typeface="Calibri"/>
              </a:rPr>
              <a:t>Stādaudzētavās</a:t>
            </a:r>
            <a:r>
              <a:rPr lang="lv-LV" sz="2200" dirty="0">
                <a:cs typeface="Calibri"/>
              </a:rPr>
              <a:t> konstatētie Savienībā reglamentētie </a:t>
            </a:r>
            <a:r>
              <a:rPr lang="lv-LV" sz="2200" dirty="0" err="1">
                <a:cs typeface="Calibri"/>
              </a:rPr>
              <a:t>nekarantīnas</a:t>
            </a:r>
            <a:r>
              <a:rPr lang="lv-LV" sz="2200" dirty="0">
                <a:cs typeface="Calibri"/>
              </a:rPr>
              <a:t> organismi (RNKO)</a:t>
            </a:r>
          </a:p>
          <a:p>
            <a:r>
              <a:rPr lang="lv-LV" sz="2200" dirty="0">
                <a:cs typeface="Calibri"/>
              </a:rPr>
              <a:t>Augsnes pārbaude </a:t>
            </a:r>
            <a:r>
              <a:rPr lang="lv-LV" sz="2200" dirty="0" err="1">
                <a:cs typeface="Calibri"/>
              </a:rPr>
              <a:t>stādaudzētavās</a:t>
            </a:r>
            <a:endParaRPr lang="lv-LV" sz="2200" dirty="0">
              <a:cs typeface="Calibri"/>
            </a:endParaRPr>
          </a:p>
          <a:p>
            <a:r>
              <a:rPr lang="lv-LV" sz="2200" dirty="0"/>
              <a:t>Riski tomātu/paprikas audzētājiem</a:t>
            </a:r>
          </a:p>
          <a:p>
            <a:pPr marL="0" indent="0">
              <a:buNone/>
            </a:pPr>
            <a:r>
              <a:rPr lang="lv-LV" sz="2200" b="1" u="sng" dirty="0"/>
              <a:t>Aktualitātes 2024.gadā:</a:t>
            </a:r>
            <a:endParaRPr lang="lv-LV" sz="2200" b="1" u="sng" dirty="0">
              <a:cs typeface="Calibri"/>
            </a:endParaRPr>
          </a:p>
          <a:p>
            <a:r>
              <a:rPr lang="lv-LV" sz="2200" dirty="0"/>
              <a:t>Atgādinājums</a:t>
            </a:r>
          </a:p>
          <a:p>
            <a:r>
              <a:rPr lang="lv-LV" sz="2200" dirty="0">
                <a:cs typeface="Calibri"/>
              </a:rPr>
              <a:t>Jaunumi </a:t>
            </a:r>
          </a:p>
          <a:p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276444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B5597-7892-951D-D0E5-B8AA67D7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uzmanību</a:t>
            </a:r>
            <a:r>
              <a:rPr lang="en-US" sz="6600" dirty="0"/>
              <a:t>!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037AEA-7B42-8E89-5927-18DF4AF34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81" y="1825814"/>
            <a:ext cx="3672453" cy="4896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5C6E1-6E70-6B3E-3362-BE43DE26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178" y="1893840"/>
            <a:ext cx="4768343" cy="4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32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EDB16-B245-77BD-98F7-D0058761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v-LV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Tirdzniecības vietu pārbaudes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EDD4F-E627-E356-312A-8180B122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14006"/>
            <a:ext cx="10563186" cy="4823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2600" dirty="0"/>
              <a:t>VAAD pārbaudes dažādās tirdzniecības vietās:</a:t>
            </a:r>
          </a:p>
          <a:p>
            <a:r>
              <a:rPr lang="lv-LV" sz="2400" dirty="0"/>
              <a:t>tirgos, gadatirgos, </a:t>
            </a:r>
          </a:p>
          <a:p>
            <a:r>
              <a:rPr lang="lv-LV" sz="2400" dirty="0"/>
              <a:t>veikalos, dārzkopības centros, vairumtirdzniecības bāzēs u.c.</a:t>
            </a:r>
          </a:p>
          <a:p>
            <a:r>
              <a:rPr lang="lv-LV" sz="2400" dirty="0"/>
              <a:t>pēc personu sūdzības saņemšanas</a:t>
            </a:r>
          </a:p>
          <a:p>
            <a:r>
              <a:rPr lang="lv-LV" sz="2400" dirty="0"/>
              <a:t>pēc informācijas saņemšanas no citām DV par iespējamu karantīnas organisma klātbūtni</a:t>
            </a:r>
          </a:p>
          <a:p>
            <a:endParaRPr lang="lv-LV" sz="2200" dirty="0"/>
          </a:p>
          <a:p>
            <a:pPr marL="0" indent="0">
              <a:buNone/>
            </a:pPr>
            <a:r>
              <a:rPr lang="lv-LV" sz="2400" dirty="0"/>
              <a:t>Mērķis – dokumentu atbilstība (augu pases) un materiāla fitosanitārais stāvoklis (karantīnas organismu un regulēto </a:t>
            </a:r>
            <a:r>
              <a:rPr lang="lv-LV" sz="2400" dirty="0" err="1"/>
              <a:t>nekarantīnas</a:t>
            </a:r>
            <a:r>
              <a:rPr lang="lv-LV" sz="2400" dirty="0"/>
              <a:t> organismu (RNKO) pazīmes)</a:t>
            </a:r>
          </a:p>
          <a:p>
            <a:pPr marL="0" indent="0">
              <a:buNone/>
            </a:pPr>
            <a:endParaRPr lang="lv-LV" sz="2400" dirty="0"/>
          </a:p>
          <a:p>
            <a:pPr marL="0" indent="0">
              <a:buNone/>
            </a:pPr>
            <a:r>
              <a:rPr lang="lv-LV" sz="2400" dirty="0"/>
              <a:t>Pārbaudes tiek veiktas arī apzaļumošanas uzņēmumos – vai augi tiek iepirkti ar augu pasēm</a:t>
            </a:r>
          </a:p>
        </p:txBody>
      </p:sp>
    </p:spTree>
    <p:extLst>
      <p:ext uri="{BB962C8B-B14F-4D97-AF65-F5344CB8AC3E}">
        <p14:creationId xmlns:p14="http://schemas.microsoft.com/office/powerpoint/2010/main" val="95895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2C985-0589-66F7-4417-6DDC86E1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lv-LV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Tirdzniecības vietu pārbaudes 2023.gadā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2A28A-C2F5-045F-225F-3306D54A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lv-LV" sz="2400" b="1" dirty="0"/>
              <a:t>Tirgi un gadatirgi </a:t>
            </a:r>
            <a:r>
              <a:rPr lang="lv-LV" sz="2400" dirty="0"/>
              <a:t>– veiktas 56 pārbaudes, pārbaudītas 46 personas - </a:t>
            </a:r>
            <a:r>
              <a:rPr lang="lv-LV" sz="2400" u="sng" dirty="0"/>
              <a:t>pārkāpumi netika konstatēti</a:t>
            </a:r>
            <a:r>
              <a:rPr lang="lv-LV" sz="2400" dirty="0"/>
              <a:t> </a:t>
            </a:r>
          </a:p>
          <a:p>
            <a:pPr marL="0" indent="0">
              <a:buNone/>
            </a:pPr>
            <a:endParaRPr lang="lv-LV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lv-LV" sz="2400" b="1" dirty="0"/>
              <a:t>Veikali, dārzkopības centri, vairumtirdzniecības bāzes </a:t>
            </a:r>
            <a:r>
              <a:rPr lang="lv-LV" sz="2400" dirty="0"/>
              <a:t>- veiktas 133 pārbaudes, pārbaudītas 83 personas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2200" dirty="0"/>
              <a:t>konstatēts pārkāpums - lielveikalā ievesti ābeļu (462)  un bumbieru (385)  stādi no Polijas ar neatbilstošām augu pasēm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lv-LV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A0270-00C4-060C-B119-2809A003A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9" r="-1" b="-1"/>
          <a:stretch/>
        </p:blipFill>
        <p:spPr>
          <a:xfrm>
            <a:off x="8002377" y="2761488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2C985-0589-66F7-4417-6DDC86E1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4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Pārbaude</a:t>
            </a:r>
            <a:r>
              <a:rPr lang="en-GB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 </a:t>
            </a:r>
            <a:r>
              <a:rPr lang="en-GB" sz="4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pēc</a:t>
            </a:r>
            <a:r>
              <a:rPr lang="en-GB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 personas </a:t>
            </a:r>
            <a:r>
              <a:rPr lang="en-GB" sz="4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sūdzības</a:t>
            </a:r>
            <a:endParaRPr 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 Light"/>
              <a:cs typeface="Calibri Light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2A28A-C2F5-045F-225F-3306D54A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lv-LV" dirty="0">
                <a:ea typeface="+mn-lt"/>
                <a:cs typeface="+mn-lt"/>
              </a:rPr>
              <a:t>Interneta veikalā piedāvātas nezināmās izcelsmes balto sinepju sēklas bez augu pases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lv-LV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lv-LV" dirty="0">
                <a:ea typeface="+mn-lt"/>
                <a:cs typeface="+mn-lt"/>
              </a:rPr>
              <a:t>Izteikts brīdinājums </a:t>
            </a:r>
            <a:endParaRPr lang="lv-LV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lv-LV" dirty="0">
                <a:ea typeface="+mn-lt"/>
                <a:cs typeface="+mn-lt"/>
              </a:rPr>
              <a:t>aizliegums izplatīt neatbilstošās sēklas</a:t>
            </a:r>
          </a:p>
        </p:txBody>
      </p:sp>
      <p:pic>
        <p:nvPicPr>
          <p:cNvPr id="4" name="Picture 3" descr="A bag of brown food&#10;&#10;Description automatically generated">
            <a:extLst>
              <a:ext uri="{FF2B5EF4-FFF2-40B4-BE49-F238E27FC236}">
                <a16:creationId xmlns:a16="http://schemas.microsoft.com/office/drawing/2014/main" id="{FD110F74-D224-F4AA-79A8-01E02D7E9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4" r="-3" b="4931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Picture 4" descr="A bag of seeds with a barcode on it&#10;&#10;Description automatically generated">
            <a:extLst>
              <a:ext uri="{FF2B5EF4-FFF2-40B4-BE49-F238E27FC236}">
                <a16:creationId xmlns:a16="http://schemas.microsoft.com/office/drawing/2014/main" id="{ACECC45B-B236-B34C-9DA2-AFB0D6D73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83" r="-2" b="27692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944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57E9A-3505-8506-7C85-40A315F1F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99F97-15F2-E65C-A739-65F38BDC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lv-LV" sz="4600" b="1" dirty="0"/>
              <a:t>Pārbaudes un paraugi </a:t>
            </a:r>
            <a:r>
              <a:rPr lang="lv-LV" sz="4600" b="1" i="1" dirty="0" err="1"/>
              <a:t>Ficus</a:t>
            </a:r>
            <a:r>
              <a:rPr lang="lv-LV" sz="4600" b="1" i="1" dirty="0"/>
              <a:t> </a:t>
            </a:r>
            <a:r>
              <a:rPr lang="lv-LV" sz="4600" b="1" i="1" dirty="0" err="1"/>
              <a:t>ginseng</a:t>
            </a:r>
            <a:r>
              <a:rPr lang="lv-LV" sz="4600" b="1" i="1" dirty="0"/>
              <a:t> </a:t>
            </a:r>
            <a:r>
              <a:rPr lang="lv-LV" sz="4600" b="1" dirty="0"/>
              <a:t>augiem</a:t>
            </a:r>
            <a:r>
              <a:rPr lang="lv-LV" sz="4600" b="1" i="1" dirty="0"/>
              <a:t> </a:t>
            </a:r>
            <a:r>
              <a:rPr lang="lv-LV" sz="4600" b="1" dirty="0"/>
              <a:t>pēc NL informācijas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DD434-6B19-D63C-C7FE-11B25984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529856"/>
          </a:xfrm>
        </p:spPr>
        <p:txBody>
          <a:bodyPr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lv-LV" sz="2400" dirty="0">
                <a:ea typeface="Calibri" panose="020F0502020204030204" pitchFamily="34" charset="0"/>
              </a:rPr>
              <a:t> Saņemta informācija no Nīderlandes augu aizsardzības dienesta par </a:t>
            </a:r>
            <a:r>
              <a:rPr lang="lv-LV" sz="2400" dirty="0" err="1">
                <a:ea typeface="Calibri" panose="020F0502020204030204" pitchFamily="34" charset="0"/>
              </a:rPr>
              <a:t>Ficus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r>
              <a:rPr lang="lv-LV" sz="2400" dirty="0" err="1">
                <a:ea typeface="Calibri" panose="020F0502020204030204" pitchFamily="34" charset="0"/>
              </a:rPr>
              <a:t>ginseng</a:t>
            </a:r>
            <a:r>
              <a:rPr lang="lv-LV" sz="2400" dirty="0">
                <a:ea typeface="Calibri" panose="020F0502020204030204" pitchFamily="34" charset="0"/>
              </a:rPr>
              <a:t> augos konstatētu karantīnas organismu - </a:t>
            </a:r>
            <a:r>
              <a:rPr lang="lv-LV" sz="2400" i="1" dirty="0" err="1">
                <a:ea typeface="Calibri" panose="020F0502020204030204" pitchFamily="34" charset="0"/>
              </a:rPr>
              <a:t>Meloidogyne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r>
              <a:rPr lang="lv-LV" sz="2400" i="1" dirty="0" err="1">
                <a:ea typeface="Calibri" panose="020F0502020204030204" pitchFamily="34" charset="0"/>
              </a:rPr>
              <a:t>enterolobii</a:t>
            </a:r>
            <a:r>
              <a:rPr lang="lv-LV" sz="2400" i="1" dirty="0">
                <a:ea typeface="Calibri" panose="020F0502020204030204" pitchFamily="34" charset="0"/>
              </a:rPr>
              <a:t> </a:t>
            </a:r>
            <a:r>
              <a:rPr lang="lv-LV" sz="2400" dirty="0">
                <a:ea typeface="Calibri" panose="020F0502020204030204" pitchFamily="34" charset="0"/>
              </a:rPr>
              <a:t>un iespējami inficēto augu nosūtīšanu uz </a:t>
            </a:r>
            <a:r>
              <a:rPr lang="lv-LV" sz="2400" dirty="0" err="1">
                <a:ea typeface="Calibri" panose="020F0502020204030204" pitchFamily="34" charset="0"/>
              </a:rPr>
              <a:t>Latvijau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endParaRPr lang="lv-LV" sz="2400" dirty="0">
              <a:effectLst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lv-LV" sz="2400" dirty="0"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2400" dirty="0">
                <a:effectLst/>
                <a:ea typeface="Calibri" panose="020F0502020204030204" pitchFamily="34" charset="0"/>
              </a:rPr>
              <a:t>Dienests veica pārbaudes 3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r>
              <a:rPr lang="lv-LV" sz="2400" dirty="0">
                <a:effectLst/>
                <a:ea typeface="Calibri" panose="020F0502020204030204" pitchFamily="34" charset="0"/>
              </a:rPr>
              <a:t> tirdzniecības vietās, un noņēma 11 paraugus</a:t>
            </a:r>
          </a:p>
          <a:p>
            <a:pPr>
              <a:buFont typeface="Wingdings" panose="05000000000000000000" pitchFamily="2" charset="2"/>
              <a:buChar char="ü"/>
            </a:pPr>
            <a:endParaRPr lang="lv-LV" sz="2400" dirty="0">
              <a:effectLst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v-LV" sz="2400" dirty="0">
                <a:ea typeface="Calibri" panose="020F0502020204030204" pitchFamily="34" charset="0"/>
              </a:rPr>
              <a:t>Noņemtajos paraugos </a:t>
            </a:r>
            <a:r>
              <a:rPr lang="lv-LV" sz="2400" i="1" dirty="0" err="1">
                <a:ea typeface="Calibri" panose="020F0502020204030204" pitchFamily="34" charset="0"/>
              </a:rPr>
              <a:t>Meloidogyne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r>
              <a:rPr lang="lv-LV" sz="2400" i="1" dirty="0" err="1">
                <a:ea typeface="Calibri" panose="020F0502020204030204" pitchFamily="34" charset="0"/>
              </a:rPr>
              <a:t>enterolobii</a:t>
            </a:r>
            <a:r>
              <a:rPr lang="lv-LV" sz="2400" dirty="0">
                <a:ea typeface="Calibri" panose="020F0502020204030204" pitchFamily="34" charset="0"/>
              </a:rPr>
              <a:t> netika konstatēts, bet konstatēta cita </a:t>
            </a:r>
            <a:r>
              <a:rPr lang="lv-LV" sz="2400" dirty="0" err="1">
                <a:ea typeface="Calibri" panose="020F0502020204030204" pitchFamily="34" charset="0"/>
              </a:rPr>
              <a:t>nematode</a:t>
            </a:r>
            <a:r>
              <a:rPr lang="lv-LV" sz="2400" dirty="0">
                <a:ea typeface="Calibri" panose="020F0502020204030204" pitchFamily="34" charset="0"/>
              </a:rPr>
              <a:t> </a:t>
            </a:r>
            <a:r>
              <a:rPr lang="lv-LV" sz="2400" i="1" dirty="0" err="1">
                <a:ea typeface="Calibri" panose="020F0502020204030204" pitchFamily="34" charset="0"/>
              </a:rPr>
              <a:t>Meloidogyne</a:t>
            </a:r>
            <a:r>
              <a:rPr lang="lv-LV" sz="2400" i="1" dirty="0">
                <a:ea typeface="Calibri" panose="020F0502020204030204" pitchFamily="34" charset="0"/>
              </a:rPr>
              <a:t> </a:t>
            </a:r>
            <a:r>
              <a:rPr lang="lv-LV" sz="2400" i="1" dirty="0" err="1">
                <a:ea typeface="Calibri" panose="020F0502020204030204" pitchFamily="34" charset="0"/>
              </a:rPr>
              <a:t>incognita</a:t>
            </a:r>
            <a:r>
              <a:rPr lang="lv-LV" sz="2400" i="1" dirty="0">
                <a:ea typeface="Calibri" panose="020F0502020204030204" pitchFamily="34" charset="0"/>
              </a:rPr>
              <a:t> </a:t>
            </a:r>
            <a:r>
              <a:rPr lang="lv-LV" sz="2400" dirty="0">
                <a:ea typeface="Calibri" panose="020F0502020204030204" pitchFamily="34" charset="0"/>
              </a:rPr>
              <a:t>(nav karantīnas organisms)</a:t>
            </a:r>
            <a:endParaRPr lang="lv-LV" sz="2400" i="1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lv-LV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B6FEC-4EC1-5A19-EE6C-B796C52F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2" r="9358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62278-6BF8-4FCB-5147-A9DAF191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v-LV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Konstatētie pārkāpumi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0C4D7-C4F5-999D-5099-44164F45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789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/>
              <a:t>2023.gadā konstatēti 3 pārkāpumi– gan tirdzniecības vietās, gan </a:t>
            </a:r>
            <a:r>
              <a:rPr lang="lv-LV" sz="2400" dirty="0" err="1"/>
              <a:t>stādaudzētavā</a:t>
            </a:r>
            <a:r>
              <a:rPr lang="lv-LV" sz="24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400" dirty="0"/>
              <a:t>tirdzniecības vietā tiek tirgotas sēklas bez atbilstošiem dokumentiem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400" dirty="0"/>
              <a:t>tirdzniecības vietā stādi ar neatbilstošām augu pasēm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v-LV" sz="2400" dirty="0"/>
              <a:t>stādaudzētava pārdeva/pārvietoja stādus bez augu pasēm citām personām komercdārzu ierīkošanai (nebija arī veikti atbilstoši ieraksti augu pasu uzskaites žurnālā)</a:t>
            </a:r>
          </a:p>
          <a:p>
            <a:pPr marL="0" indent="0">
              <a:buNone/>
            </a:pPr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377633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B3147D-FEF0-466C-923A-65178006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751049" cy="1256748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Situācija ar bakteriālo iedegu </a:t>
            </a:r>
            <a:r>
              <a:rPr lang="lv-LV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Erwinia</a:t>
            </a:r>
            <a:r>
              <a:rPr lang="lv-LV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lv-LV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amylovora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4F96758-FD87-48D0-8C49-617FF29006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711994"/>
              </p:ext>
            </p:extLst>
          </p:nvPr>
        </p:nvGraphicFramePr>
        <p:xfrm>
          <a:off x="6647544" y="2409371"/>
          <a:ext cx="4593772" cy="424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B2855F6-E7AD-9341-E3A8-971CF68F8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6" t="2308" r="10187" b="2308"/>
          <a:stretch/>
        </p:blipFill>
        <p:spPr>
          <a:xfrm>
            <a:off x="797646" y="3195740"/>
            <a:ext cx="4746811" cy="3421912"/>
          </a:xfrm>
          <a:prstGeom prst="rect">
            <a:avLst/>
          </a:prstGeom>
        </p:spPr>
      </p:pic>
      <p:pic>
        <p:nvPicPr>
          <p:cNvPr id="14" name="Picture 13" descr="A pie chart with numbers and a number&#10;&#10;Description automatically generated">
            <a:extLst>
              <a:ext uri="{FF2B5EF4-FFF2-40B4-BE49-F238E27FC236}">
                <a16:creationId xmlns:a16="http://schemas.microsoft.com/office/drawing/2014/main" id="{9D1B478C-0EDA-A3D4-A4ED-C34E06D46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" t="2308" r="2079" b="2564"/>
          <a:stretch/>
        </p:blipFill>
        <p:spPr>
          <a:xfrm>
            <a:off x="6448245" y="3276954"/>
            <a:ext cx="4668323" cy="337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5D67B0-A061-60AE-C69D-E1B2F4B6568E}"/>
              </a:ext>
            </a:extLst>
          </p:cNvPr>
          <p:cNvSpPr txBox="1"/>
          <p:nvPr/>
        </p:nvSpPr>
        <p:spPr>
          <a:xfrm>
            <a:off x="527879" y="1256748"/>
            <a:ext cx="1125772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400" b="1"/>
              <a:t>2023.gadā konstatēti pozitīvi gadījumi 7 vietās:</a:t>
            </a:r>
            <a:endParaRPr lang="lv-LV" sz="2400" b="1"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lv-LV" sz="2400"/>
              <a:t>Inficēti koki jau esošos perēkļos - 2 gadījumi </a:t>
            </a:r>
            <a:endParaRPr lang="lv-LV" sz="2400"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lv-LV" sz="2400"/>
              <a:t>Jauni perēkļi iepriekšējo 2 gadu perēkļu buferzonās - 4 gadījumi </a:t>
            </a:r>
            <a:endParaRPr lang="lv-LV" sz="2400"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lv-LV" sz="2400"/>
              <a:t>Perēklis vietā, kur slimība iepriekš nebija konstatēta - 1 gadījums (Jelgavas nov., Glūdas pag.)</a:t>
            </a:r>
            <a:endParaRPr lang="lv-LV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64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region&#10;&#10;Description automatically generated">
            <a:extLst>
              <a:ext uri="{FF2B5EF4-FFF2-40B4-BE49-F238E27FC236}">
                <a16:creationId xmlns:a16="http://schemas.microsoft.com/office/drawing/2014/main" id="{F7B45885-E4DB-BE44-9434-C8A12A08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54" y="1405016"/>
            <a:ext cx="8796680" cy="53602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4FF995-4AE4-0EF7-2013-1EA867F93BAE}"/>
              </a:ext>
            </a:extLst>
          </p:cNvPr>
          <p:cNvSpPr>
            <a:spLocks noGrp="1"/>
          </p:cNvSpPr>
          <p:nvPr/>
        </p:nvSpPr>
        <p:spPr>
          <a:xfrm>
            <a:off x="838200" y="76091"/>
            <a:ext cx="10617485" cy="123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Bakteriālā iedega </a:t>
            </a:r>
            <a:r>
              <a:rPr lang="lv-LV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Erwinia</a:t>
            </a:r>
            <a:r>
              <a:rPr lang="lv-LV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b="1" i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amylovora</a:t>
            </a:r>
            <a:r>
              <a:rPr lang="lv-LV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lv-LV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2022.-2023.g. konstatētie perēkļi</a:t>
            </a:r>
            <a:endParaRPr lang="lv-LV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290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9BB334EADA4A1744818674A217AEE84C" ma:contentTypeVersion="4" ma:contentTypeDescription="Izveidot jaunu dokumentu." ma:contentTypeScope="" ma:versionID="ff9264b15d03a692bf5cb761c8551efe">
  <xsd:schema xmlns:xsd="http://www.w3.org/2001/XMLSchema" xmlns:xs="http://www.w3.org/2001/XMLSchema" xmlns:p="http://schemas.microsoft.com/office/2006/metadata/properties" xmlns:ns2="a79264ae-bde0-4be8-9c56-8cb1d590aec7" targetNamespace="http://schemas.microsoft.com/office/2006/metadata/properties" ma:root="true" ma:fieldsID="26f2cbb5cb01d80c52f8d8cde5352534" ns2:_="">
    <xsd:import namespace="a79264ae-bde0-4be8-9c56-8cb1d590ae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264ae-bde0-4be8-9c56-8cb1d590ae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872369-88BE-4780-95DC-D4EE770E08A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a79264ae-bde0-4be8-9c56-8cb1d590aec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8C40D0-F1FF-4488-958A-A08778BC10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DEE85E-BC7C-4D8B-81FA-42FE43CCA199}">
  <ds:schemaRefs>
    <ds:schemaRef ds:uri="a79264ae-bde0-4be8-9c56-8cb1d590ae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742</Words>
  <Application>Microsoft Office PowerPoint</Application>
  <PresentationFormat>Widescreen</PresentationFormat>
  <Paragraphs>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Wingdings</vt:lpstr>
      <vt:lpstr>Office Theme</vt:lpstr>
      <vt:lpstr>Augu karantīnas aktualitātes </vt:lpstr>
      <vt:lpstr>Prezentācijas saturs</vt:lpstr>
      <vt:lpstr>Tirdzniecības vietu pārbaudes</vt:lpstr>
      <vt:lpstr>Tirdzniecības vietu pārbaudes 2023.gadā</vt:lpstr>
      <vt:lpstr>Pārbaude pēc personas sūdzības</vt:lpstr>
      <vt:lpstr>Pārbaudes un paraugi Ficus ginseng augiem pēc NL informācijas</vt:lpstr>
      <vt:lpstr>Konstatētie pārkāpumi</vt:lpstr>
      <vt:lpstr>Situācija ar bakteriālo iedegu Erwinia amylovora</vt:lpstr>
      <vt:lpstr>PowerPoint Presentation</vt:lpstr>
      <vt:lpstr>Bakteriālās iedegas perēkļi  (2024.gada sezonas sākumā)</vt:lpstr>
      <vt:lpstr>Bālā kartupeļu cistu nematode  Globodera pallida</vt:lpstr>
      <vt:lpstr>Stādaudzētavās 2023.gadā konstatētie Savienībā reglamentētie nekarantīnas organismi (RNKO)</vt:lpstr>
      <vt:lpstr>Riski tomātu/paprikas audzētājiem</vt:lpstr>
      <vt:lpstr>Aktualitātes 2024.gadā</vt:lpstr>
      <vt:lpstr>Augsnes pārbaudes stādaudzētavās</vt:lpstr>
      <vt:lpstr>Atgādinājums </vt:lpstr>
      <vt:lpstr>Ikgadējās deklarācijas fitosanitārai kontrolei iesniegšana</vt:lpstr>
      <vt:lpstr>Jaunums </vt:lpstr>
      <vt:lpstr>Pieteikums augu pasēm – elektroniski  (kam augu pases drukā dienests)</vt:lpstr>
      <vt:lpstr>Paldies par uzmanību!</vt:lpstr>
    </vt:vector>
  </TitlesOfParts>
  <Company>Valsts augu aizsardzibas dienests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Parastā deklarācija</dc:title>
  <dc:creator>Ilze Klauza</dc:creator>
  <cp:lastModifiedBy>Gunita Skupele</cp:lastModifiedBy>
  <cp:revision>27</cp:revision>
  <dcterms:created xsi:type="dcterms:W3CDTF">2024-02-13T09:17:03Z</dcterms:created>
  <dcterms:modified xsi:type="dcterms:W3CDTF">2024-02-29T19:29:44Z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0x0101009BB334EADA4A1744818674A217AEE84C</vt:lpwstr>
  </property>
</Properties>
</file>