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2"/>
  </p:sldMasterIdLst>
  <p:notesMasterIdLst>
    <p:notesMasterId r:id="rId31"/>
  </p:notesMasterIdLst>
  <p:sldIdLst>
    <p:sldId id="256" r:id="rId3"/>
    <p:sldId id="28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91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89" r:id="rId25"/>
    <p:sldId id="288" r:id="rId26"/>
    <p:sldId id="290" r:id="rId27"/>
    <p:sldId id="282" r:id="rId28"/>
    <p:sldId id="284" r:id="rId29"/>
    <p:sldId id="287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ghn040K36R7PoxN/GidnaGMVKC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 snapToGrid="0">
      <p:cViewPr varScale="1">
        <p:scale>
          <a:sx n="80" d="100"/>
          <a:sy n="80" d="100"/>
        </p:scale>
        <p:origin x="8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lv-LV" sz="2600" b="1" dirty="0">
                <a:latin typeface="+mn-lt"/>
              </a:rPr>
              <a:t>Nokrišņu summa veģetācijas periodā 38 gadu laikā Pūrē, mm</a:t>
            </a:r>
          </a:p>
        </c:rich>
      </c:tx>
      <c:layout>
        <c:manualLayout>
          <c:xMode val="edge"/>
          <c:yMode val="edge"/>
          <c:x val="0.18858774971166578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7.3268944830172086E-2"/>
          <c:y val="0.11824129051455445"/>
          <c:w val="0.90524662865417682"/>
          <c:h val="0.73547955062149606"/>
        </c:manualLayout>
      </c:layout>
      <c:lineChart>
        <c:grouping val="standard"/>
        <c:varyColors val="0"/>
        <c:ser>
          <c:idx val="0"/>
          <c:order val="0"/>
          <c:trendline>
            <c:spPr>
              <a:ln w="22225"/>
            </c:spPr>
            <c:trendlineType val="linear"/>
            <c:dispRSqr val="1"/>
            <c:dispEq val="1"/>
            <c:trendlineLbl>
              <c:layout>
                <c:manualLayout>
                  <c:x val="-5.264988428170617E-3"/>
                  <c:y val="-0.47237729372332371"/>
                </c:manualLayout>
              </c:layout>
              <c:numFmt formatCode="General" sourceLinked="0"/>
            </c:trendlineLbl>
          </c:trendline>
          <c:cat>
            <c:numRef>
              <c:f>nokrišņi!$J$29:$J$66</c:f>
              <c:numCache>
                <c:formatCode>General</c:formatCode>
                <c:ptCount val="38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  <c:pt idx="31">
                  <c:v>2017</c:v>
                </c:pt>
                <c:pt idx="32">
                  <c:v>2018</c:v>
                </c:pt>
                <c:pt idx="33">
                  <c:v>2019</c:v>
                </c:pt>
                <c:pt idx="34">
                  <c:v>2020</c:v>
                </c:pt>
                <c:pt idx="35">
                  <c:v>2021</c:v>
                </c:pt>
                <c:pt idx="36">
                  <c:v>2022</c:v>
                </c:pt>
                <c:pt idx="37">
                  <c:v>2023</c:v>
                </c:pt>
              </c:numCache>
            </c:numRef>
          </c:cat>
          <c:val>
            <c:numRef>
              <c:f>nokrišņi!$K$29:$K$66</c:f>
              <c:numCache>
                <c:formatCode>0.0</c:formatCode>
                <c:ptCount val="38"/>
                <c:pt idx="0">
                  <c:v>358.59999999999997</c:v>
                </c:pt>
                <c:pt idx="1">
                  <c:v>417.40000000000003</c:v>
                </c:pt>
                <c:pt idx="2">
                  <c:v>484.3</c:v>
                </c:pt>
                <c:pt idx="3">
                  <c:v>413</c:v>
                </c:pt>
                <c:pt idx="4">
                  <c:v>662.59999999999991</c:v>
                </c:pt>
                <c:pt idx="5">
                  <c:v>564</c:v>
                </c:pt>
                <c:pt idx="6">
                  <c:v>347.6</c:v>
                </c:pt>
                <c:pt idx="7">
                  <c:v>499.50000000000006</c:v>
                </c:pt>
                <c:pt idx="8">
                  <c:v>418.09999999999997</c:v>
                </c:pt>
                <c:pt idx="9">
                  <c:v>374.3</c:v>
                </c:pt>
                <c:pt idx="10">
                  <c:v>363.1</c:v>
                </c:pt>
                <c:pt idx="11">
                  <c:v>448.30000000000007</c:v>
                </c:pt>
                <c:pt idx="12">
                  <c:v>532</c:v>
                </c:pt>
                <c:pt idx="13">
                  <c:v>327.9</c:v>
                </c:pt>
                <c:pt idx="14">
                  <c:v>264</c:v>
                </c:pt>
                <c:pt idx="15">
                  <c:v>607.09999999999991</c:v>
                </c:pt>
                <c:pt idx="16">
                  <c:v>361</c:v>
                </c:pt>
                <c:pt idx="17">
                  <c:v>486</c:v>
                </c:pt>
                <c:pt idx="18">
                  <c:v>360.4</c:v>
                </c:pt>
                <c:pt idx="19">
                  <c:v>347.99999999999994</c:v>
                </c:pt>
                <c:pt idx="20">
                  <c:v>235.60000000000002</c:v>
                </c:pt>
                <c:pt idx="21">
                  <c:v>226.20000000000013</c:v>
                </c:pt>
                <c:pt idx="22">
                  <c:v>193.63333333333341</c:v>
                </c:pt>
                <c:pt idx="23">
                  <c:v>262.80000000000007</c:v>
                </c:pt>
                <c:pt idx="24">
                  <c:v>318.29999999999995</c:v>
                </c:pt>
                <c:pt idx="25">
                  <c:v>281.5</c:v>
                </c:pt>
                <c:pt idx="26">
                  <c:v>333.20000000000005</c:v>
                </c:pt>
                <c:pt idx="27">
                  <c:v>322.30000000000024</c:v>
                </c:pt>
                <c:pt idx="28">
                  <c:v>374.00000000000011</c:v>
                </c:pt>
                <c:pt idx="29">
                  <c:v>211.4</c:v>
                </c:pt>
                <c:pt idx="30">
                  <c:v>351.8</c:v>
                </c:pt>
                <c:pt idx="31">
                  <c:v>398.20000000000016</c:v>
                </c:pt>
                <c:pt idx="32">
                  <c:v>217.40000000000003</c:v>
                </c:pt>
                <c:pt idx="33">
                  <c:v>363.5</c:v>
                </c:pt>
                <c:pt idx="34">
                  <c:v>195.39999999999992</c:v>
                </c:pt>
                <c:pt idx="35">
                  <c:v>353.79999999999995</c:v>
                </c:pt>
                <c:pt idx="36">
                  <c:v>324.20000000000005</c:v>
                </c:pt>
                <c:pt idx="37">
                  <c:v>252.6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4E-445D-A25F-296AD5DFD3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1751184"/>
        <c:axId val="621746872"/>
      </c:lineChart>
      <c:catAx>
        <c:axId val="621751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21746872"/>
        <c:crosses val="autoZero"/>
        <c:auto val="1"/>
        <c:lblAlgn val="ctr"/>
        <c:lblOffset val="100"/>
        <c:noMultiLvlLbl val="0"/>
      </c:catAx>
      <c:valAx>
        <c:axId val="621746872"/>
        <c:scaling>
          <c:orientation val="minMax"/>
          <c:min val="15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62175118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bbd43ab4de_1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2bbd43ab4de_1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bbd43ab4de_1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g2bbd43ab4de_1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lv-LV"/>
              <a:t>Zem QR koda slēpjas saite uz sadarbības projekta rezultāta - tehnoloģiskā risinājuma aprakstu par apūdeņošanu paugurainā apvidū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bbd43ab4de_1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2bbd43ab4de_1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4" name="Google Shape;3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bbd43ab4de_1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g2bbd43ab4de_1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bbd43ab4de_1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2bbd43ab4de_1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bbd43ab4de_1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g2bbd43ab4de_12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5" name="Google Shape;2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bbd43ab4d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g2bbd43ab4d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bbd43ab4d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g2bbd43ab4d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bbd43ab4de_1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2bbd43ab4de_1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1"/>
          <p:cNvSpPr txBox="1"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24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body" idx="2"/>
          </p:nvPr>
        </p:nvSpPr>
        <p:spPr>
          <a:xfrm>
            <a:off x="684211" y="1270529"/>
            <a:ext cx="4937655" cy="303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87" name="Google Shape;87;p31"/>
          <p:cNvSpPr txBox="1">
            <a:spLocks noGrp="1"/>
          </p:cNvSpPr>
          <p:nvPr>
            <p:ph type="body" idx="3"/>
          </p:nvPr>
        </p:nvSpPr>
        <p:spPr>
          <a:xfrm>
            <a:off x="6079066" y="685800"/>
            <a:ext cx="466513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24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31"/>
          <p:cNvSpPr txBox="1">
            <a:spLocks noGrp="1"/>
          </p:cNvSpPr>
          <p:nvPr>
            <p:ph type="body" idx="4"/>
          </p:nvPr>
        </p:nvSpPr>
        <p:spPr>
          <a:xfrm>
            <a:off x="5806545" y="1262062"/>
            <a:ext cx="4929188" cy="303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89" name="Google Shape;89;p31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1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1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2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2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3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4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5"/>
          <p:cNvSpPr txBox="1"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5"/>
          <p:cNvSpPr txBox="1"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1680"/>
              <a:buNone/>
              <a:defRPr sz="2100">
                <a:solidFill>
                  <a:srgbClr val="3E5D08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cxnSp>
        <p:nvCxnSpPr>
          <p:cNvPr id="113" name="Google Shape;113;p35"/>
          <p:cNvCxnSpPr/>
          <p:nvPr/>
        </p:nvCxnSpPr>
        <p:spPr>
          <a:xfrm flipH="1">
            <a:off x="8228012" y="8467"/>
            <a:ext cx="3810000" cy="38100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4" name="Google Shape;114;p35"/>
          <p:cNvCxnSpPr/>
          <p:nvPr/>
        </p:nvCxnSpPr>
        <p:spPr>
          <a:xfrm flipH="1">
            <a:off x="6108170" y="91545"/>
            <a:ext cx="6080655" cy="6080655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" name="Google Shape;115;p35"/>
          <p:cNvCxnSpPr/>
          <p:nvPr/>
        </p:nvCxnSpPr>
        <p:spPr>
          <a:xfrm flipH="1">
            <a:off x="7235825" y="228600"/>
            <a:ext cx="4953000" cy="49530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" name="Google Shape;116;p35"/>
          <p:cNvCxnSpPr/>
          <p:nvPr/>
        </p:nvCxnSpPr>
        <p:spPr>
          <a:xfrm flipH="1">
            <a:off x="7335837" y="32278"/>
            <a:ext cx="4852989" cy="485298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7" name="Google Shape;117;p35"/>
          <p:cNvCxnSpPr/>
          <p:nvPr/>
        </p:nvCxnSpPr>
        <p:spPr>
          <a:xfrm flipH="1">
            <a:off x="7845426" y="609601"/>
            <a:ext cx="4343399" cy="4343399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6"/>
          <p:cNvSpPr txBox="1"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5943601" cy="53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body" idx="2"/>
          </p:nvPr>
        </p:nvSpPr>
        <p:spPr>
          <a:xfrm>
            <a:off x="7085012" y="2209799"/>
            <a:ext cx="3657600" cy="20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6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6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7"/>
          <p:cNvSpPr txBox="1"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7"/>
          <p:cNvSpPr>
            <a:spLocks noGrp="1"/>
          </p:cNvSpPr>
          <p:nvPr>
            <p:ph type="pic" idx="2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7"/>
          <p:cNvSpPr txBox="1">
            <a:spLocks noGrp="1"/>
          </p:cNvSpPr>
          <p:nvPr>
            <p:ph type="body" idx="1"/>
          </p:nvPr>
        </p:nvSpPr>
        <p:spPr>
          <a:xfrm>
            <a:off x="4722812" y="2777066"/>
            <a:ext cx="6021388" cy="204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9" name="Google Shape;129;p37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7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7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8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8"/>
          <p:cNvSpPr>
            <a:spLocks noGrp="1"/>
          </p:cNvSpPr>
          <p:nvPr>
            <p:ph type="pic" idx="2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38"/>
          <p:cNvSpPr txBox="1">
            <a:spLocks noGrp="1"/>
          </p:cNvSpPr>
          <p:nvPr>
            <p:ph type="body" idx="1"/>
          </p:nvPr>
        </p:nvSpPr>
        <p:spPr>
          <a:xfrm>
            <a:off x="914402" y="3843867"/>
            <a:ext cx="830421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Font typeface="Century Gothic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36" name="Google Shape;136;p38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8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8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9"/>
          <p:cNvSpPr txBox="1"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9"/>
          <p:cNvSpPr txBox="1"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3E5D0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39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9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9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0"/>
          <p:cNvSpPr txBox="1"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0"/>
          <p:cNvSpPr txBox="1">
            <a:spLocks noGrp="1"/>
          </p:cNvSpPr>
          <p:nvPr>
            <p:ph type="body" idx="1"/>
          </p:nvPr>
        </p:nvSpPr>
        <p:spPr>
          <a:xfrm>
            <a:off x="1446212" y="3429000"/>
            <a:ext cx="8534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48" name="Google Shape;148;p40"/>
          <p:cNvSpPr txBox="1">
            <a:spLocks noGrp="1"/>
          </p:cNvSpPr>
          <p:nvPr>
            <p:ph type="body" idx="2"/>
          </p:nvPr>
        </p:nvSpPr>
        <p:spPr>
          <a:xfrm>
            <a:off x="684213" y="4301067"/>
            <a:ext cx="8534400" cy="1684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3E5D0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40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0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0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52" name="Google Shape;152;p4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8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40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8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1"/>
          <p:cNvSpPr txBox="1"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1"/>
          <p:cNvSpPr txBox="1"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3E5D0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41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1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41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2"/>
          <p:cNvSpPr txBox="1"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2"/>
          <p:cNvSpPr txBox="1">
            <a:spLocks noGrp="1"/>
          </p:cNvSpPr>
          <p:nvPr>
            <p:ph type="body" idx="1"/>
          </p:nvPr>
        </p:nvSpPr>
        <p:spPr>
          <a:xfrm>
            <a:off x="684212" y="3928534"/>
            <a:ext cx="8534401" cy="104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92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63" name="Google Shape;163;p42"/>
          <p:cNvSpPr txBox="1">
            <a:spLocks noGrp="1"/>
          </p:cNvSpPr>
          <p:nvPr>
            <p:ph type="body" idx="2"/>
          </p:nvPr>
        </p:nvSpPr>
        <p:spPr>
          <a:xfrm>
            <a:off x="684211" y="4978400"/>
            <a:ext cx="8534401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E5D0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42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42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2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67" name="Google Shape;167;p42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8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2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8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3"/>
          <p:cNvSpPr txBox="1"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3"/>
          <p:cNvSpPr txBox="1">
            <a:spLocks noGrp="1"/>
          </p:cNvSpPr>
          <p:nvPr>
            <p:ph type="body" idx="1"/>
          </p:nvPr>
        </p:nvSpPr>
        <p:spPr>
          <a:xfrm>
            <a:off x="684212" y="3928534"/>
            <a:ext cx="8534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92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72" name="Google Shape;172;p43"/>
          <p:cNvSpPr txBox="1">
            <a:spLocks noGrp="1"/>
          </p:cNvSpPr>
          <p:nvPr>
            <p:ph type="body" idx="2"/>
          </p:nvPr>
        </p:nvSpPr>
        <p:spPr>
          <a:xfrm>
            <a:off x="684211" y="4766732"/>
            <a:ext cx="8534401" cy="122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E5D0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43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3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3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4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4"/>
          <p:cNvSpPr txBox="1">
            <a:spLocks noGrp="1"/>
          </p:cNvSpPr>
          <p:nvPr>
            <p:ph type="body" idx="1"/>
          </p:nvPr>
        </p:nvSpPr>
        <p:spPr>
          <a:xfrm rot="5400000">
            <a:off x="3143778" y="-1773766"/>
            <a:ext cx="3615267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79" name="Google Shape;179;p44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4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4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5"/>
          <p:cNvSpPr txBox="1">
            <a:spLocks noGrp="1"/>
          </p:cNvSpPr>
          <p:nvPr>
            <p:ph type="title"/>
          </p:nvPr>
        </p:nvSpPr>
        <p:spPr>
          <a:xfrm rot="5400000">
            <a:off x="7427912" y="1943100"/>
            <a:ext cx="45720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5"/>
          <p:cNvSpPr txBox="1">
            <a:spLocks noGrp="1"/>
          </p:cNvSpPr>
          <p:nvPr>
            <p:ph type="body" idx="1"/>
          </p:nvPr>
        </p:nvSpPr>
        <p:spPr>
          <a:xfrm rot="5400000">
            <a:off x="1943100" y="-571500"/>
            <a:ext cx="5308600" cy="7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85" name="Google Shape;185;p45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5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5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30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3" name="Google Shape;73;p30"/>
            <p:cNvCxnSpPr/>
            <p:nvPr/>
          </p:nvCxnSpPr>
          <p:spPr>
            <a:xfrm flipH="1">
              <a:off x="11276012" y="2963333"/>
              <a:ext cx="912814" cy="912812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4" name="Google Shape;74;p30"/>
            <p:cNvCxnSpPr/>
            <p:nvPr/>
          </p:nvCxnSpPr>
          <p:spPr>
            <a:xfrm flipH="1">
              <a:off x="9206969" y="3190344"/>
              <a:ext cx="2981857" cy="2981856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5" name="Google Shape;75;p30"/>
            <p:cNvCxnSpPr/>
            <p:nvPr/>
          </p:nvCxnSpPr>
          <p:spPr>
            <a:xfrm flipH="1">
              <a:off x="10292292" y="3285067"/>
              <a:ext cx="1896534" cy="1896533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6" name="Google Shape;76;p30"/>
            <p:cNvCxnSpPr/>
            <p:nvPr/>
          </p:nvCxnSpPr>
          <p:spPr>
            <a:xfrm flipH="1">
              <a:off x="10443103" y="3131080"/>
              <a:ext cx="1745722" cy="174572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7" name="Google Shape;77;p30"/>
            <p:cNvCxnSpPr/>
            <p:nvPr/>
          </p:nvCxnSpPr>
          <p:spPr>
            <a:xfrm flipH="1">
              <a:off x="10918826" y="3683001"/>
              <a:ext cx="1270001" cy="1269999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8" name="Google Shape;78;p30"/>
          <p:cNvSpPr txBox="1"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 b="0" i="0" u="none" strike="noStrike" cap="none">
                <a:solidFill>
                  <a:srgbClr val="3E5D0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3E5D0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3E5D0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3E5D0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3E5D0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3E5D0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3E5D0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3E5D0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3E5D0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93E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videscentrs.lvgmc.lv/lapas/latvijas-klimat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shplaza.com/europe/article/9602601/the-industry-discusses-measures-to-preserve-domestic-fruit-production/?utm_medium=emai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www.youtube.com/watch?v=8-uPCmHX3U0" TargetMode="Externa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10" Type="http://schemas.openxmlformats.org/officeDocument/2006/relationships/image" Target="../media/image1.png"/><Relationship Id="rId4" Type="http://schemas.openxmlformats.org/officeDocument/2006/relationships/image" Target="../media/image50.jp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3.png"/><Relationship Id="rId7" Type="http://schemas.openxmlformats.org/officeDocument/2006/relationships/hyperlink" Target="https://www.dobelescerini.lv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uittechcentre.eu/" TargetMode="External"/><Relationship Id="rId5" Type="http://schemas.openxmlformats.org/officeDocument/2006/relationships/hyperlink" Target="https://www.darzkopibasinstituts.lv/" TargetMode="External"/><Relationship Id="rId4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"/>
          <p:cNvSpPr txBox="1">
            <a:spLocks noGrp="1"/>
          </p:cNvSpPr>
          <p:nvPr>
            <p:ph type="ctrTitle"/>
          </p:nvPr>
        </p:nvSpPr>
        <p:spPr>
          <a:xfrm>
            <a:off x="-205483" y="4669742"/>
            <a:ext cx="12397483" cy="859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lv-LV" sz="4400" b="1" dirty="0"/>
              <a:t>Latvija Eiropas </a:t>
            </a:r>
            <a:r>
              <a:rPr lang="lv-LV" sz="4400" b="1" dirty="0" err="1"/>
              <a:t>komercdārzkopības</a:t>
            </a:r>
            <a:r>
              <a:rPr lang="lv-LV" sz="4400" b="1" dirty="0"/>
              <a:t> tirgū un zinātnē</a:t>
            </a:r>
            <a:endParaRPr sz="4400" b="1" dirty="0"/>
          </a:p>
        </p:txBody>
      </p:sp>
      <p:sp>
        <p:nvSpPr>
          <p:cNvPr id="193" name="Google Shape;193;p1"/>
          <p:cNvSpPr txBox="1">
            <a:spLocks noGrp="1"/>
          </p:cNvSpPr>
          <p:nvPr>
            <p:ph type="subTitle" idx="1"/>
          </p:nvPr>
        </p:nvSpPr>
        <p:spPr>
          <a:xfrm>
            <a:off x="1646641" y="5528972"/>
            <a:ext cx="9144000" cy="111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lv-LV" sz="3600" b="1" dirty="0"/>
              <a:t>Ko zinātne var dot </a:t>
            </a:r>
            <a:r>
              <a:rPr lang="lv-LV" sz="3600" b="1" dirty="0" err="1"/>
              <a:t>komercdārzkopim</a:t>
            </a:r>
            <a:r>
              <a:rPr lang="lv-LV" sz="3600" b="1" dirty="0"/>
              <a:t>?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lv-LV" sz="2600" dirty="0"/>
              <a:t>Līga </a:t>
            </a:r>
            <a:r>
              <a:rPr lang="lv-LV" sz="2600" dirty="0" err="1"/>
              <a:t>Lepse</a:t>
            </a:r>
            <a:r>
              <a:rPr lang="lv-LV" sz="2600" dirty="0"/>
              <a:t>, Inese Ebele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lv-LV" sz="2600" dirty="0"/>
              <a:t>2024.gada 1.marts, Dārzkopju konference</a:t>
            </a:r>
            <a:endParaRPr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CEB6A9-0FF4-4DA4-887B-710CBA9A9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950" y="1761422"/>
            <a:ext cx="3423029" cy="1544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2EB41-B90E-4A5B-9BC9-B7112D54E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27" y="298794"/>
            <a:ext cx="6766003" cy="45129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4"/>
          <p:cNvSpPr txBox="1">
            <a:spLocks noGrp="1"/>
          </p:cNvSpPr>
          <p:nvPr>
            <p:ph type="title"/>
          </p:nvPr>
        </p:nvSpPr>
        <p:spPr>
          <a:xfrm>
            <a:off x="766280" y="118545"/>
            <a:ext cx="10515600" cy="728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lv-LV" sz="4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Pesticīdu mazinājums </a:t>
            </a:r>
            <a:endParaRPr sz="40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4" name="Google Shape;24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886" y="846814"/>
            <a:ext cx="11414588" cy="5691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5"/>
          <p:cNvSpPr txBox="1">
            <a:spLocks noGrp="1"/>
          </p:cNvSpPr>
          <p:nvPr>
            <p:ph type="title"/>
          </p:nvPr>
        </p:nvSpPr>
        <p:spPr>
          <a:xfrm>
            <a:off x="-200052" y="64815"/>
            <a:ext cx="11712538" cy="75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454"/>
              <a:buNone/>
            </a:pPr>
            <a:r>
              <a:rPr lang="lv-LV" b="1" dirty="0">
                <a:solidFill>
                  <a:schemeClr val="accent2"/>
                </a:solidFill>
              </a:rPr>
              <a:t>Klimata izmaiņu un pesticīdu mazinājuma rezultātā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250" name="Google Shape;250;p25"/>
          <p:cNvSpPr txBox="1">
            <a:spLocks noGrp="1"/>
          </p:cNvSpPr>
          <p:nvPr>
            <p:ph type="body" idx="1"/>
          </p:nvPr>
        </p:nvSpPr>
        <p:spPr>
          <a:xfrm>
            <a:off x="504825" y="885825"/>
            <a:ext cx="10515600" cy="58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lv-LV" dirty="0"/>
              <a:t>mainās augu fenoloģija – agrāk plaukst, biežāk pakļauti salnām;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lv-LV" dirty="0"/>
              <a:t>bieži un ilgstoši periodi ar nepietiekamiem vai pārlieku intensīviem nokrišņiem, krusas, vētras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lv-LV" dirty="0"/>
              <a:t>palielinās līdz šim maznozīmīgu slimību bojājumu apjoms un izplatība (piem. kokaugu vēži un iedegas, dažādas lapu slimības);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lv-LV" dirty="0"/>
              <a:t>savairojas un var izplatīties jauni kaitēkļi, kuri vienlaikus ir augu slimību ierosinātāju (pārsvarā vīrusslimību) vektori dabā;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lv-LV" dirty="0"/>
              <a:t>samazinās ražība vai raža vispār netiek iegūta.</a:t>
            </a:r>
            <a:endParaRPr dirty="0"/>
          </a:p>
        </p:txBody>
      </p:sp>
      <p:sp>
        <p:nvSpPr>
          <p:cNvPr id="251" name="Google Shape;251;p25"/>
          <p:cNvSpPr/>
          <p:nvPr/>
        </p:nvSpPr>
        <p:spPr>
          <a:xfrm>
            <a:off x="2349158" y="2484392"/>
            <a:ext cx="1645920" cy="185195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5"/>
          <p:cNvSpPr txBox="1"/>
          <p:nvPr/>
        </p:nvSpPr>
        <p:spPr>
          <a:xfrm>
            <a:off x="4880225" y="2822362"/>
            <a:ext cx="550694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5400" b="1" i="0" u="none" strike="noStrike" cap="none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Augi</a:t>
            </a:r>
            <a:r>
              <a:rPr lang="lv-LV" sz="5400" b="1" i="0" u="none" strike="noStrike" cap="none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novājinās</a:t>
            </a:r>
            <a:endParaRPr sz="5400" b="1" i="0" u="none" strike="noStrike" cap="none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3" name="Google Shape;253;p25"/>
          <p:cNvSpPr/>
          <p:nvPr/>
        </p:nvSpPr>
        <p:spPr>
          <a:xfrm>
            <a:off x="548640" y="1049981"/>
            <a:ext cx="10215154" cy="1349829"/>
          </a:xfrm>
          <a:prstGeom prst="rect">
            <a:avLst/>
          </a:prstGeom>
          <a:solidFill>
            <a:srgbClr val="FFF2CC">
              <a:alpha val="32941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5"/>
          <p:cNvSpPr/>
          <p:nvPr/>
        </p:nvSpPr>
        <p:spPr>
          <a:xfrm>
            <a:off x="520065" y="4398532"/>
            <a:ext cx="10405110" cy="2354693"/>
          </a:xfrm>
          <a:prstGeom prst="rect">
            <a:avLst/>
          </a:prstGeom>
          <a:solidFill>
            <a:srgbClr val="2E75B5">
              <a:alpha val="13725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6"/>
          <p:cNvSpPr txBox="1">
            <a:spLocks noGrp="1"/>
          </p:cNvSpPr>
          <p:nvPr>
            <p:ph type="body" idx="1"/>
          </p:nvPr>
        </p:nvSpPr>
        <p:spPr>
          <a:xfrm>
            <a:off x="191589" y="1174282"/>
            <a:ext cx="7422733" cy="389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lv-LV" sz="2400" dirty="0"/>
              <a:t>Galvenais risinājums </a:t>
            </a:r>
            <a:r>
              <a:rPr lang="lv-LV" sz="2400" b="1" dirty="0"/>
              <a:t>klimata maiņas </a:t>
            </a:r>
            <a:r>
              <a:rPr lang="lv-LV" sz="2400" dirty="0"/>
              <a:t>radīto augu stresu mazināšanā un aizsardzībā pret </a:t>
            </a:r>
            <a:r>
              <a:rPr lang="lv-LV" sz="2400" b="1" dirty="0"/>
              <a:t>slimībām un kaitēkļiem </a:t>
            </a:r>
            <a:r>
              <a:rPr lang="lv-LV" sz="2400" dirty="0"/>
              <a:t>ir augu </a:t>
            </a:r>
            <a:r>
              <a:rPr lang="lv-LV" sz="2400" b="1" dirty="0">
                <a:solidFill>
                  <a:schemeClr val="accent6"/>
                </a:solidFill>
              </a:rPr>
              <a:t>dabiskās rezistences</a:t>
            </a:r>
            <a:r>
              <a:rPr lang="lv-LV" sz="2400" b="1" dirty="0"/>
              <a:t> </a:t>
            </a:r>
            <a:r>
              <a:rPr lang="lv-LV" sz="2400" dirty="0"/>
              <a:t>(prioritāri nespecifiskā rezistence) </a:t>
            </a:r>
            <a:r>
              <a:rPr lang="lv-LV" sz="2400" b="1" dirty="0">
                <a:solidFill>
                  <a:schemeClr val="accent6"/>
                </a:solidFill>
              </a:rPr>
              <a:t>izmantošana</a:t>
            </a:r>
            <a:r>
              <a:rPr lang="lv-LV" sz="2400" dirty="0"/>
              <a:t> un </a:t>
            </a:r>
            <a:r>
              <a:rPr lang="lv-LV" sz="2400" b="1" dirty="0">
                <a:solidFill>
                  <a:schemeClr val="accent6"/>
                </a:solidFill>
              </a:rPr>
              <a:t>šķirņu izvēle</a:t>
            </a:r>
            <a:r>
              <a:rPr lang="lv-LV" sz="2400" dirty="0"/>
              <a:t>, un tikai tad seko pārējie pasākumi:</a:t>
            </a:r>
            <a:endParaRPr sz="2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lv-LV" sz="2400" dirty="0"/>
              <a:t>Precīzās un viedās tehnoloģijas </a:t>
            </a:r>
            <a:endParaRPr sz="2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lv-LV" sz="2400" dirty="0"/>
              <a:t>Patogēnu monitorings (tradicionāls un izmantojot MI)</a:t>
            </a:r>
            <a:endParaRPr sz="2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lv-LV" sz="2400" dirty="0"/>
              <a:t>Prognožu sistēmas</a:t>
            </a:r>
            <a:endParaRPr sz="2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lv-LV" sz="2400" dirty="0"/>
              <a:t>Augsnes auglības un bioloģiskās aktivitātes celšana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lv-LV" sz="2400" dirty="0"/>
              <a:t>Lokālas stād</a:t>
            </a:r>
            <a:r>
              <a:rPr lang="en-GB" sz="2400"/>
              <a:t>u </a:t>
            </a:r>
            <a:r>
              <a:rPr lang="lv-LV" sz="2400"/>
              <a:t>audzēšanas </a:t>
            </a:r>
            <a:r>
              <a:rPr lang="lv-LV" sz="2400" dirty="0"/>
              <a:t>attīstība </a:t>
            </a:r>
          </a:p>
        </p:txBody>
      </p:sp>
      <p:sp>
        <p:nvSpPr>
          <p:cNvPr id="261" name="Google Shape;261;p26"/>
          <p:cNvSpPr txBox="1"/>
          <p:nvPr/>
        </p:nvSpPr>
        <p:spPr>
          <a:xfrm>
            <a:off x="124212" y="5470399"/>
            <a:ext cx="722736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600" b="0" i="0" u="none" strike="noStrike" cap="none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Prasme un griba gūt &amp; atjaunot zināšanas  un pielietot tās praksē!</a:t>
            </a:r>
            <a:endParaRPr sz="3600" b="0" i="0" u="none" strike="noStrike" cap="none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89AE13-34AC-44C5-8899-C39DDEEF2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9" y="14381"/>
            <a:ext cx="3467100" cy="1323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136D90-A9BD-4C08-9142-971945DAC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576" y="0"/>
            <a:ext cx="50541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7"/>
          <p:cNvSpPr txBox="1">
            <a:spLocks noGrp="1"/>
          </p:cNvSpPr>
          <p:nvPr>
            <p:ph type="title"/>
          </p:nvPr>
        </p:nvSpPr>
        <p:spPr>
          <a:xfrm>
            <a:off x="452063" y="-145547"/>
            <a:ext cx="10758862" cy="83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lv-LV" sz="3200" b="1" dirty="0">
                <a:solidFill>
                  <a:schemeClr val="tx1"/>
                </a:solidFill>
              </a:rPr>
              <a:t>Aktuālās tēmas Eiropas dārzkopības zinātnē. Kur esam mēs?</a:t>
            </a:r>
            <a:endParaRPr sz="3200" b="1" dirty="0">
              <a:solidFill>
                <a:schemeClr val="tx1"/>
              </a:solidFill>
            </a:endParaRPr>
          </a:p>
        </p:txBody>
      </p:sp>
      <p:sp>
        <p:nvSpPr>
          <p:cNvPr id="267" name="Google Shape;267;p27"/>
          <p:cNvSpPr/>
          <p:nvPr/>
        </p:nvSpPr>
        <p:spPr>
          <a:xfrm>
            <a:off x="138112" y="2982686"/>
            <a:ext cx="4702629" cy="3875314"/>
          </a:xfrm>
          <a:prstGeom prst="ellipse">
            <a:avLst/>
          </a:prstGeom>
          <a:solidFill>
            <a:srgbClr val="548135">
              <a:alpha val="11764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7"/>
          <p:cNvSpPr/>
          <p:nvPr/>
        </p:nvSpPr>
        <p:spPr>
          <a:xfrm>
            <a:off x="3532683" y="517457"/>
            <a:ext cx="4847953" cy="3875314"/>
          </a:xfrm>
          <a:prstGeom prst="ellipse">
            <a:avLst/>
          </a:prstGeom>
          <a:solidFill>
            <a:schemeClr val="accent1">
              <a:alpha val="22745"/>
            </a:scheme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7"/>
          <p:cNvSpPr/>
          <p:nvPr/>
        </p:nvSpPr>
        <p:spPr>
          <a:xfrm>
            <a:off x="7219950" y="2773965"/>
            <a:ext cx="4867547" cy="4084035"/>
          </a:xfrm>
          <a:prstGeom prst="ellipse">
            <a:avLst/>
          </a:prstGeom>
          <a:solidFill>
            <a:srgbClr val="FFD966">
              <a:alpha val="18823"/>
            </a:srgbClr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7"/>
          <p:cNvSpPr txBox="1"/>
          <p:nvPr/>
        </p:nvSpPr>
        <p:spPr>
          <a:xfrm>
            <a:off x="4823937" y="785922"/>
            <a:ext cx="24128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Viena veselība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1" name="Google Shape;271;p27"/>
          <p:cNvSpPr txBox="1"/>
          <p:nvPr/>
        </p:nvSpPr>
        <p:spPr>
          <a:xfrm>
            <a:off x="3895490" y="1247587"/>
            <a:ext cx="4269711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Pārtikas zudumu samazināšana, attīstot uzglabāšanas un pārstrādes iespējas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Pārtikas ietekme uz cilvēku veselību, ēšanas paradumu maiņa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Kaitēkļu un slimību pārvaldība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2" name="Google Shape;272;p27"/>
          <p:cNvSpPr txBox="1"/>
          <p:nvPr/>
        </p:nvSpPr>
        <p:spPr>
          <a:xfrm>
            <a:off x="1009415" y="3147062"/>
            <a:ext cx="288607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Fundamentālā zinātne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3" name="Google Shape;273;p27"/>
          <p:cNvSpPr txBox="1"/>
          <p:nvPr/>
        </p:nvSpPr>
        <p:spPr>
          <a:xfrm>
            <a:off x="800100" y="3978018"/>
            <a:ext cx="3695700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Biotehnoloģijas un molekulāro pētījumu izmantošana selekcijā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Ģenētisko resursu saglabāšana un ilgtspējīga izmantošana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Augu patogēnu pētījumi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4" name="Google Shape;274;p27"/>
          <p:cNvSpPr txBox="1"/>
          <p:nvPr/>
        </p:nvSpPr>
        <p:spPr>
          <a:xfrm>
            <a:off x="7609447" y="3710375"/>
            <a:ext cx="4362722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Inovatīvu tehnoloģiju un ražošanas stratēģiju attīstīšana, taupot vides resursus un pielāgojoties klimata izmaiņām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Bioloģiskās daudzveidības palielināšana 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Augsnes resursu ilgtspējīga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izmantošana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5" name="Google Shape;275;p27"/>
          <p:cNvSpPr txBox="1"/>
          <p:nvPr/>
        </p:nvSpPr>
        <p:spPr>
          <a:xfrm>
            <a:off x="8380636" y="3100916"/>
            <a:ext cx="27813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Pielietojamā zinātne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6" name="Google Shape;27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6073" y="4505325"/>
            <a:ext cx="1781175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528525-2EEF-45CB-8A78-9CC118F9E468}"/>
              </a:ext>
            </a:extLst>
          </p:cNvPr>
          <p:cNvSpPr/>
          <p:nvPr/>
        </p:nvSpPr>
        <p:spPr>
          <a:xfrm>
            <a:off x="1140692" y="332510"/>
            <a:ext cx="2687781" cy="64654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/>
              <a:t>Klimata izmaiņas</a:t>
            </a:r>
            <a:endParaRPr lang="en-GB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D1EBDF-DBE2-4A66-86C6-3DCA13AB7216}"/>
              </a:ext>
            </a:extLst>
          </p:cNvPr>
          <p:cNvSpPr/>
          <p:nvPr/>
        </p:nvSpPr>
        <p:spPr>
          <a:xfrm>
            <a:off x="1140692" y="997531"/>
            <a:ext cx="1302327" cy="64654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Fenoloģijas izmaiņas</a:t>
            </a:r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F76F03-B4EB-488F-A982-65F6B99DED82}"/>
              </a:ext>
            </a:extLst>
          </p:cNvPr>
          <p:cNvSpPr/>
          <p:nvPr/>
        </p:nvSpPr>
        <p:spPr>
          <a:xfrm>
            <a:off x="2526146" y="1006768"/>
            <a:ext cx="1302327" cy="64654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Slimības, kaitēkļi</a:t>
            </a:r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4F6C2-9B90-46EC-B7E9-B91C2EEDB1AB}"/>
              </a:ext>
            </a:extLst>
          </p:cNvPr>
          <p:cNvSpPr/>
          <p:nvPr/>
        </p:nvSpPr>
        <p:spPr>
          <a:xfrm>
            <a:off x="4599712" y="332510"/>
            <a:ext cx="1995051" cy="98829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err="1"/>
              <a:t>GreenDeal</a:t>
            </a:r>
            <a:r>
              <a:rPr lang="lv-LV" dirty="0"/>
              <a:t> (+ citas ES politikas)</a:t>
            </a:r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BF8C7AC-2388-4DCE-88FF-9F31CD49532B}"/>
              </a:ext>
            </a:extLst>
          </p:cNvPr>
          <p:cNvSpPr/>
          <p:nvPr/>
        </p:nvSpPr>
        <p:spPr>
          <a:xfrm>
            <a:off x="7250551" y="332510"/>
            <a:ext cx="1810322" cy="98829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/>
              <a:t>Ekonomika</a:t>
            </a:r>
            <a:r>
              <a:rPr lang="lv-LV" dirty="0"/>
              <a:t> (darbaroku trūkums)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F91F8DC-DA7F-43CA-995D-BC89DD300930}"/>
              </a:ext>
            </a:extLst>
          </p:cNvPr>
          <p:cNvSpPr/>
          <p:nvPr/>
        </p:nvSpPr>
        <p:spPr>
          <a:xfrm>
            <a:off x="9374909" y="327900"/>
            <a:ext cx="2530764" cy="178722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/>
              <a:t>Patērētāju pieprasījums</a:t>
            </a:r>
            <a:r>
              <a:rPr lang="lv-LV" dirty="0"/>
              <a:t>:</a:t>
            </a:r>
          </a:p>
          <a:p>
            <a:r>
              <a:rPr lang="lv-LV" dirty="0"/>
              <a:t>- Mainās garšas, izskata preferences,</a:t>
            </a:r>
          </a:p>
          <a:p>
            <a:r>
              <a:rPr lang="lv-LV" dirty="0"/>
              <a:t>- specifiski nišas produkti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0555C6-BA79-495F-A2AD-62245489417A}"/>
              </a:ext>
            </a:extLst>
          </p:cNvPr>
          <p:cNvSpPr txBox="1"/>
          <p:nvPr/>
        </p:nvSpPr>
        <p:spPr>
          <a:xfrm rot="16200000">
            <a:off x="-543573" y="657092"/>
            <a:ext cx="1992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800" b="1" dirty="0"/>
              <a:t>Eiropas (globālie)  izaicinājumi</a:t>
            </a:r>
            <a:endParaRPr lang="en-GB" sz="1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18072B-BD44-4DE2-A8B3-574E6AA2858D}"/>
              </a:ext>
            </a:extLst>
          </p:cNvPr>
          <p:cNvSpPr txBox="1"/>
          <p:nvPr/>
        </p:nvSpPr>
        <p:spPr>
          <a:xfrm rot="16200000">
            <a:off x="-956689" y="3105834"/>
            <a:ext cx="2627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800" b="1" dirty="0"/>
              <a:t>Eiropas (globālie)  risinājumi</a:t>
            </a:r>
            <a:endParaRPr lang="en-GB" sz="1800" b="1" dirty="0"/>
          </a:p>
        </p:txBody>
      </p:sp>
      <p:sp>
        <p:nvSpPr>
          <p:cNvPr id="17" name="Arrow: Curved Down 16">
            <a:extLst>
              <a:ext uri="{FF2B5EF4-FFF2-40B4-BE49-F238E27FC236}">
                <a16:creationId xmlns:a16="http://schemas.microsoft.com/office/drawing/2014/main" id="{CEBA9DEC-3E42-4BDD-814A-DD0930A84E3C}"/>
              </a:ext>
            </a:extLst>
          </p:cNvPr>
          <p:cNvSpPr/>
          <p:nvPr/>
        </p:nvSpPr>
        <p:spPr>
          <a:xfrm rot="9911311">
            <a:off x="3675702" y="1471645"/>
            <a:ext cx="1452766" cy="579577"/>
          </a:xfrm>
          <a:prstGeom prst="curved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D199CF-CC27-4D37-8FB3-AB7BDFF58B78}"/>
              </a:ext>
            </a:extLst>
          </p:cNvPr>
          <p:cNvSpPr txBox="1"/>
          <p:nvPr/>
        </p:nvSpPr>
        <p:spPr>
          <a:xfrm>
            <a:off x="3986501" y="1520773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>
                <a:solidFill>
                  <a:srgbClr val="FF0000"/>
                </a:solidFill>
              </a:rPr>
              <a:t>pretruna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C78AD40C-B7A2-4439-8597-B9F03A5E2FF6}"/>
              </a:ext>
            </a:extLst>
          </p:cNvPr>
          <p:cNvSpPr/>
          <p:nvPr/>
        </p:nvSpPr>
        <p:spPr>
          <a:xfrm rot="7771695" flipH="1">
            <a:off x="3344072" y="1384435"/>
            <a:ext cx="188716" cy="174751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4D8F8091-9223-49D1-9B5C-D816AC079DBC}"/>
              </a:ext>
            </a:extLst>
          </p:cNvPr>
          <p:cNvSpPr/>
          <p:nvPr/>
        </p:nvSpPr>
        <p:spPr>
          <a:xfrm rot="10265707" flipH="1">
            <a:off x="2500084" y="1669933"/>
            <a:ext cx="180550" cy="111323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FC8F3DB3-EB17-4042-80C2-4464832F8B91}"/>
              </a:ext>
            </a:extLst>
          </p:cNvPr>
          <p:cNvSpPr/>
          <p:nvPr/>
        </p:nvSpPr>
        <p:spPr>
          <a:xfrm rot="13501572" flipH="1">
            <a:off x="1567264" y="1404809"/>
            <a:ext cx="232207" cy="164019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3FEFC0FF-EFFA-41C4-BA6E-8E9380D6E518}"/>
              </a:ext>
            </a:extLst>
          </p:cNvPr>
          <p:cNvSpPr/>
          <p:nvPr/>
        </p:nvSpPr>
        <p:spPr>
          <a:xfrm rot="8776300" flipH="1">
            <a:off x="6660213" y="1186645"/>
            <a:ext cx="213442" cy="1871619"/>
          </a:xfrm>
          <a:prstGeom prst="downArrow">
            <a:avLst>
              <a:gd name="adj1" fmla="val 50000"/>
              <a:gd name="adj2" fmla="val 6790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ACCC8945-E2D0-4CF6-88B6-E8B889B676DC}"/>
              </a:ext>
            </a:extLst>
          </p:cNvPr>
          <p:cNvSpPr/>
          <p:nvPr/>
        </p:nvSpPr>
        <p:spPr>
          <a:xfrm rot="10800000" flipH="1">
            <a:off x="7416690" y="1320799"/>
            <a:ext cx="248280" cy="156628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8DF499A8-65A5-4F7C-85BB-995E9FA409F2}"/>
              </a:ext>
            </a:extLst>
          </p:cNvPr>
          <p:cNvSpPr/>
          <p:nvPr/>
        </p:nvSpPr>
        <p:spPr>
          <a:xfrm rot="11339902" flipH="1">
            <a:off x="10110238" y="2098466"/>
            <a:ext cx="342808" cy="2845232"/>
          </a:xfrm>
          <a:prstGeom prst="downArrow">
            <a:avLst>
              <a:gd name="adj1" fmla="val 44137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4B530B41-A19A-491F-912C-35287DFD607D}"/>
              </a:ext>
            </a:extLst>
          </p:cNvPr>
          <p:cNvSpPr/>
          <p:nvPr/>
        </p:nvSpPr>
        <p:spPr>
          <a:xfrm rot="9742285" flipH="1">
            <a:off x="11119601" y="2056707"/>
            <a:ext cx="329319" cy="279417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F80441C9-00E7-4C7A-96DB-832D13FC9384}"/>
              </a:ext>
            </a:extLst>
          </p:cNvPr>
          <p:cNvSpPr/>
          <p:nvPr/>
        </p:nvSpPr>
        <p:spPr>
          <a:xfrm rot="7240013" flipH="1">
            <a:off x="5745284" y="1274440"/>
            <a:ext cx="218093" cy="214222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9A4D0C9-9277-4F17-BB7B-7786164D6180}"/>
              </a:ext>
            </a:extLst>
          </p:cNvPr>
          <p:cNvSpPr/>
          <p:nvPr/>
        </p:nvSpPr>
        <p:spPr>
          <a:xfrm>
            <a:off x="3455523" y="2704521"/>
            <a:ext cx="1302327" cy="18622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Kaitīgo organismu pētījumi</a:t>
            </a:r>
            <a:endParaRPr lang="en-GB" dirty="0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F7172ED3-1801-44B4-A5D8-67A6DEC4C468}"/>
              </a:ext>
            </a:extLst>
          </p:cNvPr>
          <p:cNvSpPr/>
          <p:nvPr/>
        </p:nvSpPr>
        <p:spPr>
          <a:xfrm rot="6973128" flipH="1">
            <a:off x="4179509" y="999585"/>
            <a:ext cx="172151" cy="2532913"/>
          </a:xfrm>
          <a:prstGeom prst="downArrow">
            <a:avLst>
              <a:gd name="adj1" fmla="val 53675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BF61B181-B628-45AD-83B6-75D8C1953E1F}"/>
              </a:ext>
            </a:extLst>
          </p:cNvPr>
          <p:cNvSpPr/>
          <p:nvPr/>
        </p:nvSpPr>
        <p:spPr>
          <a:xfrm rot="12934678" flipH="1">
            <a:off x="9110852" y="1809230"/>
            <a:ext cx="324367" cy="3363335"/>
          </a:xfrm>
          <a:prstGeom prst="downArrow">
            <a:avLst>
              <a:gd name="adj1" fmla="val 44137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023E73DE-C91F-4B26-9B0A-B27B4B51A46B}"/>
              </a:ext>
            </a:extLst>
          </p:cNvPr>
          <p:cNvSpPr/>
          <p:nvPr/>
        </p:nvSpPr>
        <p:spPr>
          <a:xfrm rot="10800000" flipH="1">
            <a:off x="8538625" y="1335902"/>
            <a:ext cx="274506" cy="146737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84B2CE7-F323-462F-A4D6-9F49BE20EE0B}"/>
              </a:ext>
            </a:extLst>
          </p:cNvPr>
          <p:cNvSpPr/>
          <p:nvPr/>
        </p:nvSpPr>
        <p:spPr>
          <a:xfrm>
            <a:off x="8113486" y="2762486"/>
            <a:ext cx="1306644" cy="17904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Roboti, </a:t>
            </a:r>
            <a:r>
              <a:rPr lang="lv-LV" dirty="0" err="1"/>
              <a:t>automati-zācija</a:t>
            </a:r>
            <a:endParaRPr lang="en-GB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804E8CC-77CD-421B-87D6-22A4F331533D}"/>
              </a:ext>
            </a:extLst>
          </p:cNvPr>
          <p:cNvSpPr/>
          <p:nvPr/>
        </p:nvSpPr>
        <p:spPr>
          <a:xfrm>
            <a:off x="6414503" y="2762486"/>
            <a:ext cx="1498498" cy="18166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Audzēšanas tehnoloģijas t.sk. viedie risinājumi</a:t>
            </a:r>
            <a:endParaRPr lang="en-GB" dirty="0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A9A4E78B-53DE-4F99-98AF-8EC614222392}"/>
              </a:ext>
            </a:extLst>
          </p:cNvPr>
          <p:cNvSpPr/>
          <p:nvPr/>
        </p:nvSpPr>
        <p:spPr>
          <a:xfrm rot="16200000" flipH="1">
            <a:off x="6210986" y="3453394"/>
            <a:ext cx="186148" cy="36450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BC8B748B-4D8C-4158-9569-43BA10033147}"/>
              </a:ext>
            </a:extLst>
          </p:cNvPr>
          <p:cNvSpPr/>
          <p:nvPr/>
        </p:nvSpPr>
        <p:spPr>
          <a:xfrm rot="16200000" flipH="1">
            <a:off x="7990203" y="3513323"/>
            <a:ext cx="212074" cy="33359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92D37B5-AA3B-40A4-94D3-EEAB2E71D4B7}"/>
              </a:ext>
            </a:extLst>
          </p:cNvPr>
          <p:cNvSpPr/>
          <p:nvPr/>
        </p:nvSpPr>
        <p:spPr>
          <a:xfrm>
            <a:off x="4831341" y="2749293"/>
            <a:ext cx="1285837" cy="18264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Rezistento šķirņu selekcija</a:t>
            </a:r>
            <a:endParaRPr lang="en-GB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9800620-C853-469B-A605-1B6F40228142}"/>
              </a:ext>
            </a:extLst>
          </p:cNvPr>
          <p:cNvSpPr/>
          <p:nvPr/>
        </p:nvSpPr>
        <p:spPr>
          <a:xfrm>
            <a:off x="744586" y="2722403"/>
            <a:ext cx="1302327" cy="18264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Ģenētisko resursu izpēte, atlase</a:t>
            </a:r>
            <a:endParaRPr lang="en-GB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BF0DF18-50F4-452D-B29C-974136F6D579}"/>
              </a:ext>
            </a:extLst>
          </p:cNvPr>
          <p:cNvSpPr/>
          <p:nvPr/>
        </p:nvSpPr>
        <p:spPr>
          <a:xfrm>
            <a:off x="2106885" y="2740286"/>
            <a:ext cx="1302327" cy="18264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Piemērotu genotipu atlase, adaptīvu šķirņu selekcija</a:t>
            </a:r>
            <a:endParaRPr lang="en-GB" dirty="0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BD190E9-24EA-4EE9-BC7F-D8CBCD82B538}"/>
              </a:ext>
            </a:extLst>
          </p:cNvPr>
          <p:cNvSpPr/>
          <p:nvPr/>
        </p:nvSpPr>
        <p:spPr>
          <a:xfrm>
            <a:off x="7401199" y="4742873"/>
            <a:ext cx="1500911" cy="114530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Produkti ar augstu uzturvērtību</a:t>
            </a:r>
            <a:endParaRPr lang="en-GB" dirty="0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65B96AC-BA31-4FD0-A3BF-9EC7F00A85B6}"/>
              </a:ext>
            </a:extLst>
          </p:cNvPr>
          <p:cNvSpPr/>
          <p:nvPr/>
        </p:nvSpPr>
        <p:spPr>
          <a:xfrm>
            <a:off x="9010914" y="4733057"/>
            <a:ext cx="1500911" cy="114530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Specifisku šķirņu selekcija</a:t>
            </a:r>
            <a:endParaRPr lang="en-GB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6CBC82A-E7A5-48AD-B070-FBF7CFF25EA4}"/>
              </a:ext>
            </a:extLst>
          </p:cNvPr>
          <p:cNvSpPr/>
          <p:nvPr/>
        </p:nvSpPr>
        <p:spPr>
          <a:xfrm>
            <a:off x="10640296" y="4733058"/>
            <a:ext cx="1500911" cy="114530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dirty="0"/>
              <a:t>Nišas produkti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5787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bbd43ab4de_13_5"/>
          <p:cNvSpPr txBox="1">
            <a:spLocks noGrp="1"/>
          </p:cNvSpPr>
          <p:nvPr>
            <p:ph type="title"/>
          </p:nvPr>
        </p:nvSpPr>
        <p:spPr>
          <a:xfrm>
            <a:off x="490537" y="250825"/>
            <a:ext cx="11210925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lv-LV" sz="4000" b="1" dirty="0"/>
              <a:t>Mūsu paveiktā īsais kopsavilkums jūsu lietošanai</a:t>
            </a:r>
            <a:endParaRPr sz="4000" b="1" dirty="0"/>
          </a:p>
        </p:txBody>
      </p:sp>
      <p:sp>
        <p:nvSpPr>
          <p:cNvPr id="288" name="Google Shape;288;g2bbd43ab4de_13_5"/>
          <p:cNvSpPr txBox="1">
            <a:spLocks noGrp="1"/>
          </p:cNvSpPr>
          <p:nvPr>
            <p:ph type="body" idx="1"/>
          </p:nvPr>
        </p:nvSpPr>
        <p:spPr>
          <a:xfrm>
            <a:off x="511793" y="790068"/>
            <a:ext cx="10515600" cy="117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lv-LV" dirty="0"/>
              <a:t>Projektos gūtās atziņas, pieredze no pasākumiem, kongresiem, sanāksmēm, starptautiskām darba grupām</a:t>
            </a:r>
            <a:endParaRPr dirty="0"/>
          </a:p>
        </p:txBody>
      </p:sp>
      <p:pic>
        <p:nvPicPr>
          <p:cNvPr id="289" name="Google Shape;289;g2bbd43ab4de_13_5"/>
          <p:cNvPicPr preferRelativeResize="0"/>
          <p:nvPr/>
        </p:nvPicPr>
        <p:blipFill rotWithShape="1">
          <a:blip r:embed="rId3">
            <a:alphaModFix/>
          </a:blip>
          <a:srcRect l="9830" r="10988"/>
          <a:stretch/>
        </p:blipFill>
        <p:spPr>
          <a:xfrm>
            <a:off x="798896" y="2075516"/>
            <a:ext cx="5297104" cy="314920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2bbd43ab4de_13_5"/>
          <p:cNvSpPr txBox="1"/>
          <p:nvPr/>
        </p:nvSpPr>
        <p:spPr>
          <a:xfrm>
            <a:off x="3205162" y="5775544"/>
            <a:ext cx="578167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b="1" i="0" u="none" strike="noStrike" cap="none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No mazām lietām uz lielām…</a:t>
            </a:r>
            <a:endParaRPr sz="3200" b="1" i="0" u="none" strike="noStrike" cap="none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E2FC58-8666-47D1-8012-F02C5E89E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767" y="2075516"/>
            <a:ext cx="5104140" cy="31492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g2bbd43ab4de_12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9001125" cy="48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2bbd43ab4de_12_9"/>
          <p:cNvSpPr txBox="1"/>
          <p:nvPr/>
        </p:nvSpPr>
        <p:spPr>
          <a:xfrm>
            <a:off x="271725" y="5186325"/>
            <a:ext cx="8789700" cy="11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v-LV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Mēnešu vidējās gaisa temperatūras un nokrišņu daudzuma klimatiskās standarta normas (1991.-2020. gads</a:t>
            </a:r>
            <a:r>
              <a:rPr lang="lv-LV" sz="1800" b="1" i="0" u="none" strike="noStrike" cap="none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lv-LV" sz="1800" b="1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https://videscentrs.lvgmc.lv/lapas/latvijas-klimats</a:t>
            </a:r>
            <a:r>
              <a:rPr lang="lv-LV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) veģetācijas periodā, kā arī aplēstā ūdens vajadzība un tās kompensējamā daļa ar apūdeņošanu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2bbd43ab4de_12_9"/>
          <p:cNvSpPr txBox="1"/>
          <p:nvPr/>
        </p:nvSpPr>
        <p:spPr>
          <a:xfrm>
            <a:off x="9153525" y="348500"/>
            <a:ext cx="2920200" cy="39519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-LV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Ņemot vērā nokrišņu daudzumu un vidējo gaisa temperatūru, kritiski ar ūdens nodrošinājumi ir vasaras mēneši (aktīvās augšanas un ražas veidošanās laiks). Kā risku mazinošs elements aizvien aktuālāka ir apūdeņošana – racionāla, precīza un produktīva.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g2bbd43ab4de_12_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81625" y="4715975"/>
            <a:ext cx="1888025" cy="188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bbd43ab4de_12_27"/>
          <p:cNvSpPr txBox="1"/>
          <p:nvPr/>
        </p:nvSpPr>
        <p:spPr>
          <a:xfrm>
            <a:off x="7477125" y="1077975"/>
            <a:ext cx="4613350" cy="3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Trūkstot darba spēkam un pieaugot tā izmaksām, rēķinoties, ka augļu pamatkultūrām uz 1ha būs vajadzīgas ap 600 darba stundas, aizvien aktuālāka kļūst procesu digitalizācija, automatizācija, prognozējamība.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v-LV" sz="18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skat.: </a:t>
            </a:r>
            <a:r>
              <a:rPr lang="lv-LV" sz="1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The</a:t>
            </a:r>
            <a:r>
              <a:rPr lang="lv-LV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lv-LV" sz="1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industry</a:t>
            </a:r>
            <a:r>
              <a:rPr lang="lv-LV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lv-LV" sz="1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discusses</a:t>
            </a:r>
            <a:r>
              <a:rPr lang="lv-LV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lv-LV" sz="1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measures</a:t>
            </a:r>
            <a:r>
              <a:rPr lang="lv-LV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to </a:t>
            </a:r>
            <a:r>
              <a:rPr lang="lv-LV" sz="1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preserve</a:t>
            </a:r>
            <a:r>
              <a:rPr lang="lv-LV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lv-LV" sz="1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domestic</a:t>
            </a:r>
            <a:r>
              <a:rPr lang="lv-LV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lv-LV" sz="1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fruit</a:t>
            </a:r>
            <a:r>
              <a:rPr lang="lv-LV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lv-LV" sz="1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production</a:t>
            </a:r>
            <a:r>
              <a:rPr lang="lv-LV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(</a:t>
            </a:r>
            <a:r>
              <a:rPr lang="lv-LV" sz="1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freshplaza.com</a:t>
            </a:r>
            <a:r>
              <a:rPr lang="lv-LV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)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g2bbd43ab4de_12_27"/>
          <p:cNvPicPr preferRelativeResize="0"/>
          <p:nvPr/>
        </p:nvPicPr>
        <p:blipFill rotWithShape="1">
          <a:blip r:embed="rId4">
            <a:alphaModFix/>
          </a:blip>
          <a:srcRect l="6562" t="15016" r="29909" b="23490"/>
          <a:stretch/>
        </p:blipFill>
        <p:spPr>
          <a:xfrm>
            <a:off x="200825" y="440268"/>
            <a:ext cx="7156708" cy="4108108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2bbd43ab4de_12_27"/>
          <p:cNvSpPr txBox="1"/>
          <p:nvPr/>
        </p:nvSpPr>
        <p:spPr>
          <a:xfrm>
            <a:off x="413500" y="4654700"/>
            <a:ext cx="59364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lv-LV" sz="14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https://www.youtube.com/watch?v=8-uPCmHX3U0</a:t>
            </a:r>
            <a:r>
              <a:rPr lang="lv-LV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2bbd43ab4de_12_27"/>
          <p:cNvSpPr txBox="1"/>
          <p:nvPr/>
        </p:nvSpPr>
        <p:spPr>
          <a:xfrm>
            <a:off x="200825" y="5735675"/>
            <a:ext cx="6468300" cy="1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lv-LV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skat. arī: “</a:t>
            </a:r>
            <a:r>
              <a:rPr lang="lv-LV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Autonomi palīgi dārza darbos un roboti ražas vākšanā</a:t>
            </a:r>
            <a:r>
              <a:rPr lang="lv-LV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”, Profesionālā DĀRZKOPĪBA Nr.19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g2bbd43ab4de_12_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77125" y="4285575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8"/>
          <p:cNvSpPr txBox="1">
            <a:spLocks noGrp="1"/>
          </p:cNvSpPr>
          <p:nvPr>
            <p:ph type="ctrTitle"/>
          </p:nvPr>
        </p:nvSpPr>
        <p:spPr>
          <a:xfrm>
            <a:off x="93134" y="143932"/>
            <a:ext cx="12031132" cy="183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33333"/>
              <a:buNone/>
            </a:pPr>
            <a:r>
              <a:rPr lang="lv-LV" sz="3600" b="1" dirty="0"/>
              <a:t>Risinājumi ogu audzēšanā</a:t>
            </a:r>
            <a:br>
              <a:rPr lang="lv-LV" sz="2200" b="1" dirty="0"/>
            </a:br>
            <a:br>
              <a:rPr lang="lv-LV" sz="2000" b="1" dirty="0"/>
            </a:br>
            <a:r>
              <a:rPr lang="lv-LV" sz="2000" b="1" dirty="0"/>
              <a:t>roku darba samazināšana - </a:t>
            </a:r>
            <a:r>
              <a:rPr lang="lv-LV" sz="2000" dirty="0"/>
              <a:t>tehnoloģijas, kur ogas vākt ir vieglāk un ātrāk; šķirnes, kurām ogas ķekarā ir mazāk, bet lielākas, izlīdzinātas, līdzīgas kvalitātes; ražas vākšanas mehanizācija, automatizācija;</a:t>
            </a:r>
            <a:br>
              <a:rPr lang="lv-LV" sz="2000" dirty="0"/>
            </a:br>
            <a:r>
              <a:rPr lang="lv-LV" sz="2000" b="1" dirty="0"/>
              <a:t>klimata pārmaiņu ietekmes mazināšana </a:t>
            </a:r>
            <a:r>
              <a:rPr lang="lv-LV" sz="2000" dirty="0"/>
              <a:t>– dažādu segumu izmantošana, kontrolēta vide; laistāmā ūdens daudzuma samazināšana (efektīvākas mitruma noteikšanas metodes,  automatizācija);</a:t>
            </a:r>
            <a:br>
              <a:rPr lang="lv-LV" sz="2000" dirty="0"/>
            </a:br>
            <a:r>
              <a:rPr lang="lv-LV" sz="2000" b="1" dirty="0"/>
              <a:t>slimību, kaitēkļu bojājumu samazināšana </a:t>
            </a:r>
            <a:r>
              <a:rPr lang="lv-LV" sz="2000" dirty="0"/>
              <a:t>– šķirņu izvēle, augu audzēšana substrātos; dabiskas izcelsmes AAL izstrāde.</a:t>
            </a:r>
            <a:endParaRPr dirty="0"/>
          </a:p>
        </p:txBody>
      </p:sp>
      <p:pic>
        <p:nvPicPr>
          <p:cNvPr id="314" name="Google Shape;31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68" y="2294468"/>
            <a:ext cx="3431821" cy="257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4893" y="4616449"/>
            <a:ext cx="3095973" cy="224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94893" y="2294469"/>
            <a:ext cx="3095973" cy="232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53853" y="2294468"/>
            <a:ext cx="2089558" cy="2585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 rotWithShape="1">
          <a:blip r:embed="rId7">
            <a:alphaModFix/>
          </a:blip>
          <a:srcRect l="20961"/>
          <a:stretch/>
        </p:blipFill>
        <p:spPr>
          <a:xfrm rot="5400000">
            <a:off x="555425" y="4025670"/>
            <a:ext cx="2971636" cy="347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8"/>
          <p:cNvPicPr preferRelativeResize="0"/>
          <p:nvPr/>
        </p:nvPicPr>
        <p:blipFill rotWithShape="1">
          <a:blip r:embed="rId8">
            <a:alphaModFix/>
          </a:blip>
          <a:srcRect t="3835" r="24710"/>
          <a:stretch/>
        </p:blipFill>
        <p:spPr>
          <a:xfrm rot="5400000">
            <a:off x="3557033" y="4836994"/>
            <a:ext cx="2375818" cy="193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8"/>
          <p:cNvPicPr preferRelativeResize="0"/>
          <p:nvPr/>
        </p:nvPicPr>
        <p:blipFill rotWithShape="1">
          <a:blip r:embed="rId9">
            <a:alphaModFix/>
          </a:blip>
          <a:srcRect t="18298" r="1580"/>
          <a:stretch/>
        </p:blipFill>
        <p:spPr>
          <a:xfrm>
            <a:off x="5843411" y="2294468"/>
            <a:ext cx="2651482" cy="2321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12306" y="4616448"/>
            <a:ext cx="2782587" cy="2321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9"/>
          <p:cNvSpPr txBox="1">
            <a:spLocks noGrp="1"/>
          </p:cNvSpPr>
          <p:nvPr>
            <p:ph type="title"/>
          </p:nvPr>
        </p:nvSpPr>
        <p:spPr>
          <a:xfrm>
            <a:off x="258763" y="154385"/>
            <a:ext cx="8723312" cy="79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5802"/>
              <a:buFont typeface="Calibri"/>
              <a:buNone/>
            </a:pPr>
            <a:r>
              <a:rPr lang="lv-LV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Viedās tehnoloģijas dārzeņu audzēšanā</a:t>
            </a:r>
            <a:endParaRPr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7" name="Google Shape;327;p2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489212" y="-735259"/>
            <a:ext cx="3702788" cy="261770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9"/>
          <p:cNvSpPr txBox="1">
            <a:spLocks noGrp="1"/>
          </p:cNvSpPr>
          <p:nvPr>
            <p:ph type="body" idx="3"/>
          </p:nvPr>
        </p:nvSpPr>
        <p:spPr>
          <a:xfrm>
            <a:off x="76200" y="952500"/>
            <a:ext cx="9734550" cy="50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2448"/>
              <a:buNone/>
            </a:pPr>
            <a:r>
              <a:rPr lang="lv-LV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Izveidota aplikāciju platforma: </a:t>
            </a:r>
            <a:r>
              <a:rPr lang="lv-LV" b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https://platform.smartprotect-h2020.eu/lv</a:t>
            </a:r>
            <a:endParaRPr b="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9" name="Google Shape;329;p29"/>
          <p:cNvPicPr preferRelativeResize="0"/>
          <p:nvPr/>
        </p:nvPicPr>
        <p:blipFill rotWithShape="1">
          <a:blip r:embed="rId4">
            <a:alphaModFix/>
          </a:blip>
          <a:srcRect l="8906" t="6805" r="10546" b="13889"/>
          <a:stretch/>
        </p:blipFill>
        <p:spPr>
          <a:xfrm>
            <a:off x="310009" y="1456672"/>
            <a:ext cx="5143500" cy="2848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9"/>
          <p:cNvPicPr preferRelativeResize="0"/>
          <p:nvPr/>
        </p:nvPicPr>
        <p:blipFill rotWithShape="1">
          <a:blip r:embed="rId5">
            <a:alphaModFix/>
          </a:blip>
          <a:srcRect l="12261" t="17230" r="34593" b="16747"/>
          <a:stretch/>
        </p:blipFill>
        <p:spPr>
          <a:xfrm rot="5400000">
            <a:off x="602453" y="4800421"/>
            <a:ext cx="2031782" cy="1893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72800" y="1600785"/>
            <a:ext cx="2381250" cy="51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08699" y="4731077"/>
            <a:ext cx="2709044" cy="2031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61417" y="1882450"/>
            <a:ext cx="2914056" cy="3699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83D9C-75D4-4C8A-8024-7CA465A62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AE9F6-BF25-4470-9608-4E1C7BF6F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FA17B-6B3D-4F22-B372-BD4589CCF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922" y="-35244"/>
            <a:ext cx="9288298" cy="689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4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bbd43ab4de_12_81"/>
          <p:cNvSpPr txBox="1"/>
          <p:nvPr/>
        </p:nvSpPr>
        <p:spPr>
          <a:xfrm>
            <a:off x="954850" y="73333"/>
            <a:ext cx="104561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lv-LV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Nozares, dārzu un lauku zemes izmantošanas stratēģiju pārskatīšana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2bbd43ab4de_12_81"/>
          <p:cNvSpPr txBox="1"/>
          <p:nvPr/>
        </p:nvSpPr>
        <p:spPr>
          <a:xfrm>
            <a:off x="307150" y="629849"/>
            <a:ext cx="7606937" cy="370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lv-LV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Vai aizvien varam atļauties ierīkot plašus, maza blīvuma, ekstensīvus stādījumus? Kā ar produktivitāti?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lv-LV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Racionāli izmantot platību un resursus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lv-LV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gan augļkopībā, gan dārzeņkopībā: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lv-LV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Augļu sienas, šauri vainagi, sabiezinātie stādījumi zem segumiem, darbu mehanizācija, apūdeņošana, sējumi/stādījumi joslās, starpkultūru izmantošana (laikā un telpā), </a:t>
            </a:r>
            <a:r>
              <a:rPr lang="lv-LV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pašgājējtehnikas</a:t>
            </a:r>
            <a:r>
              <a:rPr lang="lv-LV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izmantošana, segumi, viedie monitoringa rīki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Augsnes auglības uzlabošana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Agrovoltaic</a:t>
            </a:r>
            <a:r>
              <a:rPr lang="lv-LV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risinājumi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lv-LV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g2bbd43ab4de_12_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279" y="4333875"/>
            <a:ext cx="3196704" cy="2333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2bbd43ab4de_12_81"/>
          <p:cNvPicPr preferRelativeResize="0"/>
          <p:nvPr/>
        </p:nvPicPr>
        <p:blipFill rotWithShape="1">
          <a:blip r:embed="rId4">
            <a:alphaModFix/>
          </a:blip>
          <a:srcRect b="9083"/>
          <a:stretch/>
        </p:blipFill>
        <p:spPr>
          <a:xfrm>
            <a:off x="3348982" y="4329520"/>
            <a:ext cx="3213167" cy="2333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2bbd43ab4de_12_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64278" y="4329520"/>
            <a:ext cx="1830687" cy="240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2bbd43ab4de_12_81"/>
          <p:cNvPicPr preferRelativeResize="0"/>
          <p:nvPr/>
        </p:nvPicPr>
        <p:blipFill rotWithShape="1">
          <a:blip r:embed="rId6">
            <a:alphaModFix/>
          </a:blip>
          <a:srcRect l="21204" t="1120" r="9696" b="42957"/>
          <a:stretch/>
        </p:blipFill>
        <p:spPr>
          <a:xfrm>
            <a:off x="6562150" y="4329520"/>
            <a:ext cx="3602128" cy="240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2bbd43ab4de_12_8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44589" y="1452392"/>
            <a:ext cx="4150376" cy="2877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bbd43ab4de_12_101"/>
          <p:cNvSpPr txBox="1"/>
          <p:nvPr/>
        </p:nvSpPr>
        <p:spPr>
          <a:xfrm>
            <a:off x="452387" y="155125"/>
            <a:ext cx="10929716" cy="55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lv-LV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Vēl lielāka bioloģiskā daudzveidība stādījumos un tam pielāgota tehnika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g2bbd43ab4de_12_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3511" y="915599"/>
            <a:ext cx="5072779" cy="302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2bbd43ab4de_12_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4593" y="912863"/>
            <a:ext cx="4363057" cy="2825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2bbd43ab4de_12_1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4593" y="3272476"/>
            <a:ext cx="3778116" cy="350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50;g2bbd43ab4de_12_101">
            <a:extLst>
              <a:ext uri="{FF2B5EF4-FFF2-40B4-BE49-F238E27FC236}">
                <a16:creationId xmlns:a16="http://schemas.microsoft.com/office/drawing/2014/main" id="{D2D27C92-8268-49DA-8FB6-854E0997FBD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02709" y="3272476"/>
            <a:ext cx="5423582" cy="350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53;g2bbd43ab4de_12_101">
            <a:extLst>
              <a:ext uri="{FF2B5EF4-FFF2-40B4-BE49-F238E27FC236}">
                <a16:creationId xmlns:a16="http://schemas.microsoft.com/office/drawing/2014/main" id="{8A4EEB9C-6E5B-4FEF-A213-EFA07814FFF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4593" y="3272476"/>
            <a:ext cx="4351774" cy="3752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g2bbd43ab4de_12_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537" y="1651392"/>
            <a:ext cx="3619210" cy="2566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2bbd43ab4de_12_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3740" y="4207969"/>
            <a:ext cx="4279637" cy="2566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2bbd43ab4de_12_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2852" y="4242363"/>
            <a:ext cx="4090885" cy="252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2bbd43ab4de_12_1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12853" y="1651393"/>
            <a:ext cx="4090885" cy="25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2bbd43ab4de_12_10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400" y="4217807"/>
            <a:ext cx="3608348" cy="2487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3F386D-F6AC-4451-BE68-4135212207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3741" y="1651394"/>
            <a:ext cx="4279638" cy="2566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1DB5BC-5F90-4C15-9A0A-1B1B15C9F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0758" y="320064"/>
            <a:ext cx="8922619" cy="1261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2BFCB0-3095-4C55-BD2D-AD21368485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375" y="381276"/>
            <a:ext cx="2373202" cy="107057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81102-AFB0-48B5-B9B9-4DA2D0A6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4DF8-AB13-46DB-9E9A-41246856E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E4C2C5-2343-4C6C-BC6D-11D2E120A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165" y="139165"/>
            <a:ext cx="6579669" cy="657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09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FF1B4-CB50-4251-AF94-DB7A2645F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4A3ED-9A3C-4A5B-815F-0A7E06FA5E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78E9F-599F-4BAD-A8FC-FF029179E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5901"/>
            <a:ext cx="6712631" cy="2999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82FF34-FF44-4089-9E61-C5CA80939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848" y="127164"/>
            <a:ext cx="2877761" cy="2016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BCA466-6FF4-4ACA-B1BA-527D9A48A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015" y="3382130"/>
            <a:ext cx="3149969" cy="3149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E35D7E-0958-42E2-9EC8-F4B2A6E6D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862" y="3429000"/>
            <a:ext cx="3149969" cy="3149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03A3B0-9E5C-43BC-9BCA-4C138045B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5311" y="4760449"/>
            <a:ext cx="2581275" cy="1771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E2ABB6-32A0-4E7D-80F9-44D6219B0F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290" y="2000000"/>
            <a:ext cx="2807319" cy="280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88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D2ABB-6230-4A7A-9E63-2B76BDD7F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33861-A1BC-4B9E-AC90-5B9AD130E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6A28D-1B1E-450B-90EE-41323CEC8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196"/>
            <a:ext cx="8739739" cy="6554804"/>
          </a:xfrm>
          <a:prstGeom prst="rect">
            <a:avLst/>
          </a:prstGeom>
        </p:spPr>
      </p:pic>
      <p:pic>
        <p:nvPicPr>
          <p:cNvPr id="6" name="Google Shape;358;g2bbd43ab4de_12_72">
            <a:extLst>
              <a:ext uri="{FF2B5EF4-FFF2-40B4-BE49-F238E27FC236}">
                <a16:creationId xmlns:a16="http://schemas.microsoft.com/office/drawing/2014/main" id="{DBB5037C-C118-4955-8686-EDFDD3FFC7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306" b="24630"/>
          <a:stretch/>
        </p:blipFill>
        <p:spPr>
          <a:xfrm>
            <a:off x="7122695" y="303196"/>
            <a:ext cx="5069305" cy="6554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49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9264E-9B1B-455E-95B2-7916E9DDC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976" y="-185286"/>
            <a:ext cx="952937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045C67-A839-41DF-AF11-95AB15800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326" y="404261"/>
            <a:ext cx="1366787" cy="136678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F2DC2CE-1E45-4B35-9FB8-8224F2D444A7}"/>
              </a:ext>
            </a:extLst>
          </p:cNvPr>
          <p:cNvSpPr txBox="1">
            <a:spLocks/>
          </p:cNvSpPr>
          <p:nvPr/>
        </p:nvSpPr>
        <p:spPr>
          <a:xfrm>
            <a:off x="2234673" y="4750068"/>
            <a:ext cx="2672615" cy="170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lv-LV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Slimībizturība</a:t>
            </a:r>
            <a:endParaRPr lang="lv-LV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4300" indent="0" algn="ctr">
              <a:buFont typeface="Arial"/>
              <a:buNone/>
            </a:pPr>
            <a:r>
              <a:rPr lang="lv-LV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Bioķīmiskā izpēte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28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0C39-2E48-4F14-8039-6C74325B8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45693-E69D-4215-A3BE-9177097E4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0D995-185B-49CF-A8BC-D40169AEC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074" y="418697"/>
            <a:ext cx="3060457" cy="1828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00DB6F-AA80-4AE2-ACDD-EBC76D0CD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2505"/>
            <a:ext cx="505326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491DDD-73F6-4018-8077-CEB6A6CB6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074" y="3598283"/>
            <a:ext cx="3150268" cy="3149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9ACFCC-6D51-43B7-BFF0-E225C2387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3342" y="247831"/>
            <a:ext cx="3439937" cy="34399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22A7F3-737D-4A24-A06C-500851EDE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3342" y="3236494"/>
            <a:ext cx="3439937" cy="3439937"/>
          </a:xfrm>
          <a:prstGeom prst="rect">
            <a:avLst/>
          </a:prstGeom>
        </p:spPr>
      </p:pic>
      <p:pic>
        <p:nvPicPr>
          <p:cNvPr id="17" name="Attēls 6" descr="Attēls, kurā ir zīmējums&#10;&#10;Apraksts ģenerēts automātiski">
            <a:extLst>
              <a:ext uri="{FF2B5EF4-FFF2-40B4-BE49-F238E27FC236}">
                <a16:creationId xmlns:a16="http://schemas.microsoft.com/office/drawing/2014/main" id="{286E59AC-C87A-4B25-AC1D-FCC95BB68A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74" y="2199075"/>
            <a:ext cx="3150268" cy="125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67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B8186C55-78CD-40A9-9D3D-CF4A586B0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526345"/>
            <a:ext cx="2012819" cy="1496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7A39DE-EC37-47D5-BA89-CAC3DF889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1" y="526345"/>
            <a:ext cx="2828924" cy="1691434"/>
          </a:xfrm>
          <a:prstGeom prst="rect">
            <a:avLst/>
          </a:prstGeom>
        </p:spPr>
      </p:pic>
      <p:pic>
        <p:nvPicPr>
          <p:cNvPr id="10" name="Attēls 6" descr="Attēls, kurā ir zīmējums&#10;&#10;Apraksts ģenerēts automātiski">
            <a:extLst>
              <a:ext uri="{FF2B5EF4-FFF2-40B4-BE49-F238E27FC236}">
                <a16:creationId xmlns:a16="http://schemas.microsoft.com/office/drawing/2014/main" id="{13729A25-BCED-4E3C-A691-61EBCCF3E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25" y="363163"/>
            <a:ext cx="3657600" cy="145626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76AFC54-FBE3-4D71-96BC-7EE80C1A1D75}"/>
              </a:ext>
            </a:extLst>
          </p:cNvPr>
          <p:cNvSpPr txBox="1">
            <a:spLocks/>
          </p:cNvSpPr>
          <p:nvPr/>
        </p:nvSpPr>
        <p:spPr>
          <a:xfrm>
            <a:off x="5267324" y="2853442"/>
            <a:ext cx="6619875" cy="3478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Dārzkopības institūts</a:t>
            </a:r>
            <a:endParaRPr lang="lv-LV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lv-LV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https://www.darzkopibasinstituts.lv</a:t>
            </a:r>
            <a:endParaRPr lang="lv-LV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https://fruittechcentre.eu</a:t>
            </a:r>
            <a:endParaRPr lang="lv-LV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</a:t>
            </a:r>
            <a:r>
              <a:rPr lang="lv-LV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dobelescerini.lv</a:t>
            </a:r>
            <a:endParaRPr lang="lv-LV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lv-LV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Inese Ebele 29466525, Līga </a:t>
            </a:r>
            <a:r>
              <a:rPr lang="lv-LV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Lepse</a:t>
            </a:r>
            <a:r>
              <a:rPr lang="lv-LV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26185596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v-LV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info@lathort.lv</a:t>
            </a:r>
            <a:endParaRPr lang="lv-LV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2D41BB-40A9-437E-B556-6A306A09C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664" y="2362199"/>
            <a:ext cx="3742637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0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 txBox="1">
            <a:spLocks noGrp="1"/>
          </p:cNvSpPr>
          <p:nvPr>
            <p:ph type="body" idx="1"/>
          </p:nvPr>
        </p:nvSpPr>
        <p:spPr>
          <a:xfrm>
            <a:off x="775061" y="6278879"/>
            <a:ext cx="3065419" cy="43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r>
              <a:rPr lang="lv-LV" sz="1800"/>
              <a:t>Landgeist, 2021</a:t>
            </a:r>
            <a:endParaRPr sz="1800"/>
          </a:p>
        </p:txBody>
      </p:sp>
      <p:pic>
        <p:nvPicPr>
          <p:cNvPr id="200" name="Google Shape;20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8016" y="165463"/>
            <a:ext cx="6124016" cy="5508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7519" y="0"/>
            <a:ext cx="6704245" cy="603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"/>
          <p:cNvSpPr txBox="1">
            <a:spLocks noGrp="1"/>
          </p:cNvSpPr>
          <p:nvPr>
            <p:ph type="title"/>
          </p:nvPr>
        </p:nvSpPr>
        <p:spPr>
          <a:xfrm>
            <a:off x="-436528" y="75102"/>
            <a:ext cx="9037320" cy="54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lv-LV" b="1" dirty="0"/>
              <a:t>Zaļās vienošanās bieds un risinājumi</a:t>
            </a:r>
            <a:endParaRPr b="1" dirty="0"/>
          </a:p>
        </p:txBody>
      </p:sp>
      <p:sp>
        <p:nvSpPr>
          <p:cNvPr id="208" name="Google Shape;208;p7"/>
          <p:cNvSpPr txBox="1">
            <a:spLocks noGrp="1"/>
          </p:cNvSpPr>
          <p:nvPr>
            <p:ph type="body" idx="1"/>
          </p:nvPr>
        </p:nvSpPr>
        <p:spPr>
          <a:xfrm>
            <a:off x="8181474" y="681037"/>
            <a:ext cx="3937585" cy="2909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lv-LV" dirty="0">
                <a:solidFill>
                  <a:schemeClr val="accent2"/>
                </a:solidFill>
              </a:rPr>
              <a:t>Klimata un normatīvo aktu izmaiņu fons</a:t>
            </a:r>
            <a:endParaRPr dirty="0">
              <a:solidFill>
                <a:schemeClr val="accent2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lv-LV" dirty="0">
                <a:solidFill>
                  <a:schemeClr val="accent6"/>
                </a:solidFill>
              </a:rPr>
              <a:t>Tehnoloģijas – vides un ekonomikas fonā</a:t>
            </a:r>
            <a:endParaRPr dirty="0">
              <a:solidFill>
                <a:schemeClr val="accent6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lv-LV" dirty="0">
                <a:solidFill>
                  <a:schemeClr val="accent6"/>
                </a:solidFill>
              </a:rPr>
              <a:t>Informācijas pieejamība, zināšanu regulāra papildināšana</a:t>
            </a:r>
            <a:endParaRPr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534F4-29E0-434C-B78F-6BC8C849A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32" y="681037"/>
            <a:ext cx="7620000" cy="5086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52A071-7FB9-4788-A508-675965ACA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660" y="3737769"/>
            <a:ext cx="5486400" cy="29813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"/>
          <p:cNvSpPr txBox="1">
            <a:spLocks noGrp="1"/>
          </p:cNvSpPr>
          <p:nvPr>
            <p:ph type="title"/>
          </p:nvPr>
        </p:nvSpPr>
        <p:spPr>
          <a:xfrm>
            <a:off x="1200364" y="170820"/>
            <a:ext cx="3924728" cy="7294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lv-LV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Klimata izmaiņas</a:t>
            </a:r>
            <a:endParaRPr sz="4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4" name="Google Shape;21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5206" y="900284"/>
            <a:ext cx="4020620" cy="318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953B3D-3AC9-407B-B679-B04942187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205" y="1350560"/>
            <a:ext cx="7328277" cy="5296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806AA5-7F2C-400B-8D53-28002813E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27" y="211268"/>
            <a:ext cx="6293173" cy="1257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E81FCE-FA1B-42BC-9025-4F99D514E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625" y="4246412"/>
            <a:ext cx="4873375" cy="24646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2bbd43ab4de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1750674" cy="66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2bbd43ab4de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g2bbd43ab4de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" y="850552"/>
            <a:ext cx="11887201" cy="5772277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2bbd43ab4de_0_4"/>
          <p:cNvSpPr txBox="1"/>
          <p:nvPr/>
        </p:nvSpPr>
        <p:spPr>
          <a:xfrm>
            <a:off x="917650" y="123952"/>
            <a:ext cx="108276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lv-LV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Vidējā gaisa temperatūra veģetācijas periodā 38 gadu periodā, Pūrē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bbd43ab4de_12_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32" name="Google Shape;232;g2bbd43ab4de_12_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33" name="Google Shape;233;g2bbd43ab4de_12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8" name="Google Shape;238;p23"/>
          <p:cNvGraphicFramePr/>
          <p:nvPr>
            <p:extLst>
              <p:ext uri="{D42A27DB-BD31-4B8C-83A1-F6EECF244321}">
                <p14:modId xmlns:p14="http://schemas.microsoft.com/office/powerpoint/2010/main" val="2660039853"/>
              </p:ext>
            </p:extLst>
          </p:nvPr>
        </p:nvGraphicFramePr>
        <p:xfrm>
          <a:off x="355600" y="335280"/>
          <a:ext cx="11236960" cy="6248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ce">
  <a:themeElements>
    <a:clrScheme name="Slice">
      <a:dk1>
        <a:srgbClr val="000000"/>
      </a:dk1>
      <a:lt1>
        <a:srgbClr val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816</Words>
  <Application>Microsoft Office PowerPoint</Application>
  <PresentationFormat>Widescreen</PresentationFormat>
  <Paragraphs>103</Paragraphs>
  <Slides>28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Calibri</vt:lpstr>
      <vt:lpstr>Roboto</vt:lpstr>
      <vt:lpstr>Arial</vt:lpstr>
      <vt:lpstr>Noto Sans Symbols</vt:lpstr>
      <vt:lpstr>Century Gothic</vt:lpstr>
      <vt:lpstr>Office Theme</vt:lpstr>
      <vt:lpstr>Slice</vt:lpstr>
      <vt:lpstr>Latvija Eiropas komercdārzkopības tirgū un zinātnē</vt:lpstr>
      <vt:lpstr>PowerPoint Presentation</vt:lpstr>
      <vt:lpstr>PowerPoint Presentation</vt:lpstr>
      <vt:lpstr>Zaļās vienošanās bieds un risinājumi</vt:lpstr>
      <vt:lpstr>Klimata izmaiņas</vt:lpstr>
      <vt:lpstr>PowerPoint Presentation</vt:lpstr>
      <vt:lpstr>PowerPoint Presentation</vt:lpstr>
      <vt:lpstr>PowerPoint Presentation</vt:lpstr>
      <vt:lpstr>PowerPoint Presentation</vt:lpstr>
      <vt:lpstr>Pesticīdu mazinājums </vt:lpstr>
      <vt:lpstr>Klimata izmaiņu un pesticīdu mazinājuma rezultātā</vt:lpstr>
      <vt:lpstr>PowerPoint Presentation</vt:lpstr>
      <vt:lpstr>Aktuālās tēmas Eiropas dārzkopības zinātnē. Kur esam mēs?</vt:lpstr>
      <vt:lpstr>PowerPoint Presentation</vt:lpstr>
      <vt:lpstr>Mūsu paveiktā īsais kopsavilkums jūsu lietošanai</vt:lpstr>
      <vt:lpstr>PowerPoint Presentation</vt:lpstr>
      <vt:lpstr>PowerPoint Presentation</vt:lpstr>
      <vt:lpstr>Risinājumi ogu audzēšanā  roku darba samazināšana - tehnoloģijas, kur ogas vākt ir vieglāk un ātrāk; šķirnes, kurām ogas ķekarā ir mazāk, bet lielākas, izlīdzinātas, līdzīgas kvalitātes; ražas vākšanas mehanizācija, automatizācija; klimata pārmaiņu ietekmes mazināšana – dažādu segumu izmantošana, kontrolēta vide; laistāmā ūdens daudzuma samazināšana (efektīvākas mitruma noteikšanas metodes,  automatizācija); slimību, kaitēkļu bojājumu samazināšana – šķirņu izvēle, augu audzēšana substrātos; dabiskas izcelsmes AAL izstrāde.</vt:lpstr>
      <vt:lpstr>Viedās tehnoloģijas dārzeņu audzēšanā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Latvija Eiropas komercdārzkopības tirgū un zinātnē</dc:title>
  <dc:creator>Inese Ebele</dc:creator>
  <cp:lastModifiedBy>Lietotajs</cp:lastModifiedBy>
  <cp:revision>37</cp:revision>
  <dcterms:created xsi:type="dcterms:W3CDTF">2024-02-09T09:08:47Z</dcterms:created>
  <dcterms:modified xsi:type="dcterms:W3CDTF">2024-03-01T07:18:27Z</dcterms:modified>
</cp:coreProperties>
</file>