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22"/>
  </p:notesMasterIdLst>
  <p:handoutMasterIdLst>
    <p:handoutMasterId r:id="rId23"/>
  </p:handoutMasterIdLst>
  <p:sldIdLst>
    <p:sldId id="256" r:id="rId5"/>
    <p:sldId id="348" r:id="rId6"/>
    <p:sldId id="356" r:id="rId7"/>
    <p:sldId id="360" r:id="rId8"/>
    <p:sldId id="361" r:id="rId9"/>
    <p:sldId id="265" r:id="rId10"/>
    <p:sldId id="357" r:id="rId11"/>
    <p:sldId id="359" r:id="rId12"/>
    <p:sldId id="363" r:id="rId13"/>
    <p:sldId id="362" r:id="rId14"/>
    <p:sldId id="322" r:id="rId15"/>
    <p:sldId id="325" r:id="rId16"/>
    <p:sldId id="328" r:id="rId17"/>
    <p:sldId id="337" r:id="rId18"/>
    <p:sldId id="358" r:id="rId19"/>
    <p:sldId id="286" r:id="rId20"/>
    <p:sldId id="34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021"/>
    <a:srgbClr val="8B474D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906" autoAdjust="0"/>
  </p:normalViewPr>
  <p:slideViewPr>
    <p:cSldViewPr snapToGrid="0">
      <p:cViewPr varScale="1">
        <p:scale>
          <a:sx n="54" d="100"/>
          <a:sy n="54" d="100"/>
        </p:scale>
        <p:origin x="10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7C-4B69-AD20-439CE1313714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7C-4B69-AD20-439CE1313714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srgbClr val="3F2021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F202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Augļudārzi</c:v>
                </c:pt>
                <c:pt idx="1">
                  <c:v>Pārējais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435</c:v>
                </c:pt>
                <c:pt idx="1">
                  <c:v>51896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7C-4B69-AD20-439CE1313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5A8A16-B70C-8E7F-16DD-9B214D4663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2EFFF-3A56-61B7-E4DC-BA7018BE96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25CA6-E708-4F8F-A5C1-573F5D096F8D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A54AD-FD88-9FFC-BE9B-F14B53EE60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C75F6-40F5-5918-78C8-3A4F8321D8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576A-CB5A-4B52-9F43-21B4F60E276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65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FA578-17C5-4A2D-B898-DEF34A7152B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9CA55-90E2-4D72-9C8B-781BC10B9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0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7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6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33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5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9CA55-90E2-4D72-9C8B-781BC10B9F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C0F33-14E4-4D20-88F6-D26F3E574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-9525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A2C9F-80F1-471F-B799-C63B4C1F76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6682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00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0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36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606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C54F5-AD63-41DD-B57E-CD955AA5E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27" y="0"/>
            <a:ext cx="2265146" cy="249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80280-E4B9-E8CE-67ED-2B773B706F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6682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91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DD278-257B-4C75-BA05-1B316DBF1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8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B161D7-4A88-4AC0-BB6E-DAAD453FA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1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100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59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1995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284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DBFD-1BC1-42FF-867B-28A361374EA8}" type="datetimeFigureOut">
              <a:rPr lang="lv-LV" smtClean="0"/>
              <a:t>29.02.2024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C255-FAD5-40D6-91F9-73072C20D5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21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vaad.gov.l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www.vaad.gov.lv/" TargetMode="External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hyperlink" Target="https://fi.wikipedia.org/wiki/YouTuben_historia" TargetMode="External"/><Relationship Id="rId4" Type="http://schemas.openxmlformats.org/officeDocument/2006/relationships/hyperlink" Target="http://noverojumi.vaad.gov.lv/" TargetMode="Externa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sv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z.vaad.gov.lv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publicdomainpictures.net/en/view-image.php?image=211754&amp;picture=working-on-a-lapto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1754&amp;picture=working-on-a-laptop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7BDC-D297-4A10-BA9E-D5E6182DA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3947"/>
            <a:ext cx="9144000" cy="1515762"/>
          </a:xfrm>
        </p:spPr>
        <p:txBody>
          <a:bodyPr anchor="ctr" anchorCtr="0">
            <a:noAutofit/>
          </a:bodyPr>
          <a:lstStyle/>
          <a:p>
            <a:r>
              <a:rPr lang="lv-LV" sz="4000" b="1" dirty="0">
                <a:latin typeface="+mn-lt"/>
              </a:rPr>
              <a:t>Valsts augu aizsardzības dienesta aktualitātes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06B6E-4FEA-4435-A287-33AA49832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5551"/>
            <a:ext cx="9144000" cy="1118244"/>
          </a:xfrm>
        </p:spPr>
        <p:txBody>
          <a:bodyPr>
            <a:normAutofit lnSpcReduction="10000"/>
          </a:bodyPr>
          <a:lstStyle/>
          <a:p>
            <a:r>
              <a:rPr lang="lv-LV" altLang="lv-LV" b="1" dirty="0">
                <a:solidFill>
                  <a:srgbClr val="3F2021"/>
                </a:solidFill>
              </a:rPr>
              <a:t>Gunita </a:t>
            </a:r>
            <a:r>
              <a:rPr lang="lv-LV" altLang="lv-LV" b="1" dirty="0" err="1">
                <a:solidFill>
                  <a:srgbClr val="3F2021"/>
                </a:solidFill>
              </a:rPr>
              <a:t>Šķupele</a:t>
            </a:r>
            <a:endParaRPr lang="lv-LV" altLang="lv-LV" b="1" dirty="0">
              <a:solidFill>
                <a:srgbClr val="3F2021"/>
              </a:solidFill>
            </a:endParaRPr>
          </a:p>
          <a:p>
            <a:r>
              <a:rPr lang="lv-LV" altLang="lv-LV" dirty="0">
                <a:solidFill>
                  <a:srgbClr val="3F2021"/>
                </a:solidFill>
              </a:rPr>
              <a:t>Augu karantīnas departamenta direktore</a:t>
            </a:r>
          </a:p>
          <a:p>
            <a:r>
              <a:rPr lang="lv-LV" altLang="lv-LV" sz="900" dirty="0">
                <a:solidFill>
                  <a:srgbClr val="3F2021"/>
                </a:solidFill>
                <a:latin typeface="Arial" panose="020B0604020202020204" pitchFamily="34" charset="0"/>
              </a:rPr>
              <a:t>01.03.2024.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1153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95142-2F90-707C-0268-CCF3920A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lv-LV" b="1" dirty="0">
                <a:latin typeface="+mn-lt"/>
              </a:rPr>
              <a:t>Augsnes agroķīmiskā izpēte (AAI)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6ED9-A12F-A202-D447-B1FD5D785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1708781"/>
            <a:ext cx="6407483" cy="49089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lv-LV" sz="2400" dirty="0"/>
              <a:t>AAI un augsnes analīzes veic ne tikai aramzemei, bet arī augļudārziem</a:t>
            </a:r>
          </a:p>
          <a:p>
            <a:pPr marL="0" indent="0">
              <a:buNone/>
            </a:pPr>
            <a:r>
              <a:rPr lang="lv-LV" sz="2400" dirty="0"/>
              <a:t>2023. gadā AAI augļudārzos veikta tikai 435 ha jeb 1% no visas AAI.</a:t>
            </a:r>
          </a:p>
          <a:p>
            <a:pPr marL="0" indent="0">
              <a:buNone/>
            </a:pPr>
            <a:r>
              <a:rPr lang="lv-LV" sz="2400" u="sng" dirty="0"/>
              <a:t>No 2023. gada augsnes datus var iegūt: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piesakotos VAAD - lauksaimnieks, konsultants vai privātais paraugu ņemējs var ņemt paraugus izmantojot VAAD aplikāciju un metodiku, ja atzīts VAAD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/>
              <a:t>paraugus nogādā VAAD Agroķīmijas laboratorijā, tālāk VAAD nodrošina izpētes lietas sagatavošanu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1FF9518-C0F9-5935-FF80-51500D299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381283"/>
              </p:ext>
            </p:extLst>
          </p:nvPr>
        </p:nvGraphicFramePr>
        <p:xfrm>
          <a:off x="6343650" y="2321476"/>
          <a:ext cx="5178206" cy="380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137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587FEA-A9B6-4934-A234-280686D4C26D}"/>
              </a:ext>
            </a:extLst>
          </p:cNvPr>
          <p:cNvSpPr/>
          <p:nvPr/>
        </p:nvSpPr>
        <p:spPr>
          <a:xfrm>
            <a:off x="6564019" y="554008"/>
            <a:ext cx="4789763" cy="2417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lv-LV" sz="4000" b="1" dirty="0"/>
              <a:t>Fitosanitārās drošības uzraudzība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Apdraudējums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augu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veselībai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E8317E4-7219-4DA9-B89F-365FDA744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r="15646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6" name="Picture 5" descr="A picture containing outdoor, animal, rock, dirt&#10;&#10;Description automatically generated">
            <a:extLst>
              <a:ext uri="{FF2B5EF4-FFF2-40B4-BE49-F238E27FC236}">
                <a16:creationId xmlns:a16="http://schemas.microsoft.com/office/drawing/2014/main" id="{BF503373-10A5-4013-8162-FCF62EF76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r="-1" b="-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F0FF8AA4-BB55-4263-90C7-0C9F2212B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r="16899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4" name="Picture 3" descr="A insect on the ground&#10;&#10;Description automatically generated">
            <a:extLst>
              <a:ext uri="{FF2B5EF4-FFF2-40B4-BE49-F238E27FC236}">
                <a16:creationId xmlns:a16="http://schemas.microsoft.com/office/drawing/2014/main" id="{8895531D-1204-4788-9AE2-51812EC3E7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5256" b="-1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F11BD487-062A-4B5D-A732-A84EC36FF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r="3" b="7675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6E0C91C-D2EC-4938-8F34-69DF6264A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3209544"/>
            <a:ext cx="4789763" cy="291636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altLang="en-US" sz="2000" dirty="0" err="1"/>
              <a:t>Klimata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pārmaiņas</a:t>
            </a:r>
            <a:endParaRPr lang="en-US" altLang="en-US" sz="2000" dirty="0"/>
          </a:p>
          <a:p>
            <a:pPr marL="285750"/>
            <a:r>
              <a:rPr lang="en-US" altLang="en-US" sz="2000" dirty="0" err="1"/>
              <a:t>Cilvēka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darbība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maina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ekosistēmas</a:t>
            </a:r>
            <a:endParaRPr lang="en-US" altLang="en-US" sz="2000" dirty="0"/>
          </a:p>
          <a:p>
            <a:pPr marL="285750"/>
            <a:r>
              <a:rPr lang="en-US" altLang="en-US" sz="2000" dirty="0" err="1"/>
              <a:t>Samazinās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bioloģiskā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daudzveidība</a:t>
            </a:r>
            <a:r>
              <a:rPr lang="en-US" altLang="en-US" sz="2000" dirty="0"/>
              <a:t> </a:t>
            </a:r>
          </a:p>
          <a:p>
            <a:pPr marL="285750"/>
            <a:r>
              <a:rPr lang="en-US" altLang="en-US" sz="2000" dirty="0" err="1"/>
              <a:t>Rodas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jaunas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nišas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kurās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attīstās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kaitēkļi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7902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3A42-EB6C-4EFE-A5E3-672A28AE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latin typeface="+mn-lt"/>
              </a:rPr>
              <a:t>Karantīnas</a:t>
            </a:r>
            <a:r>
              <a:rPr lang="en-US" sz="4000" b="1" dirty="0"/>
              <a:t> </a:t>
            </a:r>
            <a:r>
              <a:rPr lang="en-US" sz="4000" b="1" dirty="0" err="1">
                <a:latin typeface="+mn-lt"/>
              </a:rPr>
              <a:t>organismi</a:t>
            </a:r>
            <a:endParaRPr lang="lv-LV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9BC66-B2BB-4CE0-A3DF-CBB959ACD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86" y="855023"/>
            <a:ext cx="5546103" cy="46961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lv-LV" sz="2600" dirty="0"/>
              <a:t>2023. gadā Latvijā veikti </a:t>
            </a:r>
            <a:r>
              <a:rPr lang="lv-LV" sz="2600" dirty="0" err="1"/>
              <a:t>apsekojumi</a:t>
            </a:r>
            <a:r>
              <a:rPr lang="lv-LV" sz="2600" dirty="0"/>
              <a:t> </a:t>
            </a:r>
            <a:r>
              <a:rPr lang="lv-LV" sz="2600" b="1" dirty="0"/>
              <a:t>69 </a:t>
            </a:r>
            <a:r>
              <a:rPr lang="lv-LV" sz="2600" dirty="0"/>
              <a:t>karantīnas organism</a:t>
            </a:r>
            <a:r>
              <a:rPr lang="en-US" sz="2600" dirty="0"/>
              <a:t>u</a:t>
            </a:r>
            <a:r>
              <a:rPr lang="lv-LV" sz="2600" dirty="0"/>
              <a:t> konstatēšanai</a:t>
            </a:r>
          </a:p>
          <a:p>
            <a:pPr marL="0" indent="0">
              <a:buNone/>
            </a:pPr>
            <a:r>
              <a:rPr lang="lv-LV" sz="2600" dirty="0">
                <a:effectLst/>
                <a:ea typeface="Calibri"/>
                <a:cs typeface="Times New Roman"/>
              </a:rPr>
              <a:t>Augu karantīnas jomā </a:t>
            </a:r>
            <a:r>
              <a:rPr lang="en-US" sz="2600" dirty="0" err="1">
                <a:ea typeface="Calibri"/>
                <a:cs typeface="Times New Roman"/>
              </a:rPr>
              <a:t>kopumā</a:t>
            </a:r>
            <a:r>
              <a:rPr lang="en-US" sz="2600" dirty="0">
                <a:ea typeface="Calibri"/>
                <a:cs typeface="Times New Roman"/>
              </a:rPr>
              <a:t> </a:t>
            </a:r>
            <a:r>
              <a:rPr lang="en-US" sz="2600" dirty="0" err="1">
                <a:ea typeface="Calibri"/>
                <a:cs typeface="Times New Roman"/>
              </a:rPr>
              <a:t>veikta</a:t>
            </a:r>
            <a:r>
              <a:rPr lang="lv-LV" sz="2600" dirty="0">
                <a:effectLst/>
                <a:ea typeface="Calibri"/>
                <a:cs typeface="Times New Roman"/>
              </a:rPr>
              <a:t>s</a:t>
            </a:r>
            <a:r>
              <a:rPr lang="en-US" sz="2600" dirty="0">
                <a:effectLst/>
                <a:ea typeface="Calibri"/>
                <a:cs typeface="Times New Roman"/>
              </a:rPr>
              <a:t> </a:t>
            </a:r>
            <a:r>
              <a:rPr lang="lv-LV" sz="2600" b="1" dirty="0">
                <a:cs typeface="Times New Roman"/>
              </a:rPr>
              <a:t>14655</a:t>
            </a:r>
            <a:r>
              <a:rPr lang="en-US" sz="2600" dirty="0">
                <a:effectLst/>
                <a:ea typeface="Calibri"/>
                <a:cs typeface="Times New Roman"/>
              </a:rPr>
              <a:t> </a:t>
            </a:r>
            <a:r>
              <a:rPr lang="en-US" sz="2600" dirty="0" err="1">
                <a:effectLst/>
                <a:ea typeface="Calibri"/>
                <a:cs typeface="Times New Roman"/>
              </a:rPr>
              <a:t>pārbaude</a:t>
            </a:r>
            <a:r>
              <a:rPr lang="lv-LV" sz="2600" dirty="0">
                <a:effectLst/>
                <a:ea typeface="Calibri"/>
                <a:cs typeface="Times New Roman"/>
              </a:rPr>
              <a:t>s</a:t>
            </a:r>
            <a:endParaRPr lang="lv-LV" sz="26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1CC87BA-C53D-415E-8104-87A34E0D9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6" y="2048871"/>
            <a:ext cx="1120653" cy="749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E9D2A5-1E21-45D5-A7A1-7589C9926221}"/>
              </a:ext>
            </a:extLst>
          </p:cNvPr>
          <p:cNvSpPr/>
          <p:nvPr/>
        </p:nvSpPr>
        <p:spPr>
          <a:xfrm>
            <a:off x="1186555" y="2858404"/>
            <a:ext cx="1577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E</a:t>
            </a:r>
            <a:r>
              <a:rPr lang="en-US" sz="2400" dirty="0" err="1"/>
              <a:t>iropas</a:t>
            </a:r>
            <a:r>
              <a:rPr lang="en-US" sz="2400" dirty="0"/>
              <a:t> </a:t>
            </a:r>
            <a:r>
              <a:rPr lang="lv-LV" sz="2400" dirty="0"/>
              <a:t>S</a:t>
            </a:r>
            <a:r>
              <a:rPr lang="en-US" sz="2400" dirty="0" err="1"/>
              <a:t>avienībā</a:t>
            </a:r>
            <a:r>
              <a:rPr lang="lv-LV" sz="2400" dirty="0"/>
              <a:t> ir </a:t>
            </a:r>
            <a:r>
              <a:rPr lang="lv-LV" sz="2400" b="1" dirty="0"/>
              <a:t>397 </a:t>
            </a:r>
            <a:r>
              <a:rPr lang="lv-LV" sz="2400" dirty="0"/>
              <a:t>karantīnas organismi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DF88DC-B88D-4295-A56A-77A6D5918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2"/>
          <a:stretch/>
        </p:blipFill>
        <p:spPr>
          <a:xfrm>
            <a:off x="4040118" y="2048871"/>
            <a:ext cx="1213150" cy="743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13EE1F-1456-407B-8C21-38DE9DD3AD7E}"/>
              </a:ext>
            </a:extLst>
          </p:cNvPr>
          <p:cNvSpPr/>
          <p:nvPr/>
        </p:nvSpPr>
        <p:spPr>
          <a:xfrm>
            <a:off x="3635102" y="2797909"/>
            <a:ext cx="2156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Latvijai aktuāli  </a:t>
            </a:r>
            <a:r>
              <a:rPr lang="lv-LV" sz="2400" b="1" dirty="0"/>
              <a:t>170</a:t>
            </a:r>
            <a:r>
              <a:rPr lang="lv-LV" sz="2400" dirty="0"/>
              <a:t> karantīnas organismi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6</a:t>
            </a:r>
          </a:p>
          <a:p>
            <a:pPr algn="ctr"/>
            <a:r>
              <a:rPr lang="lv-LV" sz="2400" dirty="0"/>
              <a:t>organismiem ir ļoti plašs saimniekaugu klāsts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29C91C-C73F-4176-83FE-79D63420E216}"/>
              </a:ext>
            </a:extLst>
          </p:cNvPr>
          <p:cNvSpPr/>
          <p:nvPr/>
        </p:nvSpPr>
        <p:spPr>
          <a:xfrm>
            <a:off x="3431602" y="4019644"/>
            <a:ext cx="2612783" cy="24732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 descr="A microscope and computer on a desk&#10;&#10;Description automatically generated">
            <a:extLst>
              <a:ext uri="{FF2B5EF4-FFF2-40B4-BE49-F238E27FC236}">
                <a16:creationId xmlns:a16="http://schemas.microsoft.com/office/drawing/2014/main" id="{B1EAB62B-4CCC-5ACA-4020-8E5819F4B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3552"/>
            <a:ext cx="4986392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3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C8345-4135-4645-981B-A18E7703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5334000" cy="1708246"/>
          </a:xfrm>
        </p:spPr>
        <p:txBody>
          <a:bodyPr anchor="ctr">
            <a:normAutofit/>
          </a:bodyPr>
          <a:lstStyle/>
          <a:p>
            <a:r>
              <a:rPr lang="en-US" sz="3700" dirty="0">
                <a:latin typeface="+mn-lt"/>
              </a:rPr>
              <a:t>20</a:t>
            </a:r>
            <a:r>
              <a:rPr lang="lv-LV" sz="3700" dirty="0">
                <a:latin typeface="+mn-lt"/>
              </a:rPr>
              <a:t>23</a:t>
            </a:r>
            <a:r>
              <a:rPr lang="en-US" sz="3700" dirty="0">
                <a:latin typeface="+mn-lt"/>
              </a:rPr>
              <a:t>. </a:t>
            </a:r>
            <a:r>
              <a:rPr lang="en-US" sz="3700" dirty="0" err="1">
                <a:latin typeface="+mn-lt"/>
              </a:rPr>
              <a:t>gadā</a:t>
            </a:r>
            <a:r>
              <a:rPr lang="lv-LV" sz="3700" dirty="0">
                <a:latin typeface="+mn-lt"/>
              </a:rPr>
              <a:t> Latvijā konstatēti </a:t>
            </a:r>
            <a:r>
              <a:rPr lang="lv-LV" sz="3700" b="1" dirty="0">
                <a:latin typeface="+mn-lt"/>
              </a:rPr>
              <a:t>4</a:t>
            </a:r>
            <a:r>
              <a:rPr lang="lv-LV" sz="3700" dirty="0">
                <a:latin typeface="+mn-lt"/>
              </a:rPr>
              <a:t> karantīnas organismi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E32EF-37A1-42A9-A14C-8B81D4D4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962" y="2470245"/>
            <a:ext cx="4773038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v-LV" b="1" i="1" dirty="0" err="1"/>
              <a:t>Globodera</a:t>
            </a:r>
            <a:r>
              <a:rPr lang="lv-LV" b="1" i="1" dirty="0"/>
              <a:t> </a:t>
            </a:r>
            <a:r>
              <a:rPr lang="lv-LV" b="1" i="1" dirty="0" err="1"/>
              <a:t>rostochiensis</a:t>
            </a:r>
            <a:r>
              <a:rPr lang="lv-LV" b="1" i="1" dirty="0"/>
              <a:t> </a:t>
            </a:r>
          </a:p>
          <a:p>
            <a:pPr marL="0" indent="0">
              <a:buNone/>
            </a:pPr>
            <a:r>
              <a:rPr lang="lv-LV" b="1" i="1" dirty="0" err="1"/>
              <a:t>Globodera</a:t>
            </a:r>
            <a:r>
              <a:rPr lang="lv-LV" b="1" i="1" dirty="0"/>
              <a:t> </a:t>
            </a:r>
            <a:r>
              <a:rPr lang="en-US" b="1" i="1" dirty="0"/>
              <a:t>pallida </a:t>
            </a:r>
            <a:endParaRPr lang="lv-LV" b="1" i="1" dirty="0"/>
          </a:p>
          <a:p>
            <a:pPr marL="0" indent="0">
              <a:buNone/>
            </a:pPr>
            <a:r>
              <a:rPr lang="lv-LV" b="1" i="1" dirty="0" err="1"/>
              <a:t>Clavibacter</a:t>
            </a:r>
            <a:r>
              <a:rPr lang="lv-LV" b="1" i="1" dirty="0"/>
              <a:t> </a:t>
            </a:r>
            <a:r>
              <a:rPr lang="lv-LV" b="1" i="1" dirty="0" err="1"/>
              <a:t>sepedonicus</a:t>
            </a:r>
            <a:r>
              <a:rPr lang="lv-LV" b="1" i="1" dirty="0"/>
              <a:t> </a:t>
            </a:r>
          </a:p>
          <a:p>
            <a:pPr marL="0" indent="0">
              <a:buNone/>
            </a:pPr>
            <a:r>
              <a:rPr lang="lv-LV" b="1" i="1" dirty="0" err="1"/>
              <a:t>Erwinia</a:t>
            </a:r>
            <a:r>
              <a:rPr lang="lv-LV" b="1" i="1" dirty="0"/>
              <a:t> </a:t>
            </a:r>
            <a:r>
              <a:rPr lang="lv-LV" b="1" i="1" dirty="0" err="1"/>
              <a:t>amylovora</a:t>
            </a:r>
            <a:endParaRPr lang="lv-LV" b="1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C9B286-51BC-A196-ED3E-7B016C04918A}"/>
              </a:ext>
            </a:extLst>
          </p:cNvPr>
          <p:cNvGrpSpPr/>
          <p:nvPr/>
        </p:nvGrpSpPr>
        <p:grpSpPr>
          <a:xfrm>
            <a:off x="5340485" y="1850392"/>
            <a:ext cx="6453453" cy="3472217"/>
            <a:chOff x="6635845" y="1919713"/>
            <a:chExt cx="5354249" cy="2994709"/>
          </a:xfrm>
        </p:grpSpPr>
        <p:pic>
          <p:nvPicPr>
            <p:cNvPr id="9" name="Picture 4" descr="Cms objawy 026.jpg">
              <a:extLst>
                <a:ext uri="{FF2B5EF4-FFF2-40B4-BE49-F238E27FC236}">
                  <a16:creationId xmlns:a16="http://schemas.microsoft.com/office/drawing/2014/main" id="{F1B744DF-C3AD-4F02-B873-FE47EA6725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t="9095" r="1" b="217"/>
            <a:stretch/>
          </p:blipFill>
          <p:spPr bwMode="auto">
            <a:xfrm>
              <a:off x="6635845" y="1942217"/>
              <a:ext cx="2602663" cy="140439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863E59-118B-B6C4-03B6-AC0596F23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7431" y="1919713"/>
              <a:ext cx="2602663" cy="14268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8EC01E-6A6F-4BB8-B4B8-E75C5F63E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65" t="6152" r="11114" b="43841"/>
            <a:stretch/>
          </p:blipFill>
          <p:spPr>
            <a:xfrm rot="21600000">
              <a:off x="6635845" y="3518351"/>
              <a:ext cx="2602663" cy="1396071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2879E8D-EEFA-48C8-9D4D-C63274B88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53" b="9553"/>
            <a:stretch/>
          </p:blipFill>
          <p:spPr bwMode="auto">
            <a:xfrm>
              <a:off x="9387431" y="3509068"/>
              <a:ext cx="2602663" cy="14053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84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region of latvia&#10;&#10;Description automatically generated">
            <a:extLst>
              <a:ext uri="{FF2B5EF4-FFF2-40B4-BE49-F238E27FC236}">
                <a16:creationId xmlns:a16="http://schemas.microsoft.com/office/drawing/2014/main" id="{D081B5F2-7C8D-477C-3CB3-D5F419E58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"/>
          <a:stretch/>
        </p:blipFill>
        <p:spPr>
          <a:xfrm>
            <a:off x="2019896" y="639086"/>
            <a:ext cx="9048154" cy="6218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85AC2-9FB3-69E0-3691-A1819A97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5" y="176350"/>
            <a:ext cx="9931744" cy="1325563"/>
          </a:xfrm>
        </p:spPr>
        <p:txBody>
          <a:bodyPr>
            <a:normAutofit/>
          </a:bodyPr>
          <a:lstStyle/>
          <a:p>
            <a:r>
              <a:rPr lang="lv-LV" altLang="en-US" sz="4000" b="1" dirty="0">
                <a:latin typeface="+mn-lt"/>
              </a:rPr>
              <a:t>Latvijas konstatēto karantīnas organismu izplatības karte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1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CF92F73-95F2-405A-B97D-D85BFA2A1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8AC0D4-F32D-4067-9F63-E553F4AF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3431932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A48EC-7A4A-FEFE-5FE3-CC035220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5" y="415636"/>
            <a:ext cx="4437250" cy="2036619"/>
          </a:xfrm>
        </p:spPr>
        <p:txBody>
          <a:bodyPr anchor="ctr">
            <a:normAutofit/>
          </a:bodyPr>
          <a:lstStyle/>
          <a:p>
            <a:r>
              <a:rPr lang="lv-LV" sz="3700" b="1" dirty="0">
                <a:latin typeface="+mn-lt"/>
              </a:rPr>
              <a:t>Ošu smaragdzaļā </a:t>
            </a:r>
            <a:r>
              <a:rPr lang="lv-LV" sz="3700" b="1" dirty="0" err="1">
                <a:latin typeface="+mn-lt"/>
              </a:rPr>
              <a:t>krāšņvabole</a:t>
            </a:r>
            <a:r>
              <a:rPr lang="lv-LV" sz="3700" b="1" dirty="0">
                <a:latin typeface="+mn-lt"/>
              </a:rPr>
              <a:t> </a:t>
            </a:r>
            <a:br>
              <a:rPr lang="lv-LV" sz="3700" b="1" dirty="0">
                <a:latin typeface="+mn-lt"/>
              </a:rPr>
            </a:br>
            <a:r>
              <a:rPr lang="lv-LV" sz="3700" dirty="0">
                <a:latin typeface="+mn-lt"/>
              </a:rPr>
              <a:t>(</a:t>
            </a:r>
            <a:r>
              <a:rPr lang="lv-LV" sz="3700" i="1" dirty="0" err="1">
                <a:latin typeface="+mn-lt"/>
              </a:rPr>
              <a:t>Agrilus</a:t>
            </a:r>
            <a:r>
              <a:rPr lang="lv-LV" sz="3700" i="1" dirty="0">
                <a:latin typeface="+mn-lt"/>
              </a:rPr>
              <a:t> </a:t>
            </a:r>
            <a:r>
              <a:rPr lang="lv-LV" sz="3700" i="1" dirty="0" err="1">
                <a:latin typeface="+mn-lt"/>
              </a:rPr>
              <a:t>planipennis</a:t>
            </a:r>
            <a:r>
              <a:rPr lang="lv-LV" sz="3700" i="1" dirty="0">
                <a:latin typeface="+mn-lt"/>
              </a:rPr>
              <a:t>)</a:t>
            </a:r>
            <a:endParaRPr lang="lv-LV" sz="3700" dirty="0">
              <a:latin typeface="+mn-lt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32B9A1-CC28-AC65-104D-DD87F5151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1" y="0"/>
            <a:ext cx="6781799" cy="6857999"/>
          </a:xfrm>
          <a:prstGeom prst="rect">
            <a:avLst/>
          </a:prstGeom>
          <a:ln>
            <a:noFill/>
          </a:ln>
          <a:effectLst>
            <a:outerShdw blurRad="635000" dist="254000" dir="72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F4A-147A-BAD4-B2E6-BC1B993DE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1" y="95002"/>
            <a:ext cx="6781799" cy="356259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lv-LV" sz="2200" dirty="0"/>
              <a:t>Galvenokārt bojā ošus, bet bīstams arī gobām un vīksnās.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2200" dirty="0"/>
              <a:t>Vabole līdz 14 mm gara un ap 3 mm plata. Mugurpuse metāliski zilganzaļa.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2200" dirty="0"/>
              <a:t>Lido no maija vidus līdz jūlijam karstās un saulainās dienās. Barojas ar oša lapām.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v-LV" sz="2200" dirty="0"/>
              <a:t>Kāpuri bojā koka stumbru, veidojot ejas zem mizas un koksnē</a:t>
            </a:r>
          </a:p>
          <a:p>
            <a:endParaRPr lang="lv-LV" sz="1600" dirty="0"/>
          </a:p>
        </p:txBody>
      </p:sp>
      <p:pic>
        <p:nvPicPr>
          <p:cNvPr id="5" name="Picture 4" descr="A picture containing cutting&#10;&#10;Description automatically generated">
            <a:extLst>
              <a:ext uri="{FF2B5EF4-FFF2-40B4-BE49-F238E27FC236}">
                <a16:creationId xmlns:a16="http://schemas.microsoft.com/office/drawing/2014/main" id="{85E808FA-329B-C3BF-44F8-BA48A679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b="6619"/>
          <a:stretch/>
        </p:blipFill>
        <p:spPr>
          <a:xfrm>
            <a:off x="20" y="3005845"/>
            <a:ext cx="5410180" cy="3842426"/>
          </a:xfrm>
          <a:prstGeom prst="rect">
            <a:avLst/>
          </a:prstGeom>
        </p:spPr>
      </p:pic>
      <p:pic>
        <p:nvPicPr>
          <p:cNvPr id="4" name="Picture 3" descr="A insect on the ground&#10;&#10;Description automatically generated">
            <a:extLst>
              <a:ext uri="{FF2B5EF4-FFF2-40B4-BE49-F238E27FC236}">
                <a16:creationId xmlns:a16="http://schemas.microsoft.com/office/drawing/2014/main" id="{9D75AFA3-5A2C-0A20-C8C0-1ED63CCFF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3852" b="6619"/>
          <a:stretch/>
        </p:blipFill>
        <p:spPr>
          <a:xfrm>
            <a:off x="5410202" y="3005845"/>
            <a:ext cx="6781796" cy="3842426"/>
          </a:xfrm>
          <a:prstGeom prst="rect">
            <a:avLst/>
          </a:prstGeom>
          <a:effectLst>
            <a:outerShdw blurRad="228600" dist="63500" dir="10800000" sx="98000" sy="98000" algn="r" rotWithShape="0">
              <a:prstClr val="black">
                <a:alpha val="3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60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942" y="168168"/>
            <a:ext cx="6797405" cy="1651404"/>
          </a:xfrm>
        </p:spPr>
        <p:txBody>
          <a:bodyPr>
            <a:normAutofit/>
          </a:bodyPr>
          <a:lstStyle/>
          <a:p>
            <a:r>
              <a:rPr lang="lv-LV" sz="4000" b="1" dirty="0">
                <a:latin typeface="+mn-lt"/>
              </a:rPr>
              <a:t>Devīze - </a:t>
            </a:r>
            <a:r>
              <a:rPr lang="en-US" sz="4000" b="1" dirty="0" err="1">
                <a:latin typeface="+mn-lt"/>
              </a:rPr>
              <a:t>Sargājot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augus</a:t>
            </a:r>
            <a:r>
              <a:rPr lang="en-US" sz="4000" b="1" dirty="0">
                <a:latin typeface="+mn-lt"/>
              </a:rPr>
              <a:t>, </a:t>
            </a:r>
            <a:r>
              <a:rPr lang="en-US" sz="4000" b="1" dirty="0" err="1">
                <a:latin typeface="+mn-lt"/>
              </a:rPr>
              <a:t>sargājam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dzīvību</a:t>
            </a:r>
            <a:r>
              <a:rPr lang="en-US" sz="4000" b="1" dirty="0">
                <a:latin typeface="+mn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56" y="1662545"/>
            <a:ext cx="7023050" cy="4458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Lai palielināt sabiedrības izpratni par augu veselības nozīmi, 12. maijs noteikts par Starptautisko augu veselības dienu. </a:t>
            </a:r>
          </a:p>
          <a:p>
            <a:r>
              <a:rPr lang="lv-LV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Šajā dienā arī Latvijā pievērsīsim pastiprinātu uzmanību augu veselībai. Aicinām iesaistīties bērnu un jauniešus izglītošanā, tūristus, </a:t>
            </a:r>
            <a:r>
              <a:rPr lang="lv-LV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dārzkopībs</a:t>
            </a:r>
            <a:r>
              <a:rPr lang="lv-LV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entuziastus, </a:t>
            </a:r>
            <a:r>
              <a:rPr lang="lv-LV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profesinālos</a:t>
            </a:r>
            <a:r>
              <a:rPr lang="lv-LV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augkopjus, topošos lauksaimniekus un citas auditorijas, tādejādi veicinot atbildīgu augu audzēšanu, ilgtspējīgu vidi un integrētās augu aizsardzības pieeju.</a:t>
            </a:r>
            <a:endParaRPr lang="lv-LV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VAAD latviski iztulkota FAO sagatavotā bērnu aktivitāšu grāmatiņa “Veseli augi Vesela planēta”, kas digitālā veidā pieejama tīmekļvietnē: </a:t>
            </a:r>
            <a:r>
              <a:rPr lang="lv-LV" sz="24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www.vaad.gov.lv</a:t>
            </a:r>
            <a:endParaRPr lang="lv-LV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7150832-826C-02AA-6A86-EC0AD7243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90" y="168168"/>
            <a:ext cx="3168155" cy="3168155"/>
          </a:xfrm>
          <a:prstGeom prst="rect">
            <a:avLst/>
          </a:prstGeom>
        </p:spPr>
      </p:pic>
      <p:pic>
        <p:nvPicPr>
          <p:cNvPr id="5" name="Picture 4" descr="A group of children's books&#10;&#10;Description automatically generated">
            <a:extLst>
              <a:ext uri="{FF2B5EF4-FFF2-40B4-BE49-F238E27FC236}">
                <a16:creationId xmlns:a16="http://schemas.microsoft.com/office/drawing/2014/main" id="{A58EEAE2-C229-73DA-7114-94B6AA5F9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3577918"/>
            <a:ext cx="3995623" cy="26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4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160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lv-LV" b="1" dirty="0">
                <a:sym typeface="Maven Pro"/>
              </a:rPr>
              <a:t>Paldies par uzmanību!</a:t>
            </a:r>
            <a:endParaRPr b="1" dirty="0">
              <a:sym typeface="Maven Pro"/>
            </a:endParaRPr>
          </a:p>
        </p:txBody>
      </p:sp>
      <p:sp>
        <p:nvSpPr>
          <p:cNvPr id="196" name="Google Shape;196;p6"/>
          <p:cNvSpPr txBox="1">
            <a:spLocks noGrp="1"/>
          </p:cNvSpPr>
          <p:nvPr>
            <p:ph type="body" idx="1"/>
          </p:nvPr>
        </p:nvSpPr>
        <p:spPr>
          <a:xfrm>
            <a:off x="831850" y="3518179"/>
            <a:ext cx="10515600" cy="122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www.vaad.gov.lv</a:t>
            </a:r>
            <a:endParaRPr lang="lv-LV" sz="2000" kern="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http://noverojumi.vaad.gov.lv/</a:t>
            </a:r>
            <a:endParaRPr lang="lv-LV" sz="2000" kern="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8A8A"/>
              </a:buClr>
              <a:buSzPts val="2400"/>
              <a:buNone/>
            </a:pPr>
            <a:br>
              <a:rPr lang="lv-LV" sz="2000" kern="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lv-LV" sz="2000" kern="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Aicinām sekot mums sociālajos kontos: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BC88D6-39E5-EC68-4336-9969BFE3BD0C}"/>
              </a:ext>
            </a:extLst>
          </p:cNvPr>
          <p:cNvGrpSpPr/>
          <p:nvPr/>
        </p:nvGrpSpPr>
        <p:grpSpPr>
          <a:xfrm>
            <a:off x="2735546" y="4742662"/>
            <a:ext cx="6720908" cy="1062558"/>
            <a:chOff x="3112695" y="5359380"/>
            <a:chExt cx="6720908" cy="10625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0317A9-904B-09F1-C182-E0613FCB4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17" t="20335" r="16520" b="10212"/>
            <a:stretch/>
          </p:blipFill>
          <p:spPr>
            <a:xfrm>
              <a:off x="4010025" y="5701938"/>
              <a:ext cx="754285" cy="72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81D8DA-0A3A-9632-1700-CE1A30ED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695" y="5701938"/>
              <a:ext cx="807804" cy="720000"/>
            </a:xfrm>
            <a:prstGeom prst="rect">
              <a:avLst/>
            </a:prstGeom>
          </p:spPr>
        </p:pic>
        <p:pic>
          <p:nvPicPr>
            <p:cNvPr id="13" name="Picture 12" descr="A logo for a company&#10;&#10;Description automatically generated">
              <a:extLst>
                <a:ext uri="{FF2B5EF4-FFF2-40B4-BE49-F238E27FC236}">
                  <a16:creationId xmlns:a16="http://schemas.microsoft.com/office/drawing/2014/main" id="{6233DAED-E92E-0654-D8A8-8D97F0E0E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66" b="21613"/>
            <a:stretch/>
          </p:blipFill>
          <p:spPr>
            <a:xfrm>
              <a:off x="8271503" y="5359380"/>
              <a:ext cx="1562100" cy="1062558"/>
            </a:xfrm>
            <a:prstGeom prst="rect">
              <a:avLst/>
            </a:prstGeom>
          </p:spPr>
        </p:pic>
        <p:pic>
          <p:nvPicPr>
            <p:cNvPr id="11" name="Picture 10" descr="A logo of a camera&#10;&#10;Description automatically generated">
              <a:extLst>
                <a:ext uri="{FF2B5EF4-FFF2-40B4-BE49-F238E27FC236}">
                  <a16:creationId xmlns:a16="http://schemas.microsoft.com/office/drawing/2014/main" id="{62D286BA-5A37-0C2C-6F74-762A0E8F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9850" y="5775052"/>
              <a:ext cx="646886" cy="646886"/>
            </a:xfrm>
            <a:prstGeom prst="rect">
              <a:avLst/>
            </a:prstGeom>
          </p:spPr>
        </p:pic>
        <p:pic>
          <p:nvPicPr>
            <p:cNvPr id="16" name="Picture 15" descr="A black and grey text&#10;&#10;Description automatically generated">
              <a:extLst>
                <a:ext uri="{FF2B5EF4-FFF2-40B4-BE49-F238E27FC236}">
                  <a16:creationId xmlns:a16="http://schemas.microsoft.com/office/drawing/2014/main" id="{BD7228CC-AB45-1FFB-4E3B-7064A83B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232419" y="6026182"/>
              <a:ext cx="1782683" cy="3957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E3EA7-F4C6-E41E-18C9-B10390F8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>
            <a:normAutofit/>
          </a:bodyPr>
          <a:lstStyle/>
          <a:p>
            <a:r>
              <a:rPr lang="lv-LV" sz="4000" b="1" dirty="0">
                <a:latin typeface="+mn-lt"/>
              </a:rPr>
              <a:t>VAAD atbildības jomas</a:t>
            </a:r>
            <a:endParaRPr lang="en-GB" sz="4000" b="1" dirty="0">
              <a:latin typeface="+mn-lt"/>
            </a:endParaRPr>
          </a:p>
        </p:txBody>
      </p:sp>
      <p:pic>
        <p:nvPicPr>
          <p:cNvPr id="12" name="Picture 11" descr="A person cutting a tree&#10;&#10;Description automatically generated">
            <a:extLst>
              <a:ext uri="{FF2B5EF4-FFF2-40B4-BE49-F238E27FC236}">
                <a16:creationId xmlns:a16="http://schemas.microsoft.com/office/drawing/2014/main" id="{C5512C94-D5A9-9D60-FBBB-1B34B672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 r="3" b="9611"/>
          <a:stretch/>
        </p:blipFill>
        <p:spPr>
          <a:xfrm>
            <a:off x="-1" y="10"/>
            <a:ext cx="3003123" cy="1679499"/>
          </a:xfrm>
          <a:prstGeom prst="rect">
            <a:avLst/>
          </a:prstGeom>
        </p:spPr>
      </p:pic>
      <p:pic>
        <p:nvPicPr>
          <p:cNvPr id="10" name="Picture 9" descr="A person in a field of grass&#10;&#10;Description automatically generated">
            <a:extLst>
              <a:ext uri="{FF2B5EF4-FFF2-40B4-BE49-F238E27FC236}">
                <a16:creationId xmlns:a16="http://schemas.microsoft.com/office/drawing/2014/main" id="{4BB7EB3D-D6B7-EEE4-6EBD-BCA06C3B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421"/>
          <a:stretch/>
        </p:blipFill>
        <p:spPr>
          <a:xfrm>
            <a:off x="20" y="1843285"/>
            <a:ext cx="3003103" cy="2064985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73F04083-E973-6E9C-CDFC-4E4E29DF4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-5" b="-5"/>
          <a:stretch/>
        </p:blipFill>
        <p:spPr bwMode="auto">
          <a:xfrm>
            <a:off x="3180257" y="1"/>
            <a:ext cx="3016307" cy="22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person looking at a container&#10;&#10;Description automatically generated">
            <a:extLst>
              <a:ext uri="{FF2B5EF4-FFF2-40B4-BE49-F238E27FC236}">
                <a16:creationId xmlns:a16="http://schemas.microsoft.com/office/drawing/2014/main" id="{930CEEEA-4380-CF6A-DA0D-814CD630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4" b="4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6" name="Picture 15" descr="A person standing in a field&#10;&#10;Description automatically generated">
            <a:extLst>
              <a:ext uri="{FF2B5EF4-FFF2-40B4-BE49-F238E27FC236}">
                <a16:creationId xmlns:a16="http://schemas.microsoft.com/office/drawing/2014/main" id="{A60BD88D-DBD1-205C-D1C4-E04FF68FD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3" b="3"/>
          <a:stretch/>
        </p:blipFill>
        <p:spPr>
          <a:xfrm>
            <a:off x="3180256" y="2384215"/>
            <a:ext cx="3016307" cy="223418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2817432-9065-9FCE-BB95-1CA3579B1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" r="1848"/>
          <a:stretch/>
        </p:blipFill>
        <p:spPr bwMode="auto">
          <a:xfrm>
            <a:off x="3180257" y="4790113"/>
            <a:ext cx="3016307" cy="20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60F3-9428-E8F0-5D55-DF8C0325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899" y="2400475"/>
            <a:ext cx="4543425" cy="3728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Augu</a:t>
            </a:r>
            <a:r>
              <a:rPr lang="en-GB" dirty="0"/>
              <a:t> </a:t>
            </a:r>
            <a:r>
              <a:rPr lang="en-GB" dirty="0" err="1"/>
              <a:t>aizsardzība</a:t>
            </a:r>
            <a:r>
              <a:rPr lang="en-GB" dirty="0"/>
              <a:t> un </a:t>
            </a:r>
            <a:r>
              <a:rPr lang="en-GB" dirty="0" err="1"/>
              <a:t>augsnes</a:t>
            </a:r>
            <a:r>
              <a:rPr lang="en-GB" dirty="0"/>
              <a:t> </a:t>
            </a:r>
            <a:r>
              <a:rPr lang="en-GB" dirty="0" err="1"/>
              <a:t>auglības</a:t>
            </a:r>
            <a:r>
              <a:rPr lang="en-GB" dirty="0"/>
              <a:t> </a:t>
            </a:r>
            <a:r>
              <a:rPr lang="en-GB" dirty="0" err="1"/>
              <a:t>veicināšana</a:t>
            </a: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Sēklu un šķirņu aprites uzraudzība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Fitosanitārās drošības uzraudzība</a:t>
            </a:r>
            <a:endParaRPr lang="en-GB" dirty="0"/>
          </a:p>
        </p:txBody>
      </p:sp>
      <p:pic>
        <p:nvPicPr>
          <p:cNvPr id="30" name="Graphic 29" descr="Plant outline">
            <a:extLst>
              <a:ext uri="{FF2B5EF4-FFF2-40B4-BE49-F238E27FC236}">
                <a16:creationId xmlns:a16="http://schemas.microsoft.com/office/drawing/2014/main" id="{CC8023C4-5BC7-4D65-E488-3801CE3CD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97501" y="2410065"/>
            <a:ext cx="720000" cy="720000"/>
          </a:xfrm>
          <a:prstGeom prst="rect">
            <a:avLst/>
          </a:prstGeom>
        </p:spPr>
      </p:pic>
      <p:pic>
        <p:nvPicPr>
          <p:cNvPr id="33" name="Graphic 32" descr="Open hand with plant outline">
            <a:extLst>
              <a:ext uri="{FF2B5EF4-FFF2-40B4-BE49-F238E27FC236}">
                <a16:creationId xmlns:a16="http://schemas.microsoft.com/office/drawing/2014/main" id="{22D45E44-9CF3-962D-088F-1D6A6DB22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97501" y="5248119"/>
            <a:ext cx="720000" cy="720000"/>
          </a:xfrm>
          <a:prstGeom prst="rect">
            <a:avLst/>
          </a:prstGeom>
        </p:spPr>
      </p:pic>
      <p:pic>
        <p:nvPicPr>
          <p:cNvPr id="35" name="Graphic 34" descr="Seeds outline">
            <a:extLst>
              <a:ext uri="{FF2B5EF4-FFF2-40B4-BE49-F238E27FC236}">
                <a16:creationId xmlns:a16="http://schemas.microsoft.com/office/drawing/2014/main" id="{182ADB09-13A5-9569-56F1-4092204E20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97501" y="37967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3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1F87C-70AF-B620-5851-19BF0A41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1"/>
            <a:ext cx="5333999" cy="1475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 err="1">
                <a:latin typeface="+mn-lt"/>
              </a:rPr>
              <a:t>Augu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aizsardzība</a:t>
            </a:r>
            <a:endParaRPr lang="en-US" b="1" dirty="0">
              <a:latin typeface="+mn-lt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C590D6-DC8C-2C06-78A0-539620AAE712}"/>
              </a:ext>
            </a:extLst>
          </p:cNvPr>
          <p:cNvGrpSpPr/>
          <p:nvPr/>
        </p:nvGrpSpPr>
        <p:grpSpPr>
          <a:xfrm>
            <a:off x="84456" y="2013166"/>
            <a:ext cx="6423458" cy="3911384"/>
            <a:chOff x="84456" y="2013166"/>
            <a:chExt cx="6423458" cy="39113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76FD72-F3BC-56B5-23B6-C623D2C0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11" y="2013166"/>
              <a:ext cx="6236403" cy="39113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0B2A8D-71E0-85FA-2436-D3AE70961BF5}"/>
                </a:ext>
              </a:extLst>
            </p:cNvPr>
            <p:cNvSpPr/>
            <p:nvPr/>
          </p:nvSpPr>
          <p:spPr>
            <a:xfrm>
              <a:off x="743760" y="4842893"/>
              <a:ext cx="687538" cy="18722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01A346-EDCE-340A-3822-712119BC0453}"/>
                </a:ext>
              </a:extLst>
            </p:cNvPr>
            <p:cNvSpPr/>
            <p:nvPr/>
          </p:nvSpPr>
          <p:spPr>
            <a:xfrm>
              <a:off x="743760" y="3981734"/>
              <a:ext cx="1159786" cy="21529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13" name="Graphic 12" descr="Cursor with solid fill">
              <a:extLst>
                <a:ext uri="{FF2B5EF4-FFF2-40B4-BE49-F238E27FC236}">
                  <a16:creationId xmlns:a16="http://schemas.microsoft.com/office/drawing/2014/main" id="{CA2A1A34-5792-BDCA-4E55-B17A15E9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26891">
              <a:off x="84456" y="4338495"/>
              <a:ext cx="825525" cy="825525"/>
            </a:xfrm>
            <a:prstGeom prst="rect">
              <a:avLst/>
            </a:prstGeom>
          </p:spPr>
        </p:pic>
      </p:grpSp>
      <p:pic>
        <p:nvPicPr>
          <p:cNvPr id="20" name="Graphic 19" descr="Checklist outline">
            <a:extLst>
              <a:ext uri="{FF2B5EF4-FFF2-40B4-BE49-F238E27FC236}">
                <a16:creationId xmlns:a16="http://schemas.microsoft.com/office/drawing/2014/main" id="{0F226038-2BED-99F4-5095-66A7059C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9486" y="1315732"/>
            <a:ext cx="720000" cy="720000"/>
          </a:xfrm>
          <a:prstGeom prst="rect">
            <a:avLst/>
          </a:prstGeom>
        </p:spPr>
      </p:pic>
      <p:pic>
        <p:nvPicPr>
          <p:cNvPr id="22" name="Graphic 21" descr="Classroom outline">
            <a:extLst>
              <a:ext uri="{FF2B5EF4-FFF2-40B4-BE49-F238E27FC236}">
                <a16:creationId xmlns:a16="http://schemas.microsoft.com/office/drawing/2014/main" id="{F868C305-B695-B767-B2DF-FF77523FC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9486" y="4842893"/>
            <a:ext cx="720000" cy="720000"/>
          </a:xfrm>
          <a:prstGeom prst="rect">
            <a:avLst/>
          </a:prstGeom>
        </p:spPr>
      </p:pic>
      <p:pic>
        <p:nvPicPr>
          <p:cNvPr id="24" name="Graphic 23" descr="Diploma outline">
            <a:extLst>
              <a:ext uri="{FF2B5EF4-FFF2-40B4-BE49-F238E27FC236}">
                <a16:creationId xmlns:a16="http://schemas.microsoft.com/office/drawing/2014/main" id="{78D2C01A-D947-1356-1CD0-4DBEF3A27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9486" y="3101925"/>
            <a:ext cx="720000" cy="72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89AA1B-6E96-9DC4-722A-E8819D8204A4}"/>
              </a:ext>
            </a:extLst>
          </p:cNvPr>
          <p:cNvSpPr txBox="1"/>
          <p:nvPr/>
        </p:nvSpPr>
        <p:spPr>
          <a:xfrm>
            <a:off x="1333500" y="1603512"/>
            <a:ext cx="412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www.vaad.gov.lv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CBCDE2-5999-E040-B684-55064BDD304E}"/>
              </a:ext>
            </a:extLst>
          </p:cNvPr>
          <p:cNvSpPr txBox="1"/>
          <p:nvPr/>
        </p:nvSpPr>
        <p:spPr>
          <a:xfrm>
            <a:off x="7679487" y="978127"/>
            <a:ext cx="4102937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Latvijā atļauts ievest, izplatīt un lietot tikai Augu aizsardzības līdzekļu (AAL) </a:t>
            </a:r>
            <a:r>
              <a:rPr lang="lv-LV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reģistrā</a:t>
            </a: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iekļautos AAL</a:t>
            </a:r>
          </a:p>
          <a:p>
            <a:pPr marL="519303" defTabSz="265176">
              <a:spcAft>
                <a:spcPts val="600"/>
              </a:spcAft>
            </a:pP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 atļauts iegādāties tikai licencētās AAL izplatīšanas vietās</a:t>
            </a:r>
          </a:p>
          <a:p>
            <a:pPr marL="519303" defTabSz="265176">
              <a:spcAft>
                <a:spcPts val="600"/>
              </a:spcAft>
            </a:pP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19303" defTabSz="265176">
              <a:spcAft>
                <a:spcPts val="600"/>
              </a:spcAft>
            </a:pPr>
            <a:r>
              <a:rPr lang="lv-LV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AAL apritē un lietošanā iesaistītajām personām jābūt </a:t>
            </a:r>
            <a:r>
              <a:rPr lang="lv-LV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apmācītām</a:t>
            </a:r>
            <a:endParaRPr lang="lv-LV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2083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Background">
            <a:extLst>
              <a:ext uri="{FF2B5EF4-FFF2-40B4-BE49-F238E27FC236}">
                <a16:creationId xmlns:a16="http://schemas.microsoft.com/office/drawing/2014/main" id="{AA857166-A416-4C5E-8AA9-5D5D1E13D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0"/>
            <a:ext cx="4617491" cy="6858000"/>
          </a:xfrm>
          <a:prstGeom prst="rect">
            <a:avLst/>
          </a:prstGeom>
          <a:ln>
            <a:noFill/>
          </a:ln>
          <a:effectLst>
            <a:outerShdw blurRad="203200" dist="88900" dir="21540000" sx="94000" sy="94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40" y="-1"/>
            <a:ext cx="4617491" cy="5136739"/>
          </a:xfrm>
          <a:prstGeom prst="rect">
            <a:avLst/>
          </a:prstGeom>
          <a:ln>
            <a:noFill/>
          </a:ln>
          <a:effectLst>
            <a:outerShdw blurRad="177800" dist="101600" dir="5400000" sx="97000" sy="97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9CA5A-69D2-6D1E-8B3F-E25DEA41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7" y="617921"/>
            <a:ext cx="3482041" cy="3988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Tīmekļvietnē lietotāju ērtībai VAAD ir apkopojis informāciju par dažādo apmācību veicēju kursu norises laiku un vietu un izveidojis vienotu </a:t>
            </a:r>
            <a:b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lv-LV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augu aizsardzības apmācību veicēju </a:t>
            </a:r>
            <a:r>
              <a:rPr lang="lv-LV" sz="2800" b="1" dirty="0"/>
              <a:t>KALENDĀRU</a:t>
            </a:r>
            <a:endParaRPr lang="lv-LV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A screenshot of a calendar&#10;&#10;Description automatically generated">
            <a:extLst>
              <a:ext uri="{FF2B5EF4-FFF2-40B4-BE49-F238E27FC236}">
                <a16:creationId xmlns:a16="http://schemas.microsoft.com/office/drawing/2014/main" id="{3B957C2F-D216-92B0-BD3E-76D2DD2A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032" y="617921"/>
            <a:ext cx="6242184" cy="571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50494-4B27-DBC4-5395-85B69468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032" y="175587"/>
            <a:ext cx="3829584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Background">
            <a:extLst>
              <a:ext uri="{FF2B5EF4-FFF2-40B4-BE49-F238E27FC236}">
                <a16:creationId xmlns:a16="http://schemas.microsoft.com/office/drawing/2014/main" id="{6BF1CF0D-DD20-4D72-9173-21756ED5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317500" dist="101600" dir="8820000" sx="93000" sy="93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1696413"/>
          </a:xfrm>
          <a:prstGeom prst="rect">
            <a:avLst/>
          </a:prstGeom>
          <a:ln>
            <a:noFill/>
          </a:ln>
          <a:effectLst>
            <a:outerShdw blurRad="190500" dist="88900" dir="5460000" sx="93000" sy="93000" algn="t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821FF-A006-7163-F304-E8D9BE47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58" y="-87871"/>
            <a:ext cx="5096410" cy="20690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Reģistri</a:t>
            </a:r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- registri.vaad.gov.lv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D5810-E9CD-AD26-7FBF-8CF637070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"/>
          <a:stretch/>
        </p:blipFill>
        <p:spPr>
          <a:xfrm>
            <a:off x="1457325" y="224402"/>
            <a:ext cx="3109914" cy="64947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8696D1-B35D-ED2B-C48D-243886BF4404}"/>
              </a:ext>
            </a:extLst>
          </p:cNvPr>
          <p:cNvSpPr/>
          <p:nvPr/>
        </p:nvSpPr>
        <p:spPr>
          <a:xfrm>
            <a:off x="1677384" y="1302542"/>
            <a:ext cx="2528856" cy="52625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7C190C0D-69C2-4DAB-35FE-A91BD40A8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6891">
            <a:off x="878779" y="1037132"/>
            <a:ext cx="825525" cy="825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CC287C-ABA0-65FE-C0A6-A7D156D12C24}"/>
              </a:ext>
            </a:extLst>
          </p:cNvPr>
          <p:cNvSpPr/>
          <p:nvPr/>
        </p:nvSpPr>
        <p:spPr>
          <a:xfrm>
            <a:off x="1677384" y="2643810"/>
            <a:ext cx="2528856" cy="89491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8596C-848E-55FE-4181-CAF942D163C4}"/>
              </a:ext>
            </a:extLst>
          </p:cNvPr>
          <p:cNvSpPr/>
          <p:nvPr/>
        </p:nvSpPr>
        <p:spPr>
          <a:xfrm>
            <a:off x="1677384" y="3626598"/>
            <a:ext cx="2528856" cy="62142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4083D-3DCF-340A-5332-8BF12C546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936" y="1981201"/>
            <a:ext cx="4799744" cy="4848228"/>
          </a:xfrm>
          <a:prstGeom prst="rect">
            <a:avLst/>
          </a:prstGeom>
        </p:spPr>
      </p:pic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7A828FAF-32B8-CA26-6B0F-D9FFAFD1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26891">
            <a:off x="5601666" y="2175275"/>
            <a:ext cx="825525" cy="8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2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D2675-982E-4D90-A0BA-0FB52AE7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lv-LV" sz="3700" b="1" dirty="0">
                <a:latin typeface="+mn-lt"/>
              </a:rPr>
              <a:t>Lauksaimniecības produktu integrēto audzētāju reģistrs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B728-F66F-4F20-A484-36F034B6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Autofit/>
          </a:bodyPr>
          <a:lstStyle/>
          <a:p>
            <a:pPr marL="0" indent="0">
              <a:buNone/>
              <a:defRPr/>
            </a:pPr>
            <a:r>
              <a:rPr lang="lv-LV" altLang="en-US" sz="2400" dirty="0"/>
              <a:t>2023. gadā pārbaudītas </a:t>
            </a:r>
            <a:r>
              <a:rPr lang="lv-LV" altLang="en-US" sz="2400" b="1" dirty="0"/>
              <a:t>484</a:t>
            </a:r>
            <a:r>
              <a:rPr lang="lv-LV" altLang="en-US" sz="2400" dirty="0"/>
              <a:t> personas un </a:t>
            </a:r>
            <a:r>
              <a:rPr lang="lv-LV" sz="2400" b="1" dirty="0"/>
              <a:t>2183</a:t>
            </a:r>
            <a:r>
              <a:rPr lang="lv-LV" sz="2400" dirty="0"/>
              <a:t> kultūraugu lauki</a:t>
            </a:r>
            <a:endParaRPr lang="lv-LV" sz="2400" b="1" dirty="0"/>
          </a:p>
          <a:p>
            <a:pPr marL="0" indent="0">
              <a:buNone/>
              <a:defRPr/>
            </a:pPr>
            <a:r>
              <a:rPr lang="lv-LV" sz="2400" dirty="0"/>
              <a:t>Uzraudzības nolūkā paņemti </a:t>
            </a:r>
            <a:r>
              <a:rPr lang="lv-LV" sz="2400" b="1" dirty="0"/>
              <a:t>33</a:t>
            </a:r>
            <a:r>
              <a:rPr lang="lv-LV" sz="2400" dirty="0"/>
              <a:t> augu un augu produktu paraugi</a:t>
            </a:r>
          </a:p>
          <a:p>
            <a:pPr marL="0" indent="0">
              <a:buNone/>
              <a:defRPr/>
            </a:pPr>
            <a:r>
              <a:rPr lang="lv-LV" altLang="en-US" sz="2400" dirty="0"/>
              <a:t>Konstatēti </a:t>
            </a:r>
            <a:r>
              <a:rPr lang="lv-LV" altLang="en-US" sz="2400" b="1" dirty="0"/>
              <a:t>9</a:t>
            </a:r>
            <a:r>
              <a:rPr lang="lv-LV" altLang="en-US" sz="2400" dirty="0"/>
              <a:t> pārkāpumi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E6068-31C5-80B7-3F07-29880CA2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52" y="3632153"/>
            <a:ext cx="5167185" cy="2325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355671-C306-57C6-30E8-3E3DBD11A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46892"/>
              </p:ext>
            </p:extLst>
          </p:nvPr>
        </p:nvGraphicFramePr>
        <p:xfrm>
          <a:off x="6198394" y="2597612"/>
          <a:ext cx="5167186" cy="335977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636476">
                  <a:extLst>
                    <a:ext uri="{9D8B030D-6E8A-4147-A177-3AD203B41FA5}">
                      <a16:colId xmlns:a16="http://schemas.microsoft.com/office/drawing/2014/main" val="2844136477"/>
                    </a:ext>
                  </a:extLst>
                </a:gridCol>
                <a:gridCol w="530710">
                  <a:extLst>
                    <a:ext uri="{9D8B030D-6E8A-4147-A177-3AD203B41FA5}">
                      <a16:colId xmlns:a16="http://schemas.microsoft.com/office/drawing/2014/main" val="1183123108"/>
                    </a:ext>
                  </a:extLst>
                </a:gridCol>
              </a:tblGrid>
              <a:tr h="318599">
                <a:tc gridSpan="2"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Pārkāpumu būtība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472814"/>
                  </a:ext>
                </a:extLst>
              </a:tr>
              <a:tr h="897870">
                <a:tc>
                  <a:txBody>
                    <a:bodyPr/>
                    <a:lstStyle/>
                    <a:p>
                      <a:pPr algn="just"/>
                      <a:r>
                        <a:rPr lang="lv-LV" sz="1900" b="0">
                          <a:effectLst/>
                        </a:rPr>
                        <a:t>Laukam nav atbilstoši augšņu agroķīmiskās izpētes vai augsnes analīžu rezultāti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2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extLst>
                  <a:ext uri="{0D108BD9-81ED-4DB2-BD59-A6C34878D82A}">
                    <a16:rowId xmlns:a16="http://schemas.microsoft.com/office/drawing/2014/main" val="809154736"/>
                  </a:ext>
                </a:extLst>
              </a:tr>
              <a:tr h="608235">
                <a:tc>
                  <a:txBody>
                    <a:bodyPr/>
                    <a:lstStyle/>
                    <a:p>
                      <a:pPr algn="just"/>
                      <a:r>
                        <a:rPr lang="lv-LV" sz="1900" b="0">
                          <a:effectLst/>
                        </a:rPr>
                        <a:t>Kultūraugam nav sagatavots mēslošanas plāns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2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extLst>
                  <a:ext uri="{0D108BD9-81ED-4DB2-BD59-A6C34878D82A}">
                    <a16:rowId xmlns:a16="http://schemas.microsoft.com/office/drawing/2014/main" val="3698967374"/>
                  </a:ext>
                </a:extLst>
              </a:tr>
              <a:tr h="318599">
                <a:tc>
                  <a:txBody>
                    <a:bodyPr/>
                    <a:lstStyle/>
                    <a:p>
                      <a:pPr algn="just"/>
                      <a:r>
                        <a:rPr lang="lv-LV" sz="1900" b="0">
                          <a:effectLst/>
                        </a:rPr>
                        <a:t>Tiek lietots Latvijā nereģistrēts AAL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3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extLst>
                  <a:ext uri="{0D108BD9-81ED-4DB2-BD59-A6C34878D82A}">
                    <a16:rowId xmlns:a16="http://schemas.microsoft.com/office/drawing/2014/main" val="584619872"/>
                  </a:ext>
                </a:extLst>
              </a:tr>
              <a:tr h="608235">
                <a:tc>
                  <a:txBody>
                    <a:bodyPr/>
                    <a:lstStyle/>
                    <a:p>
                      <a:pPr algn="just"/>
                      <a:r>
                        <a:rPr lang="lv-LV" sz="1900" b="0">
                          <a:effectLst/>
                        </a:rPr>
                        <a:t>Kultūraugam tiek lietots AAL nereģistrēts lietojums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1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extLst>
                  <a:ext uri="{0D108BD9-81ED-4DB2-BD59-A6C34878D82A}">
                    <a16:rowId xmlns:a16="http://schemas.microsoft.com/office/drawing/2014/main" val="1305725416"/>
                  </a:ext>
                </a:extLst>
              </a:tr>
              <a:tr h="608235">
                <a:tc>
                  <a:txBody>
                    <a:bodyPr/>
                    <a:lstStyle/>
                    <a:p>
                      <a:pPr algn="just"/>
                      <a:r>
                        <a:rPr lang="lv-LV" sz="1900" b="0">
                          <a:effectLst/>
                        </a:rPr>
                        <a:t>Kultūraugu laukiem nav izveidota uzskaites sistēma (lauka vēsture)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900" b="0">
                          <a:effectLst/>
                        </a:rPr>
                        <a:t>1</a:t>
                      </a:r>
                      <a:endParaRPr lang="lv-LV" sz="1800" b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113162" marR="113162" marT="0" marB="0" anchor="ctr"/>
                </a:tc>
                <a:extLst>
                  <a:ext uri="{0D108BD9-81ED-4DB2-BD59-A6C34878D82A}">
                    <a16:rowId xmlns:a16="http://schemas.microsoft.com/office/drawing/2014/main" val="10580455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929B570-55D4-6163-AD0A-9CBA13E92BBC}"/>
              </a:ext>
            </a:extLst>
          </p:cNvPr>
          <p:cNvSpPr txBox="1"/>
          <p:nvPr/>
        </p:nvSpPr>
        <p:spPr>
          <a:xfrm>
            <a:off x="532638" y="3078182"/>
            <a:ext cx="5242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registri.vaad.gov.lv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7701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412B-0A7D-F996-E1A7-64D56217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latin typeface="+mn-lt"/>
              </a:rPr>
              <a:t>LIZ pārvaldības sistēma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10B51B-6DAA-217F-6214-ED2FB89C1647}"/>
              </a:ext>
            </a:extLst>
          </p:cNvPr>
          <p:cNvGrpSpPr/>
          <p:nvPr/>
        </p:nvGrpSpPr>
        <p:grpSpPr>
          <a:xfrm>
            <a:off x="151552" y="946839"/>
            <a:ext cx="11490126" cy="5777811"/>
            <a:chOff x="151552" y="946839"/>
            <a:chExt cx="11490126" cy="5777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2CFCDD-7CBF-6842-D043-F0BA04973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360092"/>
              <a:ext cx="8553377" cy="536455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FAD774-04B8-812E-A201-3FBEE0F45E22}"/>
                </a:ext>
              </a:extLst>
            </p:cNvPr>
            <p:cNvSpPr/>
            <p:nvPr/>
          </p:nvSpPr>
          <p:spPr>
            <a:xfrm>
              <a:off x="1466851" y="3821906"/>
              <a:ext cx="1343098" cy="2952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8" name="Graphic 7" descr="Arrow: Slight curve with solid fill">
              <a:extLst>
                <a:ext uri="{FF2B5EF4-FFF2-40B4-BE49-F238E27FC236}">
                  <a16:creationId xmlns:a16="http://schemas.microsoft.com/office/drawing/2014/main" id="{6E7DAB02-9E41-A332-E2DE-0FACDE14A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389310">
              <a:off x="151552" y="3051175"/>
              <a:ext cx="1325563" cy="132556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B92D27-976F-A1D1-A862-0E0AB4598044}"/>
                </a:ext>
              </a:extLst>
            </p:cNvPr>
            <p:cNvGrpSpPr/>
            <p:nvPr/>
          </p:nvGrpSpPr>
          <p:grpSpPr>
            <a:xfrm>
              <a:off x="8533861" y="946839"/>
              <a:ext cx="3107817" cy="3203680"/>
              <a:chOff x="9000586" y="1752368"/>
              <a:chExt cx="3107817" cy="3203680"/>
            </a:xfrm>
          </p:grpSpPr>
          <p:pic>
            <p:nvPicPr>
              <p:cNvPr id="9" name="Picture 2" descr="LIZ PS logo - brūns aplis, smibolisks lauka attēls, pa vidu zaļš augs, teksts  ">
                <a:extLst>
                  <a:ext uri="{FF2B5EF4-FFF2-40B4-BE49-F238E27FC236}">
                    <a16:creationId xmlns:a16="http://schemas.microsoft.com/office/drawing/2014/main" id="{628DB860-1E48-0AC7-A6B9-64037B115C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r="5977"/>
              <a:stretch/>
            </p:blipFill>
            <p:spPr bwMode="auto">
              <a:xfrm>
                <a:off x="9265181" y="2275713"/>
                <a:ext cx="2578626" cy="26803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0F0164-0B01-462D-C51D-1FB4E091A483}"/>
                  </a:ext>
                </a:extLst>
              </p:cNvPr>
              <p:cNvSpPr txBox="1"/>
              <p:nvPr/>
            </p:nvSpPr>
            <p:spPr>
              <a:xfrm>
                <a:off x="9000586" y="1752368"/>
                <a:ext cx="31078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lv-LV" sz="2400" b="0" i="0" u="sng" dirty="0">
                    <a:solidFill>
                      <a:srgbClr val="663300"/>
                    </a:solidFill>
                    <a:effectLst/>
                    <a:latin typeface="RobustaTLPro-Medium"/>
                    <a:hlinkClick r:id="rId6" tooltip="saite uz LIZ pārvaldības sistēmu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https://liz.vaad.gov.lv/</a:t>
                </a:r>
                <a:endParaRPr lang="lv-LV" sz="2400" dirty="0">
                  <a:solidFill>
                    <a:srgbClr val="6633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49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45503-BA2A-0E78-5AEF-52AE6A25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962784" cy="11436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+mn-lt"/>
              </a:rPr>
              <a:t>LIZ </a:t>
            </a:r>
            <a:r>
              <a:rPr lang="en-US" b="1" dirty="0" err="1">
                <a:latin typeface="+mn-lt"/>
              </a:rPr>
              <a:t>pārvaldības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sistēma</a:t>
            </a:r>
            <a:endParaRPr lang="en-US" b="1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63CB8-D1FE-862D-CE08-969073C9603C}"/>
              </a:ext>
            </a:extLst>
          </p:cNvPr>
          <p:cNvSpPr txBox="1">
            <a:spLocks/>
          </p:cNvSpPr>
          <p:nvPr/>
        </p:nvSpPr>
        <p:spPr>
          <a:xfrm>
            <a:off x="838200" y="1508760"/>
            <a:ext cx="5736336" cy="514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v-LV" b="1" dirty="0"/>
          </a:p>
          <a:p>
            <a:pPr marL="0" indent="0">
              <a:buNone/>
            </a:pPr>
            <a:r>
              <a:rPr lang="lv-LV" b="1" dirty="0"/>
              <a:t>9098 lietotāji</a:t>
            </a:r>
          </a:p>
          <a:p>
            <a:pPr marL="0" indent="0">
              <a:buNone/>
            </a:pPr>
            <a:r>
              <a:rPr lang="lv-LV" b="1" dirty="0"/>
              <a:t>7450 saimniecību lauku vēstures</a:t>
            </a:r>
          </a:p>
          <a:p>
            <a:pPr marL="0" indent="0">
              <a:buNone/>
            </a:pPr>
            <a:r>
              <a:rPr lang="lv-LV" sz="2600" dirty="0"/>
              <a:t>Sadarbībā ar lauksaimnieku fokusa grupu un VAAD kolēģu komandu kopš novembra novērstas kļūdas un veikti uzlabojumi (81)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5F8AE9-CBEA-6C70-7CAF-49A992535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018" r="21018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D62A5B-5173-FF12-F53D-21E4DC4B489A}"/>
              </a:ext>
            </a:extLst>
          </p:cNvPr>
          <p:cNvSpPr/>
          <p:nvPr/>
        </p:nvSpPr>
        <p:spPr>
          <a:xfrm>
            <a:off x="8439807" y="718028"/>
            <a:ext cx="3752193" cy="2963917"/>
          </a:xfrm>
          <a:custGeom>
            <a:avLst/>
            <a:gdLst>
              <a:gd name="connsiteX0" fmla="*/ 299545 w 3697014"/>
              <a:gd name="connsiteY0" fmla="*/ 0 h 2885090"/>
              <a:gd name="connsiteX1" fmla="*/ 3697014 w 3697014"/>
              <a:gd name="connsiteY1" fmla="*/ 236483 h 2885090"/>
              <a:gd name="connsiteX2" fmla="*/ 3681248 w 3697014"/>
              <a:gd name="connsiteY2" fmla="*/ 2885090 h 2885090"/>
              <a:gd name="connsiteX3" fmla="*/ 0 w 3697014"/>
              <a:gd name="connsiteY3" fmla="*/ 2262352 h 2885090"/>
              <a:gd name="connsiteX4" fmla="*/ 299545 w 3697014"/>
              <a:gd name="connsiteY4" fmla="*/ 0 h 288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7014" h="2885090">
                <a:moveTo>
                  <a:pt x="299545" y="0"/>
                </a:moveTo>
                <a:lnTo>
                  <a:pt x="3697014" y="236483"/>
                </a:lnTo>
                <a:cubicBezTo>
                  <a:pt x="3691759" y="1119352"/>
                  <a:pt x="3686503" y="2002221"/>
                  <a:pt x="3681248" y="2885090"/>
                </a:cubicBezTo>
                <a:lnTo>
                  <a:pt x="0" y="2262352"/>
                </a:lnTo>
                <a:lnTo>
                  <a:pt x="299545" y="0"/>
                </a:lnTo>
                <a:close/>
              </a:path>
            </a:pathLst>
          </a:custGeom>
          <a:solidFill>
            <a:srgbClr val="F0E9E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7" name="Picture 26" descr="A logo with a plant growing out of the field&#10;&#10;Description automatically generated">
            <a:extLst>
              <a:ext uri="{FF2B5EF4-FFF2-40B4-BE49-F238E27FC236}">
                <a16:creationId xmlns:a16="http://schemas.microsoft.com/office/drawing/2014/main" id="{571FA22E-B8E5-336E-DD58-D3ABBF6F5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640">
            <a:off x="9564902" y="995583"/>
            <a:ext cx="2179893" cy="20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7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9EA3-706D-499C-48AF-38711339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17" y="84755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LIZ </a:t>
            </a:r>
            <a:r>
              <a:rPr lang="en-US" b="1" dirty="0" err="1">
                <a:latin typeface="+mn-lt"/>
              </a:rPr>
              <a:t>pārvaldības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sistēma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420B4-6539-4650-B51F-38262B541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6291"/>
            <a:ext cx="6275120" cy="57417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LIZ PS turpmākā ieviešana:</a:t>
            </a: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Lietotāju iesaiste fokusa grupās sistēmas attīstībai un testēšanai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Lietotāju atbalsta uzlabojumi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Notiek privāto lauku vēstures sistēmu pieslēgšanās 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Tālāka integrācija ar citām sistēmām (ZM resora sistēmas, augšņu analīžu veicēji, AAL/ML izplatītāji u.c.)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Ģeogrāfiskās informācijas uzlabojumi (kartes, vēsturiskie lauka dati u.c.) 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04875" indent="-457200">
              <a:tabLst>
                <a:tab pos="457200" algn="l"/>
              </a:tabLst>
            </a:pPr>
            <a:r>
              <a:rPr lang="lv-LV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Lietojamības un dizaina pielāgošana atbilstoši aktuālajām (2024) atbalsta maksājumu prasībām 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47675" lvl="0" indent="0">
              <a:buNone/>
              <a:tabLst>
                <a:tab pos="457200" algn="l"/>
              </a:tabLst>
            </a:pPr>
            <a:r>
              <a:rPr lang="lv-LV" sz="2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2026.gads – visu profesionālo AAL   lietotāju datu uzkrāšana</a:t>
            </a:r>
            <a:endParaRPr lang="lv-LV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C83C7-2E91-1A0B-E6DD-31A141739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018" r="21018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CAFFFDD-9A1F-761B-F44F-A0C1F6525F20}"/>
              </a:ext>
            </a:extLst>
          </p:cNvPr>
          <p:cNvSpPr/>
          <p:nvPr/>
        </p:nvSpPr>
        <p:spPr>
          <a:xfrm>
            <a:off x="8439807" y="681037"/>
            <a:ext cx="3752193" cy="2963917"/>
          </a:xfrm>
          <a:custGeom>
            <a:avLst/>
            <a:gdLst>
              <a:gd name="connsiteX0" fmla="*/ 299545 w 3697014"/>
              <a:gd name="connsiteY0" fmla="*/ 0 h 2885090"/>
              <a:gd name="connsiteX1" fmla="*/ 3697014 w 3697014"/>
              <a:gd name="connsiteY1" fmla="*/ 236483 h 2885090"/>
              <a:gd name="connsiteX2" fmla="*/ 3681248 w 3697014"/>
              <a:gd name="connsiteY2" fmla="*/ 2885090 h 2885090"/>
              <a:gd name="connsiteX3" fmla="*/ 0 w 3697014"/>
              <a:gd name="connsiteY3" fmla="*/ 2262352 h 2885090"/>
              <a:gd name="connsiteX4" fmla="*/ 299545 w 3697014"/>
              <a:gd name="connsiteY4" fmla="*/ 0 h 288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7014" h="2885090">
                <a:moveTo>
                  <a:pt x="299545" y="0"/>
                </a:moveTo>
                <a:lnTo>
                  <a:pt x="3697014" y="236483"/>
                </a:lnTo>
                <a:cubicBezTo>
                  <a:pt x="3691759" y="1119352"/>
                  <a:pt x="3686503" y="2002221"/>
                  <a:pt x="3681248" y="2885090"/>
                </a:cubicBezTo>
                <a:lnTo>
                  <a:pt x="0" y="2262352"/>
                </a:lnTo>
                <a:lnTo>
                  <a:pt x="299545" y="0"/>
                </a:lnTo>
                <a:close/>
              </a:path>
            </a:pathLst>
          </a:custGeom>
          <a:solidFill>
            <a:srgbClr val="F0E9E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 descr="A logo with a plant growing out of the field&#10;&#10;Description automatically generated">
            <a:extLst>
              <a:ext uri="{FF2B5EF4-FFF2-40B4-BE49-F238E27FC236}">
                <a16:creationId xmlns:a16="http://schemas.microsoft.com/office/drawing/2014/main" id="{28C55774-29EE-2D5C-F803-13974FCA5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640">
            <a:off x="9141252" y="984712"/>
            <a:ext cx="2179893" cy="2092980"/>
          </a:xfrm>
          <a:prstGeom prst="rect">
            <a:avLst/>
          </a:prstGeom>
        </p:spPr>
      </p:pic>
      <p:pic>
        <p:nvPicPr>
          <p:cNvPr id="12" name="Graphic 11" descr="Warning with solid fill">
            <a:extLst>
              <a:ext uri="{FF2B5EF4-FFF2-40B4-BE49-F238E27FC236}">
                <a16:creationId xmlns:a16="http://schemas.microsoft.com/office/drawing/2014/main" id="{82723792-2E2B-3788-87A2-F06E1B0B9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335" y="60972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57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AD_krasu_palete">
      <a:dk1>
        <a:srgbClr val="3F2021"/>
      </a:dk1>
      <a:lt1>
        <a:sysClr val="window" lastClr="FFFFFF"/>
      </a:lt1>
      <a:dk2>
        <a:srgbClr val="3F2021"/>
      </a:dk2>
      <a:lt2>
        <a:srgbClr val="E7E6E6"/>
      </a:lt2>
      <a:accent1>
        <a:srgbClr val="70AD47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86B6FB4EB41D3A4EB1BAE9DDA80502FF" ma:contentTypeVersion="2" ma:contentTypeDescription="Izveidot jaunu dokumentu." ma:contentTypeScope="" ma:versionID="5194418be3feadbc16d38aa1069f2a42">
  <xsd:schema xmlns:xsd="http://www.w3.org/2001/XMLSchema" xmlns:xs="http://www.w3.org/2001/XMLSchema" xmlns:p="http://schemas.microsoft.com/office/2006/metadata/properties" xmlns:ns3="60892823-fb50-4ba6-810a-36a4b6816029" targetNamespace="http://schemas.microsoft.com/office/2006/metadata/properties" ma:root="true" ma:fieldsID="25cba82559f7cb06b6ab3a82a75b2bc4" ns3:_="">
    <xsd:import namespace="60892823-fb50-4ba6-810a-36a4b68160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92823-fb50-4ba6-810a-36a4b6816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6B87E7-A4F0-470D-A056-940BBBD0CB0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0892823-fb50-4ba6-810a-36a4b6816029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8728040-3611-4F11-A7E3-EC0525D9A3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80E0B5-9139-4F34-88AD-BC342BAAE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92823-fb50-4ba6-810a-36a4b68160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2815</TotalTime>
  <Words>665</Words>
  <Application>Microsoft Office PowerPoint</Application>
  <PresentationFormat>Widescreen</PresentationFormat>
  <Paragraphs>96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RobustaTLPro-Medium</vt:lpstr>
      <vt:lpstr>Times New Roman</vt:lpstr>
      <vt:lpstr>Office Theme</vt:lpstr>
      <vt:lpstr>Valsts augu aizsardzības dienesta aktualitātes </vt:lpstr>
      <vt:lpstr>VAAD atbildības jomas</vt:lpstr>
      <vt:lpstr>Augu aizsardzība</vt:lpstr>
      <vt:lpstr>Tīmekļvietnē lietotāju ērtībai VAAD ir apkopojis informāciju par dažādo apmācību veicēju kursu norises laiku un vietu un izveidojis vienotu  augu aizsardzības apmācību veicēju KALENDĀRU</vt:lpstr>
      <vt:lpstr>Reģistri - registri.vaad.gov.lv</vt:lpstr>
      <vt:lpstr>Lauksaimniecības produktu integrēto audzētāju reģistrs</vt:lpstr>
      <vt:lpstr>LIZ pārvaldības sistēma</vt:lpstr>
      <vt:lpstr>LIZ pārvaldības sistēma</vt:lpstr>
      <vt:lpstr>LIZ pārvaldības sistēma</vt:lpstr>
      <vt:lpstr>Augsnes agroķīmiskā izpēte (AAI)</vt:lpstr>
      <vt:lpstr>PowerPoint Presentation</vt:lpstr>
      <vt:lpstr>Karantīnas organismi</vt:lpstr>
      <vt:lpstr>2023. gadā Latvijā konstatēti 4 karantīnas organismi </vt:lpstr>
      <vt:lpstr>Latvijas konstatēto karantīnas organismu izplatības karte</vt:lpstr>
      <vt:lpstr>Ošu smaragdzaļā krāšņvabole  (Agrilus planipennis)</vt:lpstr>
      <vt:lpstr>Devīze - Sargājot augus, sargājam dzīvību!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Nosaukums</dc:title>
  <dc:creator>Dace Udre</dc:creator>
  <cp:lastModifiedBy>Gunita Skupele</cp:lastModifiedBy>
  <cp:revision>52</cp:revision>
  <dcterms:created xsi:type="dcterms:W3CDTF">2021-02-09T15:23:04Z</dcterms:created>
  <dcterms:modified xsi:type="dcterms:W3CDTF">2024-02-29T21:16:47Z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0x01010086B6FB4EB41D3A4EB1BAE9DDA80502FF</vt:lpwstr>
  </property>
</Properties>
</file>