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99" r:id="rId5"/>
    <p:sldId id="289" r:id="rId6"/>
    <p:sldId id="298" r:id="rId7"/>
    <p:sldId id="300" r:id="rId8"/>
    <p:sldId id="280" r:id="rId9"/>
    <p:sldId id="288" r:id="rId10"/>
    <p:sldId id="285" r:id="rId11"/>
    <p:sldId id="267" r:id="rId12"/>
    <p:sldId id="292" r:id="rId13"/>
    <p:sldId id="290" r:id="rId14"/>
    <p:sldId id="291" r:id="rId15"/>
    <p:sldId id="277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A084"/>
    <a:srgbClr val="A08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70" y="1214438"/>
            <a:ext cx="6014483" cy="2189162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2130" y="4013200"/>
            <a:ext cx="5929423" cy="12499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6881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276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535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515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27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4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5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799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562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9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4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10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ad.gov.l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karte.lad.gov.l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Aktualitātes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direktors Ģirts Krūmiņš</a:t>
            </a:r>
          </a:p>
          <a:p>
            <a:r>
              <a:rPr lang="lv-LV" dirty="0"/>
              <a:t>2024. gada 1.marts</a:t>
            </a:r>
          </a:p>
        </p:txBody>
      </p:sp>
    </p:spTree>
    <p:extLst>
      <p:ext uri="{BB962C8B-B14F-4D97-AF65-F5344CB8AC3E}">
        <p14:creationId xmlns:p14="http://schemas.microsoft.com/office/powerpoint/2010/main" val="1288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B6A4D-3D22-37A6-0033-222070814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FE19-A3DB-BF1F-46EE-F9B7F779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Investīciju pasākumi (I)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75C72D-64CC-7C40-79E0-2FF96EA3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1300480"/>
            <a:ext cx="11014848" cy="484026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v-LV" sz="2400" b="1" dirty="0"/>
              <a:t>Atbalsts ieguldījumiem mazajās lauku saimniecībās:</a:t>
            </a:r>
          </a:p>
          <a:p>
            <a:pPr marL="0" indent="0">
              <a:spcBef>
                <a:spcPts val="0"/>
              </a:spcBef>
              <a:buNone/>
            </a:pPr>
            <a:endParaRPr lang="lv-LV" sz="2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2300" dirty="0"/>
              <a:t>Kārta provizoriski </a:t>
            </a:r>
            <a:r>
              <a:rPr lang="lv-LV" sz="2300" b="1" dirty="0"/>
              <a:t>2024. gada maijā;</a:t>
            </a:r>
            <a:endParaRPr lang="lv-LV" sz="23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lv-LV" sz="2300" b="0" i="0" dirty="0">
                <a:solidFill>
                  <a:srgbClr val="414142"/>
                </a:solidFill>
                <a:effectLst/>
                <a:ea typeface="Verdana" panose="020B0604030504040204" pitchFamily="34" charset="0"/>
              </a:rPr>
              <a:t>Saimnieciskās darbības uzsākšana – publiskais finansējums no </a:t>
            </a:r>
            <a:r>
              <a:rPr lang="lv-LV" sz="2300" b="1" i="0" dirty="0">
                <a:solidFill>
                  <a:srgbClr val="414142"/>
                </a:solidFill>
                <a:effectLst/>
                <a:ea typeface="Verdana" panose="020B0604030504040204" pitchFamily="34" charset="0"/>
              </a:rPr>
              <a:t>5000 līdz 15 000 </a:t>
            </a:r>
            <a:r>
              <a:rPr lang="lv-LV" sz="2300" b="1" i="1" dirty="0" err="1">
                <a:solidFill>
                  <a:srgbClr val="414142"/>
                </a:solidFill>
                <a:effectLst/>
                <a:ea typeface="Verdana" panose="020B0604030504040204" pitchFamily="34" charset="0"/>
              </a:rPr>
              <a:t>euro</a:t>
            </a:r>
            <a:r>
              <a:rPr lang="lv-LV" sz="2300" b="1" i="0" dirty="0">
                <a:solidFill>
                  <a:srgbClr val="414142"/>
                </a:solidFill>
                <a:effectLst/>
                <a:ea typeface="Verdana" panose="020B0604030504040204" pitchFamily="34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lv-LV" sz="2300" dirty="0">
                <a:solidFill>
                  <a:srgbClr val="414142"/>
                </a:solidFill>
                <a:ea typeface="Verdana" panose="020B0604030504040204" pitchFamily="34" charset="0"/>
              </a:rPr>
              <a:t>Esošu saimniecību attīstība </a:t>
            </a:r>
            <a:r>
              <a:rPr lang="lv-LV" sz="2300" b="0" i="0" dirty="0">
                <a:solidFill>
                  <a:srgbClr val="414142"/>
                </a:solidFill>
                <a:effectLst/>
                <a:ea typeface="Verdana" panose="020B0604030504040204" pitchFamily="34" charset="0"/>
              </a:rPr>
              <a:t>– publiskais finansējums </a:t>
            </a:r>
            <a:r>
              <a:rPr lang="lv-LV" sz="2300" b="1" i="0" dirty="0">
                <a:solidFill>
                  <a:srgbClr val="414142"/>
                </a:solidFill>
                <a:effectLst/>
                <a:ea typeface="Verdana" panose="020B0604030504040204" pitchFamily="34" charset="0"/>
              </a:rPr>
              <a:t>no 5000 līdz 30 000 </a:t>
            </a:r>
            <a:r>
              <a:rPr lang="lv-LV" sz="2300" b="1" i="1" dirty="0" err="1">
                <a:solidFill>
                  <a:srgbClr val="414142"/>
                </a:solidFill>
                <a:effectLst/>
                <a:ea typeface="Verdana" panose="020B0604030504040204" pitchFamily="34" charset="0"/>
              </a:rPr>
              <a:t>euro</a:t>
            </a:r>
            <a:r>
              <a:rPr lang="lv-LV" sz="2300" b="0" i="0" dirty="0">
                <a:solidFill>
                  <a:srgbClr val="414142"/>
                </a:solidFill>
                <a:effectLst/>
                <a:ea typeface="Verdana" panose="020B0604030504040204" pitchFamily="34" charset="0"/>
              </a:rPr>
              <a:t>, t.sk. saistītām saimniecībām.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lv-LV" sz="2300" dirty="0">
                <a:solidFill>
                  <a:srgbClr val="414142"/>
                </a:solidFill>
                <a:ea typeface="Verdana" panose="020B0604030504040204" pitchFamily="34" charset="0"/>
              </a:rPr>
              <a:t>Atbalsta intensitāte - </a:t>
            </a:r>
            <a:r>
              <a:rPr lang="lv-LV" sz="2300" b="1" dirty="0">
                <a:ea typeface="Verdana" panose="020B0604030504040204" pitchFamily="34" charset="0"/>
              </a:rPr>
              <a:t>85% </a:t>
            </a:r>
            <a:r>
              <a:rPr lang="lv-LV" sz="2300" dirty="0">
                <a:ea typeface="Verdana" panose="020B0604030504040204" pitchFamily="34" charset="0"/>
              </a:rPr>
              <a:t>no attiecināmām izmaksām, lauksaimniecības tehnikai </a:t>
            </a:r>
            <a:r>
              <a:rPr lang="lv-LV" sz="2300" b="1" dirty="0">
                <a:ea typeface="Verdana" panose="020B0604030504040204" pitchFamily="34" charset="0"/>
              </a:rPr>
              <a:t>50%;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lv-LV" sz="2300" dirty="0">
                <a:ea typeface="Verdana" panose="020B0604030504040204" pitchFamily="34" charset="0"/>
              </a:rPr>
              <a:t>Var lietotu tehniku </a:t>
            </a:r>
            <a:r>
              <a:rPr lang="lv-LV" sz="2300" b="1" dirty="0">
                <a:ea typeface="Verdana" panose="020B0604030504040204" pitchFamily="34" charset="0"/>
              </a:rPr>
              <a:t>ne vacāku par 5 gadiem, zemi 10% </a:t>
            </a:r>
            <a:r>
              <a:rPr lang="lv-LV" sz="2300" dirty="0">
                <a:ea typeface="Verdana" panose="020B0604030504040204" pitchFamily="34" charset="0"/>
              </a:rPr>
              <a:t>no attiecināmām izmaksām.</a:t>
            </a:r>
          </a:p>
          <a:p>
            <a:pPr marL="0" indent="0">
              <a:spcBef>
                <a:spcPts val="0"/>
              </a:spcBef>
              <a:buNone/>
            </a:pPr>
            <a:endParaRPr lang="lv-LV" sz="2300" dirty="0">
              <a:ea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v-LV" sz="2300" dirty="0"/>
          </a:p>
          <a:p>
            <a:pPr marL="0" indent="0">
              <a:spcBef>
                <a:spcPts val="0"/>
              </a:spcBef>
              <a:buNone/>
            </a:pPr>
            <a:r>
              <a:rPr lang="lv-LV" sz="2300" b="1" dirty="0"/>
              <a:t>Atbalsts gados jaunajiem lauksaimniekiem uzņēmējdarbības uzsākšanai: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23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2300" dirty="0"/>
              <a:t>kārta provizoriski </a:t>
            </a:r>
            <a:r>
              <a:rPr lang="lv-LV" sz="2300" b="1" dirty="0"/>
              <a:t>2024. gada augustā </a:t>
            </a:r>
            <a:r>
              <a:rPr lang="lv-LV" sz="2300" dirty="0"/>
              <a:t>(saņemamais atbalsts 40 000 eiro – 80% sākumā, 20% beigās pēc rādītāju sasniegšanas);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2300" dirty="0"/>
              <a:t>Var lietotu tehniku bez vecuma ierobežojuma, zemes iegāde, būvniecība, pamatlīdzekļi u.c.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2300" dirty="0"/>
              <a:t>JLS – 40 gadi, lauksaimniecības izglītība iegūta vai iegūst, saimnieko &lt;5 gadi;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2300" dirty="0"/>
              <a:t>Var pārņemt saimniecību vai daļu no saimniecības ar apgrozījumu &lt; 150 000 EUR;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2300" dirty="0"/>
              <a:t>Projekta ilgums:2-4 gadi.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b="1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7326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EA01-B10E-2B35-E974-E53CF3B4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Investīciju pasākumi (II)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A38D2B-1C82-03FB-E261-0FDDE7F1A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411"/>
            <a:ext cx="10704968" cy="4351338"/>
          </a:xfrm>
        </p:spPr>
        <p:txBody>
          <a:bodyPr/>
          <a:lstStyle/>
          <a:p>
            <a:pPr marL="0" indent="0">
              <a:buNone/>
            </a:pPr>
            <a:r>
              <a:rPr lang="lv-LV" b="1" dirty="0"/>
              <a:t>Atbalsts ieguldījumiem lauku saimniecībās un pārstrādē</a:t>
            </a:r>
          </a:p>
          <a:p>
            <a:r>
              <a:rPr lang="lv-LV" sz="2400" dirty="0"/>
              <a:t>Provizoriskā kārta no 2014.-2020.gada finansējuma specifiskiem mērķiem (atjaunojamā enerģija, energoefektivitāte u.c.): </a:t>
            </a:r>
            <a:br>
              <a:rPr lang="lv-LV" sz="2400" dirty="0"/>
            </a:br>
            <a:r>
              <a:rPr lang="lv-LV" sz="2400" dirty="0"/>
              <a:t>2024. gada aprīlis</a:t>
            </a:r>
          </a:p>
          <a:p>
            <a:r>
              <a:rPr lang="lv-LV" sz="2400" dirty="0"/>
              <a:t>Provizoriskās kārtas no 2023.-2027.gada finansējuma pārtikas produktu pārstrādē: 2024. gada maijs un lauku saimniecībām – 2024. gada novembris</a:t>
            </a:r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9853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C66B6-596A-F839-86BE-8B0279580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2449-C0BB-BD6E-BBB3-568E0DE4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38" y="5272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dirty="0"/>
              <a:t>Paveiktais 2014-2023: Atbalsts ieguldījumiem </a:t>
            </a:r>
            <a:r>
              <a:rPr lang="lv-LV" sz="4000" b="1" dirty="0"/>
              <a:t>lauku</a:t>
            </a:r>
            <a:r>
              <a:rPr lang="lv-LV" sz="4000" dirty="0"/>
              <a:t> saimniecībās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5959B1-F7AE-EA30-5D99-578C9D25C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559078"/>
              </p:ext>
            </p:extLst>
          </p:nvPr>
        </p:nvGraphicFramePr>
        <p:xfrm>
          <a:off x="382952" y="2281749"/>
          <a:ext cx="11230710" cy="3327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5356">
                  <a:extLst>
                    <a:ext uri="{9D8B030D-6E8A-4147-A177-3AD203B41FA5}">
                      <a16:colId xmlns:a16="http://schemas.microsoft.com/office/drawing/2014/main" val="736400183"/>
                    </a:ext>
                  </a:extLst>
                </a:gridCol>
                <a:gridCol w="1641230">
                  <a:extLst>
                    <a:ext uri="{9D8B030D-6E8A-4147-A177-3AD203B41FA5}">
                      <a16:colId xmlns:a16="http://schemas.microsoft.com/office/drawing/2014/main" val="1663987800"/>
                    </a:ext>
                  </a:extLst>
                </a:gridCol>
                <a:gridCol w="1594339">
                  <a:extLst>
                    <a:ext uri="{9D8B030D-6E8A-4147-A177-3AD203B41FA5}">
                      <a16:colId xmlns:a16="http://schemas.microsoft.com/office/drawing/2014/main" val="2667985312"/>
                    </a:ext>
                  </a:extLst>
                </a:gridCol>
                <a:gridCol w="1649046">
                  <a:extLst>
                    <a:ext uri="{9D8B030D-6E8A-4147-A177-3AD203B41FA5}">
                      <a16:colId xmlns:a16="http://schemas.microsoft.com/office/drawing/2014/main" val="277037329"/>
                    </a:ext>
                  </a:extLst>
                </a:gridCol>
                <a:gridCol w="1406769">
                  <a:extLst>
                    <a:ext uri="{9D8B030D-6E8A-4147-A177-3AD203B41FA5}">
                      <a16:colId xmlns:a16="http://schemas.microsoft.com/office/drawing/2014/main" val="738724562"/>
                    </a:ext>
                  </a:extLst>
                </a:gridCol>
                <a:gridCol w="1566985">
                  <a:extLst>
                    <a:ext uri="{9D8B030D-6E8A-4147-A177-3AD203B41FA5}">
                      <a16:colId xmlns:a16="http://schemas.microsoft.com/office/drawing/2014/main" val="3555030632"/>
                    </a:ext>
                  </a:extLst>
                </a:gridCol>
                <a:gridCol w="1566985">
                  <a:extLst>
                    <a:ext uri="{9D8B030D-6E8A-4147-A177-3AD203B41FA5}">
                      <a16:colId xmlns:a16="http://schemas.microsoft.com/office/drawing/2014/main" val="1188773833"/>
                    </a:ext>
                  </a:extLst>
                </a:gridCol>
              </a:tblGrid>
              <a:tr h="11648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Nozare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Pieteikumu skaits KOPĀ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Pieteikumu skaits APSTIPRINĀTS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Attiecināmās izmaksas KOPĀ milj. eiro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Pamatlīdzekļi milj. eiro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Būvniecība </a:t>
                      </a:r>
                      <a:br>
                        <a:rPr lang="lv-LV" sz="1400" b="1" u="none" strike="noStrike" dirty="0">
                          <a:effectLst/>
                          <a:latin typeface="+mn-lt"/>
                        </a:rPr>
                      </a:br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milj. eiro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Ieņēmumi</a:t>
                      </a:r>
                      <a:r>
                        <a:rPr lang="lv-LV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2022</a:t>
                      </a:r>
                    </a:p>
                    <a:p>
                      <a:pPr algn="ctr" fontAlgn="b"/>
                      <a:r>
                        <a:rPr lang="lv-LV" sz="14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lv-LV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milj. eiro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32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Dārzkopība-</a:t>
                      </a:r>
                      <a:br>
                        <a:rPr lang="lv-LV" sz="1400" u="none" strike="noStrike" dirty="0">
                          <a:effectLst/>
                          <a:latin typeface="+mn-lt"/>
                        </a:rPr>
                      </a:br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augļkopība</a:t>
                      </a:r>
                      <a:br>
                        <a:rPr lang="lv-LV" sz="1400" u="none" strike="noStrike" dirty="0">
                          <a:effectLst/>
                          <a:latin typeface="+mn-lt"/>
                        </a:rPr>
                      </a:b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362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203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10,9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8,1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2,8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24,6</a:t>
                      </a: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30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Dārzkopība-dārzeņkopība</a:t>
                      </a:r>
                      <a:br>
                        <a:rPr lang="lv-LV" sz="1400" u="none" strike="noStrike" dirty="0">
                          <a:effectLst/>
                          <a:latin typeface="+mn-lt"/>
                        </a:rPr>
                      </a:b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+mn-lt"/>
                        </a:rPr>
                        <a:t>299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179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11,5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18,4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 </a:t>
                      </a: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64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auto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Dārzkopība-</a:t>
                      </a:r>
                      <a:br>
                        <a:rPr lang="lv-LV" sz="1400" u="none" strike="noStrike" dirty="0">
                          <a:effectLst/>
                          <a:latin typeface="+mn-lt"/>
                        </a:rPr>
                      </a:br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dekoratīvā dārzkopība </a:t>
                      </a:r>
                      <a:br>
                        <a:rPr lang="lv-LV" sz="1400" u="none" strike="noStrike" dirty="0">
                          <a:effectLst/>
                          <a:latin typeface="+mn-lt"/>
                        </a:rPr>
                      </a:br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(stādu audzēšana)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41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4,47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0,45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2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92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1973A-EA1B-AC23-4460-1AACC765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46E6-9E08-0277-0471-44D80EAC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«Tipisks» dārzkopis 2023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3474E606-7FA5-BB7E-3588-50CDC08CF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456" y="4470641"/>
            <a:ext cx="1332368" cy="1332368"/>
          </a:xfrm>
          <a:prstGeom prst="rect">
            <a:avLst/>
          </a:prstGeom>
        </p:spPr>
      </p:pic>
      <p:pic>
        <p:nvPicPr>
          <p:cNvPr id="10" name="Graphic 9" descr="Apple with solid fill">
            <a:extLst>
              <a:ext uri="{FF2B5EF4-FFF2-40B4-BE49-F238E27FC236}">
                <a16:creationId xmlns:a16="http://schemas.microsoft.com/office/drawing/2014/main" id="{6D1F012D-8B6A-1A88-8BE8-42D619B97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5056" y="4868756"/>
            <a:ext cx="914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68" y="1477108"/>
            <a:ext cx="8377223" cy="47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A6EE7-9CE6-D091-DF0C-26D21E9ED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ple premium imported – Subzfresh">
            <a:extLst>
              <a:ext uri="{FF2B5EF4-FFF2-40B4-BE49-F238E27FC236}">
                <a16:creationId xmlns:a16="http://schemas.microsoft.com/office/drawing/2014/main" id="{0DB01718-3718-7C71-3BB0-239F39F149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41" y="1953845"/>
            <a:ext cx="2160981" cy="216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7A0D8-6DE5-3A7A-DD2F-D8D9C10B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191"/>
            <a:ext cx="10515600" cy="1325563"/>
          </a:xfrm>
        </p:spPr>
        <p:txBody>
          <a:bodyPr/>
          <a:lstStyle/>
          <a:p>
            <a:pPr algn="ctr"/>
            <a:r>
              <a:rPr lang="lv-LV" dirty="0"/>
              <a:t>Vēršam uzmanību!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05" y="3790461"/>
            <a:ext cx="3146885" cy="236509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dirty="0"/>
              <a:t>Pārkāpumi: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dirty="0"/>
              <a:t>-Iepirkuma procedūras organizēšana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dirty="0"/>
              <a:t>-Pretendents pats veic būvdarbus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dirty="0"/>
              <a:t>-Nosalušā augļudārzā iegūst ražu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2610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ED87-116E-FD9F-BD35-74E91EDC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lv-LV" sz="4400" b="1" dirty="0"/>
              <a:t>Paldies! Jautājumi?</a:t>
            </a:r>
            <a:br>
              <a:rPr lang="lv-LV" sz="4400" b="1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8698-6824-882F-0CC9-6CA10D93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643" y="3654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www.lad.gov.lv</a:t>
            </a:r>
            <a:endParaRPr lang="lv-LV" dirty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BBDD8-74FF-C1B3-2AC4-06D46A34E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94" y="4151391"/>
            <a:ext cx="3086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E906-D34A-FAE3-F205-0F12B19B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Izmaksātais finansējums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2E26AF-1301-B9DE-8CE4-6E9355B6C567}"/>
              </a:ext>
            </a:extLst>
          </p:cNvPr>
          <p:cNvSpPr/>
          <p:nvPr/>
        </p:nvSpPr>
        <p:spPr>
          <a:xfrm>
            <a:off x="1553714" y="1805720"/>
            <a:ext cx="93012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3F2021"/>
                </a:solidFill>
                <a:effectLst/>
              </a:rPr>
              <a:t>ELGF - 252,7 miljoni eiro</a:t>
            </a:r>
            <a:endParaRPr lang="lv-LV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3F2021"/>
                </a:solidFill>
                <a:effectLst/>
              </a:rPr>
              <a:t>ELFLA (2014-2020) - 152,2 miljoni eiro </a:t>
            </a:r>
            <a:endParaRPr lang="lv-LV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3F2021"/>
                </a:solidFill>
                <a:effectLst/>
              </a:rPr>
              <a:t>ELFLA (2023-2027) - 24,2 miljoni eiro</a:t>
            </a:r>
            <a:endParaRPr lang="lv-LV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3F2021"/>
                </a:solidFill>
                <a:effectLst/>
              </a:rPr>
              <a:t>EJZF - 37,3 miljoni eiro </a:t>
            </a:r>
            <a:endParaRPr lang="lv-LV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3F2021"/>
                </a:solidFill>
                <a:effectLst/>
              </a:rPr>
              <a:t>EJZAF - 8,2 miljoni eiro</a:t>
            </a:r>
            <a:endParaRPr lang="lv-LV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3F2021"/>
                </a:solidFill>
                <a:effectLst/>
              </a:rPr>
              <a:t>Atveseļošanās un noturības mehānisms - 0,8 miljoni eiro</a:t>
            </a:r>
            <a:endParaRPr lang="lv-LV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3F2021"/>
                </a:solidFill>
                <a:effectLst/>
              </a:rPr>
              <a:t>Valsts atbalsts (t.sk. ziedojumi) - 58,7 miljoni eiro</a:t>
            </a:r>
            <a:endParaRPr lang="lv-LV" sz="2400" dirty="0"/>
          </a:p>
          <a:p>
            <a:endParaRPr lang="lv-LV" sz="2400" b="0" i="0" dirty="0">
              <a:solidFill>
                <a:srgbClr val="77A000"/>
              </a:solidFill>
              <a:effectLst/>
            </a:endParaRPr>
          </a:p>
          <a:p>
            <a:r>
              <a:rPr lang="lv-LV" sz="2400" b="1" i="0" dirty="0">
                <a:solidFill>
                  <a:schemeClr val="accent6">
                    <a:lumMod val="50000"/>
                  </a:schemeClr>
                </a:solidFill>
                <a:effectLst/>
              </a:rPr>
              <a:t>KOPĀ ~ 535 miljoni eiro </a:t>
            </a:r>
          </a:p>
          <a:p>
            <a:endParaRPr lang="lv-LV" sz="2400" b="1" dirty="0">
              <a:solidFill>
                <a:srgbClr val="77A000"/>
              </a:solidFill>
            </a:endParaRPr>
          </a:p>
          <a:p>
            <a:r>
              <a:rPr lang="lv-LV" sz="2000" dirty="0">
                <a:solidFill>
                  <a:srgbClr val="3F2021"/>
                </a:solidFill>
              </a:rPr>
              <a:t>* 2022. gadā – 593 miljoni eiro</a:t>
            </a:r>
          </a:p>
        </p:txBody>
      </p:sp>
    </p:spTree>
    <p:extLst>
      <p:ext uri="{BB962C8B-B14F-4D97-AF65-F5344CB8AC3E}">
        <p14:creationId xmlns:p14="http://schemas.microsoft.com/office/powerpoint/2010/main" val="251533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7BD0-F502-E71F-B796-3352C4C2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77" y="-119715"/>
            <a:ext cx="10515600" cy="1325563"/>
          </a:xfrm>
        </p:spPr>
        <p:txBody>
          <a:bodyPr/>
          <a:lstStyle/>
          <a:p>
            <a:pPr algn="ctr"/>
            <a:r>
              <a:rPr lang="lv-LV" dirty="0"/>
              <a:t>Izmaksas 2024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26F0C3-1532-199A-0052-180A2C0AC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775502"/>
              </p:ext>
            </p:extLst>
          </p:nvPr>
        </p:nvGraphicFramePr>
        <p:xfrm>
          <a:off x="215299" y="1245771"/>
          <a:ext cx="11539038" cy="3340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7378">
                  <a:extLst>
                    <a:ext uri="{9D8B030D-6E8A-4147-A177-3AD203B41FA5}">
                      <a16:colId xmlns:a16="http://schemas.microsoft.com/office/drawing/2014/main" val="679641513"/>
                    </a:ext>
                  </a:extLst>
                </a:gridCol>
                <a:gridCol w="2109948">
                  <a:extLst>
                    <a:ext uri="{9D8B030D-6E8A-4147-A177-3AD203B41FA5}">
                      <a16:colId xmlns:a16="http://schemas.microsoft.com/office/drawing/2014/main" val="1192526734"/>
                    </a:ext>
                  </a:extLst>
                </a:gridCol>
                <a:gridCol w="2101492">
                  <a:extLst>
                    <a:ext uri="{9D8B030D-6E8A-4147-A177-3AD203B41FA5}">
                      <a16:colId xmlns:a16="http://schemas.microsoft.com/office/drawing/2014/main" val="529063124"/>
                    </a:ext>
                  </a:extLst>
                </a:gridCol>
                <a:gridCol w="2210220">
                  <a:extLst>
                    <a:ext uri="{9D8B030D-6E8A-4147-A177-3AD203B41FA5}">
                      <a16:colId xmlns:a16="http://schemas.microsoft.com/office/drawing/2014/main" val="2513004356"/>
                    </a:ext>
                  </a:extLst>
                </a:gridCol>
              </a:tblGrid>
              <a:tr h="89835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Atbalsta pasākuma nosaukums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Pieteikumu skaits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Pieejamais finansējums (pēc pārdales), milj. EUR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Izmaksāts līdz 28.02.2024. milj. EUR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87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ISIP</a:t>
                      </a:r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84.64 EUR/ha 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34800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152,55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149,6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42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Maksājums mazajiem lauksaimniekiem, 500</a:t>
                      </a:r>
                      <a:r>
                        <a:rPr lang="lv-LV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eiro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+mn-lt"/>
                        </a:rPr>
                        <a:t>16486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7,75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+mn-lt"/>
                        </a:rPr>
                        <a:t>7,05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13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Pārdalošais maksājums, 60.82 /12.23 eiro/ha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+mn-lt"/>
                        </a:rPr>
                        <a:t>31874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29,87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28,88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81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Maksājums jaunajiem lauksaimniekiem, 34.96 EUR/ha (JAL)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+mn-lt"/>
                        </a:rPr>
                        <a:t>1988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2,3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+mn-lt"/>
                        </a:rPr>
                        <a:t>1,35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91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Dažādi maksājumi KOPĀ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85 148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192,47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186,88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3581"/>
                  </a:ext>
                </a:extLst>
              </a:tr>
              <a:tr h="206497"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Ekoshēmas</a:t>
                      </a:r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KOPĀ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30 928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89,25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51,37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 par dārzeņiem, 594.97 EUR/ha</a:t>
                      </a:r>
                      <a:endParaRPr lang="sv-S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+mn-lt"/>
                        </a:rPr>
                        <a:t>504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>
                          <a:effectLst/>
                          <a:latin typeface="+mn-lt"/>
                        </a:rPr>
                        <a:t>1,75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1,72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2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400" kern="100" dirty="0">
                          <a:effectLst/>
                          <a:latin typeface="+mn-lt"/>
                        </a:rPr>
                        <a:t>SA par augļiem un ogām, 131.28 EUR/ha </a:t>
                      </a:r>
                      <a:endParaRPr lang="lv-LV" sz="14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1583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1,14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+mn-lt"/>
                        </a:rPr>
                        <a:t>1,11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90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Saistītie</a:t>
                      </a:r>
                      <a:r>
                        <a:rPr lang="lv-LV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atbalsti</a:t>
                      </a:r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KOPĀ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3 321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10,76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10,66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244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"Vidi saudzējošā dārzkopība", 105 – 401 EUR/h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394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1,47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1,05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277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1C6196-1E47-A3C2-CD90-D27C6F1BB980}"/>
              </a:ext>
            </a:extLst>
          </p:cNvPr>
          <p:cNvSpPr txBox="1"/>
          <p:nvPr/>
        </p:nvSpPr>
        <p:spPr>
          <a:xfrm>
            <a:off x="5904899" y="5009412"/>
            <a:ext cx="1267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dk1"/>
                </a:solidFill>
              </a:rPr>
              <a:t>119 791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7B05C-2A9F-C71C-5DC8-C56566B8C488}"/>
              </a:ext>
            </a:extLst>
          </p:cNvPr>
          <p:cNvSpPr txBox="1"/>
          <p:nvPr/>
        </p:nvSpPr>
        <p:spPr>
          <a:xfrm>
            <a:off x="8149060" y="5009411"/>
            <a:ext cx="1267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dk1"/>
                </a:solidFill>
              </a:rPr>
              <a:t>293,95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10088-CCCE-ED68-A2B8-E09FA413F0AF}"/>
              </a:ext>
            </a:extLst>
          </p:cNvPr>
          <p:cNvSpPr txBox="1"/>
          <p:nvPr/>
        </p:nvSpPr>
        <p:spPr>
          <a:xfrm>
            <a:off x="10393221" y="5001345"/>
            <a:ext cx="1267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dk1"/>
                </a:solidFill>
              </a:rPr>
              <a:t>249,96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6EA65-54B4-A6BF-92B0-A18EEE4709F4}"/>
              </a:ext>
            </a:extLst>
          </p:cNvPr>
          <p:cNvSpPr txBox="1"/>
          <p:nvPr/>
        </p:nvSpPr>
        <p:spPr>
          <a:xfrm>
            <a:off x="3681046" y="5799191"/>
            <a:ext cx="656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Izmaksātais finansējums no pieejamā– 85%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0194"/>
              </p:ext>
            </p:extLst>
          </p:nvPr>
        </p:nvGraphicFramePr>
        <p:xfrm>
          <a:off x="215300" y="4592491"/>
          <a:ext cx="11539038" cy="276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0423">
                  <a:extLst>
                    <a:ext uri="{9D8B030D-6E8A-4147-A177-3AD203B41FA5}">
                      <a16:colId xmlns:a16="http://schemas.microsoft.com/office/drawing/2014/main" val="2243304648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4223587262"/>
                    </a:ext>
                  </a:extLst>
                </a:gridCol>
                <a:gridCol w="2086708">
                  <a:extLst>
                    <a:ext uri="{9D8B030D-6E8A-4147-A177-3AD203B41FA5}">
                      <a16:colId xmlns:a16="http://schemas.microsoft.com/office/drawing/2014/main" val="3222189043"/>
                    </a:ext>
                  </a:extLst>
                </a:gridCol>
                <a:gridCol w="2211753">
                  <a:extLst>
                    <a:ext uri="{9D8B030D-6E8A-4147-A177-3AD203B41FA5}">
                      <a16:colId xmlns:a16="http://schemas.microsoft.com/office/drawing/2014/main" val="2217673298"/>
                    </a:ext>
                  </a:extLst>
                </a:gridCol>
              </a:tblGrid>
              <a:tr h="276494"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Lauku attīstības</a:t>
                      </a:r>
                      <a:r>
                        <a:rPr lang="lv-LV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lv-LV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pasākumi</a:t>
                      </a:r>
                      <a:r>
                        <a:rPr lang="lv-LV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KOPĀ</a:t>
                      </a:r>
                      <a:endParaRPr lang="lv-LV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394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1,47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u="none" strike="noStrike" dirty="0">
                          <a:effectLst/>
                          <a:latin typeface="+mn-lt"/>
                        </a:rPr>
                        <a:t>1,05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FA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59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4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95B37-E061-B67E-A68B-4BF97F86F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2601-0F49-BCA9-D71D-099C5A15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01" y="4694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Īstermiņa aizdevums no ISIP</a:t>
            </a:r>
            <a:br>
              <a:rPr lang="lv-LV" dirty="0"/>
            </a:br>
            <a:endParaRPr lang="lv-LV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5960D5-2617-02A9-730D-85E1A813D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882" y="2037336"/>
            <a:ext cx="9057239" cy="3730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b="1" dirty="0"/>
              <a:t>60 eiro/ha</a:t>
            </a:r>
          </a:p>
          <a:p>
            <a:r>
              <a:rPr lang="lv-LV" dirty="0"/>
              <a:t>Provizoriski - </a:t>
            </a:r>
            <a:r>
              <a:rPr lang="lv-LV" b="1" dirty="0"/>
              <a:t>no aprīļa vidus</a:t>
            </a:r>
            <a:r>
              <a:rPr lang="lv-LV" dirty="0"/>
              <a:t>, kopā ar platību maksājumu pieteikšanās sākumu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Iespēju agrāk saņemt ISIP kā bezprocentu īstermiņa aizdevumu</a:t>
            </a:r>
          </a:p>
        </p:txBody>
      </p:sp>
    </p:spTree>
    <p:extLst>
      <p:ext uri="{BB962C8B-B14F-4D97-AF65-F5344CB8AC3E}">
        <p14:creationId xmlns:p14="http://schemas.microsoft.com/office/powerpoint/2010/main" val="167551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49E70-1E03-F16D-374B-8C5554423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734CA-D671-EF4F-141D-C062AE20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Lauku bloku precizēšana_LAD_2024">
            <a:extLst>
              <a:ext uri="{FF2B5EF4-FFF2-40B4-BE49-F238E27FC236}">
                <a16:creationId xmlns:a16="http://schemas.microsoft.com/office/drawing/2014/main" id="{03B2D6D6-D2B2-D38A-A59F-883E31B0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0" y="102035"/>
            <a:ext cx="11783840" cy="67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6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CA866-4672-BFD5-944D-8F1B56C8D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D0C1-B5B3-D9B4-32BA-E8EF1363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02" y="2194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Sezonas laukstrādnieki</a:t>
            </a:r>
            <a:br>
              <a:rPr lang="lv-LV" dirty="0"/>
            </a:br>
            <a:endParaRPr lang="lv-LV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3A70BC-6C30-7F1F-A063-D8F4968CE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55" y="1042753"/>
            <a:ext cx="6873725" cy="570448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BA031-F3F0-1F2E-4F29-F23AAD1985AB}"/>
              </a:ext>
            </a:extLst>
          </p:cNvPr>
          <p:cNvSpPr txBox="1"/>
          <p:nvPr/>
        </p:nvSpPr>
        <p:spPr>
          <a:xfrm>
            <a:off x="7557380" y="2459504"/>
            <a:ext cx="37956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/>
              <a:t>Ērti un ātri laukstrādnieku reģistrācijai var veikt, arī izmantojot dienesta mobilo lietotni!</a:t>
            </a:r>
          </a:p>
        </p:txBody>
      </p:sp>
    </p:spTree>
    <p:extLst>
      <p:ext uri="{BB962C8B-B14F-4D97-AF65-F5344CB8AC3E}">
        <p14:creationId xmlns:p14="http://schemas.microsoft.com/office/powerpoint/2010/main" val="135664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Kūdraugsnes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hlinkClick r:id="rId2"/>
              </a:rPr>
              <a:t>https://karte.lad.gov.lv/</a:t>
            </a:r>
            <a:r>
              <a:rPr lang="lv-LV" dirty="0"/>
              <a:t> </a:t>
            </a:r>
          </a:p>
          <a:p>
            <a:pPr marL="0" indent="0">
              <a:buNone/>
            </a:pPr>
            <a:r>
              <a:rPr lang="lv-LV" dirty="0"/>
              <a:t>publicēts </a:t>
            </a:r>
          </a:p>
          <a:p>
            <a:pPr marL="0" indent="0">
              <a:buNone/>
            </a:pPr>
            <a:r>
              <a:rPr lang="lv-LV" dirty="0" err="1"/>
              <a:t>kūdraugšņu</a:t>
            </a:r>
            <a:r>
              <a:rPr lang="lv-LV" dirty="0"/>
              <a:t> slānis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Drīkst aparat </a:t>
            </a:r>
          </a:p>
          <a:p>
            <a:pPr marL="0" indent="0">
              <a:buNone/>
            </a:pPr>
            <a:r>
              <a:rPr lang="lv-LV" dirty="0"/>
              <a:t>1x piecos gados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57" y="1281722"/>
            <a:ext cx="5523182" cy="429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6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BC68E-5FC4-1F15-8F6C-DDEA515B3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426A-EA04-0D1A-280A-75E874EC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Valsts atbalsts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840E59-DDFD-71DC-0F35-BE1DD4EC9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020"/>
            <a:ext cx="6461369" cy="492493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lv-LV" sz="4900" b="1" dirty="0"/>
              <a:t>Riska pārvaldība</a:t>
            </a:r>
          </a:p>
          <a:p>
            <a:r>
              <a:rPr lang="lv-LV" sz="4900" dirty="0"/>
              <a:t>Kārta plānota: marts līdz 1.jūlijs</a:t>
            </a:r>
          </a:p>
          <a:p>
            <a:r>
              <a:rPr lang="lv-LV" sz="4900" dirty="0"/>
              <a:t>Finansējums: 15,6 miljoni eiro</a:t>
            </a:r>
          </a:p>
          <a:p>
            <a:endParaRPr lang="lv-LV" sz="4900" dirty="0"/>
          </a:p>
          <a:p>
            <a:pPr marL="0" indent="0">
              <a:buNone/>
            </a:pPr>
            <a:r>
              <a:rPr lang="lv-LV" sz="4900" b="1" dirty="0"/>
              <a:t>Atbalsts daļējai kredītprocentu segšanai</a:t>
            </a:r>
            <a:br>
              <a:rPr lang="lv-LV" sz="4900" b="1" dirty="0"/>
            </a:br>
            <a:br>
              <a:rPr lang="lv-LV" sz="4900" b="1" dirty="0"/>
            </a:br>
            <a:r>
              <a:rPr lang="lv-LV" sz="4900" dirty="0"/>
              <a:t>Pieteikšanās: no 1. līdz 31.jūlijam</a:t>
            </a:r>
          </a:p>
          <a:p>
            <a:pPr marL="0" indent="0">
              <a:buNone/>
            </a:pPr>
            <a:r>
              <a:rPr lang="lv-LV" sz="4900" dirty="0"/>
              <a:t>Finansējums:</a:t>
            </a:r>
          </a:p>
          <a:p>
            <a:r>
              <a:rPr lang="lv-LV" sz="4900" dirty="0"/>
              <a:t>primārajiem ražotājiem 21,6 miljoni eiro</a:t>
            </a:r>
          </a:p>
          <a:p>
            <a:r>
              <a:rPr lang="lv-LV" sz="4900" dirty="0"/>
              <a:t>kooperatīviem 800 tūkstoši eiro </a:t>
            </a:r>
          </a:p>
          <a:p>
            <a:r>
              <a:rPr lang="lv-LV" sz="4900" dirty="0"/>
              <a:t>pārstrādei 975 tūkstoši eiro </a:t>
            </a:r>
          </a:p>
          <a:p>
            <a:endParaRPr lang="lv-LV" sz="4900" b="1" dirty="0"/>
          </a:p>
          <a:p>
            <a:pPr marL="0" indent="0">
              <a:buNone/>
            </a:pPr>
            <a:r>
              <a:rPr lang="lv-LV" sz="4900" b="1" dirty="0"/>
              <a:t>Pārtikas kvalitātes shēmas</a:t>
            </a:r>
          </a:p>
          <a:p>
            <a:pPr marL="0" indent="0">
              <a:buNone/>
            </a:pPr>
            <a:r>
              <a:rPr lang="lv-LV" sz="4900" dirty="0"/>
              <a:t>Kārta: no 26. februāra līdz 26. martam</a:t>
            </a:r>
          </a:p>
          <a:p>
            <a:pPr marL="0" indent="0">
              <a:buNone/>
            </a:pPr>
            <a:r>
              <a:rPr lang="lv-LV" sz="4900" dirty="0"/>
              <a:t>Finansējums 2,1 miljoni eiro</a:t>
            </a:r>
          </a:p>
          <a:p>
            <a:pPr marL="0" indent="0">
              <a:buNone/>
            </a:pPr>
            <a:br>
              <a:rPr lang="lv-LV" sz="2600" dirty="0"/>
            </a:br>
            <a:endParaRPr lang="lv-LV" sz="2600" dirty="0"/>
          </a:p>
          <a:p>
            <a:pPr marL="0" indent="0">
              <a:buNone/>
            </a:pPr>
            <a:br>
              <a:rPr lang="lv-LV" sz="2600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4798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A6293-CE56-E769-6F73-6202F095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C96FFA-9FD3-D751-E206-28A1735EE638}"/>
              </a:ext>
            </a:extLst>
          </p:cNvPr>
          <p:cNvSpPr txBox="1">
            <a:spLocks/>
          </p:cNvSpPr>
          <p:nvPr/>
        </p:nvSpPr>
        <p:spPr>
          <a:xfrm>
            <a:off x="442843" y="223060"/>
            <a:ext cx="10515600" cy="6257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Atbalsta likmes par sertificētiem Bioloģiskās lauksaimniecības shēmas produktiem</a:t>
            </a:r>
          </a:p>
          <a:p>
            <a:endParaRPr lang="lv-LV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  <a:p>
            <a:pPr marL="0" indent="0">
              <a:buFont typeface="Arial" panose="020B0604020202020204" pitchFamily="34" charset="0"/>
              <a:buNone/>
            </a:pPr>
            <a:endParaRPr lang="lv-LV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Atbalsta likmes par sertificētiem Nacionālā pārtikas kvalitātes shēmas produktiem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	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2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imes New Roman" panose="02020603050405020304" pitchFamily="18" charset="0"/>
              </a:rPr>
              <a:t>Atbalsta likmes par Aizsargātu ģeogrāfiskās izcelsmes norāžu, cilmes vietas nosaukumu vai garantētu tradicionālo īpatnību shēmu produktiem</a:t>
            </a:r>
          </a:p>
          <a:p>
            <a:endParaRPr lang="lv-LV" sz="49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v-LV" dirty="0"/>
              <a:t>			</a:t>
            </a:r>
            <a:endParaRPr lang="lv-LV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lv-LV" dirty="0"/>
              <a:t>		</a:t>
            </a:r>
            <a:endParaRPr lang="lv-LV" sz="2400" dirty="0"/>
          </a:p>
          <a:p>
            <a:endParaRPr lang="lv-LV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040463-5540-2DE3-AC92-51F5089A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3" y="601455"/>
            <a:ext cx="10351905" cy="17070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BC86C6-CD66-710C-5FFB-FF5DDEB9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3" y="2686878"/>
            <a:ext cx="11437087" cy="18899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19FF1E-0B00-5E9E-19CF-CA2EE7146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43" y="5134168"/>
            <a:ext cx="816934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5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F2021"/>
      </a:dk1>
      <a:lt1>
        <a:sysClr val="window" lastClr="FFFFFF"/>
      </a:lt1>
      <a:dk2>
        <a:srgbClr val="3F2021"/>
      </a:dk2>
      <a:lt2>
        <a:srgbClr val="F2F2F2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</TotalTime>
  <Words>742</Words>
  <Application>Microsoft Office PowerPoint</Application>
  <PresentationFormat>Widescreen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Verdana</vt:lpstr>
      <vt:lpstr>Verdana bold</vt:lpstr>
      <vt:lpstr>Office Theme</vt:lpstr>
      <vt:lpstr>Aktualitātes</vt:lpstr>
      <vt:lpstr>Izmaksātais finansējums 2023</vt:lpstr>
      <vt:lpstr>Izmaksas 2024</vt:lpstr>
      <vt:lpstr>Īstermiņa aizdevums no ISIP </vt:lpstr>
      <vt:lpstr>PowerPoint Presentation</vt:lpstr>
      <vt:lpstr>Sezonas laukstrādnieki </vt:lpstr>
      <vt:lpstr>Kūdraugsnes</vt:lpstr>
      <vt:lpstr>Valsts atbalsts</vt:lpstr>
      <vt:lpstr>PowerPoint Presentation</vt:lpstr>
      <vt:lpstr>Investīciju pasākumi (I)</vt:lpstr>
      <vt:lpstr>Investīciju pasākumi (II)</vt:lpstr>
      <vt:lpstr>Paveiktais 2014-2023: Atbalsts ieguldījumiem lauku saimniecībās</vt:lpstr>
      <vt:lpstr>«Tipisks» dārzkopis 2023</vt:lpstr>
      <vt:lpstr>Vēršam uzmanību!</vt:lpstr>
      <vt:lpstr>Paldies! Jautājumi?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Ģirts Krūmiņš</cp:lastModifiedBy>
  <cp:revision>123</cp:revision>
  <dcterms:created xsi:type="dcterms:W3CDTF">2024-02-06T13:44:06Z</dcterms:created>
  <dcterms:modified xsi:type="dcterms:W3CDTF">2024-03-01T07:42:11Z</dcterms:modified>
</cp:coreProperties>
</file>