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1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6"/>
  </p:notesMasterIdLst>
  <p:handoutMasterIdLst>
    <p:handoutMasterId r:id="rId27"/>
  </p:handoutMasterIdLst>
  <p:sldIdLst>
    <p:sldId id="257" r:id="rId2"/>
    <p:sldId id="1332" r:id="rId3"/>
    <p:sldId id="1331" r:id="rId4"/>
    <p:sldId id="1294" r:id="rId5"/>
    <p:sldId id="1130" r:id="rId6"/>
    <p:sldId id="1293" r:id="rId7"/>
    <p:sldId id="1252" r:id="rId8"/>
    <p:sldId id="1265" r:id="rId9"/>
    <p:sldId id="1337" r:id="rId10"/>
    <p:sldId id="1266" r:id="rId11"/>
    <p:sldId id="1333" r:id="rId12"/>
    <p:sldId id="1335" r:id="rId13"/>
    <p:sldId id="1336" r:id="rId14"/>
    <p:sldId id="1311" r:id="rId15"/>
    <p:sldId id="1322" r:id="rId16"/>
    <p:sldId id="1330" r:id="rId17"/>
    <p:sldId id="1204" r:id="rId18"/>
    <p:sldId id="1123" r:id="rId19"/>
    <p:sldId id="1205" r:id="rId20"/>
    <p:sldId id="1206" r:id="rId21"/>
    <p:sldId id="1203" r:id="rId22"/>
    <p:sldId id="1202" r:id="rId23"/>
    <p:sldId id="422" r:id="rId24"/>
    <p:sldId id="707" r:id="rId25"/>
  </p:sldIdLst>
  <p:sldSz cx="9144000" cy="6858000" type="screen4x3"/>
  <p:notesSz cx="6799263" cy="99298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īna Dimanta" initials="ED" lastIdx="1" clrIdx="0">
    <p:extLst>
      <p:ext uri="{19B8F6BF-5375-455C-9EA6-DF929625EA0E}">
        <p15:presenceInfo xmlns:p15="http://schemas.microsoft.com/office/powerpoint/2012/main" userId="S::Elina.Dimanta@zm.gov.lv::b0d432d8-b5b8-41cd-978a-9fe01f6c45c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1DE"/>
    <a:srgbClr val="4F6228"/>
    <a:srgbClr val="92D050"/>
    <a:srgbClr val="F2F6EA"/>
    <a:srgbClr val="E46C0A"/>
    <a:srgbClr val="FEF9F4"/>
    <a:srgbClr val="FEF4EC"/>
    <a:srgbClr val="984807"/>
    <a:srgbClr val="A6D86E"/>
    <a:srgbClr val="FF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53AA54-0F45-439E-ADD9-46D5C5542B0E}" v="39" dt="2024-02-29T14:52:47.7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Gaišs stils 1 - izcēlums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Gaišs stils 1 - izcēlums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Gaišs stils 1 - izcēlums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Vidējs stils 4 - izcēlum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049" autoAdjust="0"/>
    <p:restoredTop sz="94898" autoAdjust="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zmgovlv-my.sharepoint.com/personal/agrita_karlapa_zm_gov_lv/Documents/Documents/Sezonnieki/Izpilde/Izpilde_2023/izpilde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zmgovlv-my.sharepoint.com/personal/agrita_karlapa_zm_gov_lv/Documents/Documents/Sezonnieki/Izpilde/Izpilde_2023/izpilde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zmgovlv-my.sharepoint.com/personal/agrita_karlapa_zm_gov_lv/Documents/Documents/Sezonnieki/Izpilde/Izpilde_2023/izpilde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Laukstrādnieku skaits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Sheet1!$B$13:$B$18</c:f>
              <c:numCache>
                <c:formatCode>General</c:formatCode>
                <c:ptCount val="6"/>
                <c:pt idx="0">
                  <c:v>2023</c:v>
                </c:pt>
                <c:pt idx="1">
                  <c:v>2022</c:v>
                </c:pt>
                <c:pt idx="2">
                  <c:v>2021</c:v>
                </c:pt>
                <c:pt idx="3">
                  <c:v>2020</c:v>
                </c:pt>
                <c:pt idx="4">
                  <c:v>2019</c:v>
                </c:pt>
                <c:pt idx="5">
                  <c:v>2018</c:v>
                </c:pt>
              </c:numCache>
            </c:numRef>
          </c:cat>
          <c:val>
            <c:numRef>
              <c:f>Sheet1!$C$13:$C$18</c:f>
              <c:numCache>
                <c:formatCode>General</c:formatCode>
                <c:ptCount val="6"/>
                <c:pt idx="0">
                  <c:v>3140</c:v>
                </c:pt>
                <c:pt idx="1">
                  <c:v>3500</c:v>
                </c:pt>
                <c:pt idx="2">
                  <c:v>3530</c:v>
                </c:pt>
                <c:pt idx="3">
                  <c:v>3848</c:v>
                </c:pt>
                <c:pt idx="4">
                  <c:v>3240</c:v>
                </c:pt>
                <c:pt idx="5">
                  <c:v>2516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29-433A-8CE3-D84D1ADE3F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32229775"/>
        <c:axId val="1632922271"/>
      </c:barChart>
      <c:catAx>
        <c:axId val="16322297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632922271"/>
        <c:crosses val="autoZero"/>
        <c:auto val="1"/>
        <c:lblAlgn val="ctr"/>
        <c:lblOffset val="100"/>
        <c:noMultiLvlLbl val="0"/>
      </c:catAx>
      <c:valAx>
        <c:axId val="163292227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632229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Sheet1!$D$12</c:f>
              <c:strCache>
                <c:ptCount val="1"/>
                <c:pt idx="0">
                  <c:v>Aprēķinātais nodoklis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Sheet1!$B$13:$B$18</c:f>
              <c:numCache>
                <c:formatCode>General</c:formatCode>
                <c:ptCount val="6"/>
                <c:pt idx="0">
                  <c:v>2023</c:v>
                </c:pt>
                <c:pt idx="1">
                  <c:v>2022</c:v>
                </c:pt>
                <c:pt idx="2">
                  <c:v>2021</c:v>
                </c:pt>
                <c:pt idx="3">
                  <c:v>2020</c:v>
                </c:pt>
                <c:pt idx="4">
                  <c:v>2019</c:v>
                </c:pt>
                <c:pt idx="5">
                  <c:v>2018</c:v>
                </c:pt>
              </c:numCache>
            </c:numRef>
          </c:cat>
          <c:val>
            <c:numRef>
              <c:f>Sheet1!$D$13:$D$18</c:f>
              <c:numCache>
                <c:formatCode>#,##0</c:formatCode>
                <c:ptCount val="6"/>
                <c:pt idx="0">
                  <c:v>383185</c:v>
                </c:pt>
                <c:pt idx="1">
                  <c:v>326811.28000000003</c:v>
                </c:pt>
                <c:pt idx="2">
                  <c:v>262477.03999999998</c:v>
                </c:pt>
                <c:pt idx="3">
                  <c:v>241009.35</c:v>
                </c:pt>
                <c:pt idx="4">
                  <c:v>212669.27</c:v>
                </c:pt>
                <c:pt idx="5">
                  <c:v>168528.89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60-4861-8EE9-E705EE80D6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08918991"/>
        <c:axId val="1708920655"/>
      </c:barChart>
      <c:catAx>
        <c:axId val="17089189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708920655"/>
        <c:crosses val="autoZero"/>
        <c:auto val="1"/>
        <c:lblAlgn val="ctr"/>
        <c:lblOffset val="100"/>
        <c:noMultiLvlLbl val="0"/>
      </c:catAx>
      <c:valAx>
        <c:axId val="17089206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7089189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Sheet1!$E$12</c:f>
              <c:strCache>
                <c:ptCount val="1"/>
                <c:pt idx="0">
                  <c:v>Saimniecību skaits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Sheet1!$B$13:$B$18</c:f>
              <c:numCache>
                <c:formatCode>General</c:formatCode>
                <c:ptCount val="6"/>
                <c:pt idx="0">
                  <c:v>2023</c:v>
                </c:pt>
                <c:pt idx="1">
                  <c:v>2022</c:v>
                </c:pt>
                <c:pt idx="2">
                  <c:v>2021</c:v>
                </c:pt>
                <c:pt idx="3">
                  <c:v>2020</c:v>
                </c:pt>
                <c:pt idx="4">
                  <c:v>2019</c:v>
                </c:pt>
                <c:pt idx="5">
                  <c:v>2018</c:v>
                </c:pt>
              </c:numCache>
            </c:numRef>
          </c:cat>
          <c:val>
            <c:numRef>
              <c:f>Sheet1!$E$13:$E$18</c:f>
              <c:numCache>
                <c:formatCode>General</c:formatCode>
                <c:ptCount val="6"/>
                <c:pt idx="0">
                  <c:v>406</c:v>
                </c:pt>
                <c:pt idx="1">
                  <c:v>438</c:v>
                </c:pt>
                <c:pt idx="2">
                  <c:v>279</c:v>
                </c:pt>
                <c:pt idx="3">
                  <c:v>262</c:v>
                </c:pt>
                <c:pt idx="4">
                  <c:v>230</c:v>
                </c:pt>
                <c:pt idx="5">
                  <c:v>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22-4469-9EC4-8A4EE8754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29641088"/>
        <c:axId val="2029638176"/>
      </c:barChart>
      <c:catAx>
        <c:axId val="2029641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029638176"/>
        <c:crosses val="autoZero"/>
        <c:auto val="1"/>
        <c:lblAlgn val="ctr"/>
        <c:lblOffset val="100"/>
        <c:noMultiLvlLbl val="0"/>
      </c:catAx>
      <c:valAx>
        <c:axId val="2029638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029641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51344" y="3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90861-B7C6-498B-8108-B96BAFEB0909}" type="datetimeFigureOut">
              <a:rPr lang="lv-LV" smtClean="0"/>
              <a:t>01.03.2024</a:t>
            </a:fld>
            <a:endParaRPr lang="lv-LV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1" y="9431607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51344" y="9431607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0237C-9B00-4FCC-9341-7728E1D410A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2832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  <inkml:channel name="T" type="integer" max="2.14748E9" units="dev"/>
        </inkml:traceFormat>
        <inkml:channelProperties>
          <inkml:channelProperty channel="X" name="resolution" value="38.79908" units="1/cm"/>
          <inkml:channelProperty channel="Y" name="resolution" value="38.88889" units="1/cm"/>
          <inkml:channelProperty channel="T" name="resolution" value="1" units="1/dev"/>
        </inkml:channelProperties>
      </inkml:inkSource>
      <inkml:timestamp xml:id="ts0" timeString="2019-01-10T09:21:27.09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51344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BE9AA-8E77-4DC3-A931-D699EECC4912}" type="datetimeFigureOut">
              <a:rPr lang="lv-LV" smtClean="0"/>
              <a:t>01.03.2024</a:t>
            </a:fld>
            <a:endParaRPr lang="lv-LV" dirty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dirty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51344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106F8-55BE-4375-99CB-999F6EDDA859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9747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265517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21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81133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24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82623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200" dirty="0"/>
              <a:t>Apguve LA10.2.=77%, kur augļu dārzi ir apguvuši &gt;90%, taču tas neliegs uzņemt jaunas 2024.g.saistības! Ik gadu tiek vērtēts kāda ir plānoto mērķu izpilde, un tad par katru gadu arī var pateikt precīzi, kas sagaidāms.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70988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3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3959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200" dirty="0"/>
              <a:t>Par mācību kursiem: 1h=45 minūtes! Jāsāk apgūt jau šobrīd, laiks 5 gadi, bet lūgums neatlikt, jo tad var arī beigties LLKC bezmaksas piedāvātais. </a:t>
            </a:r>
            <a:r>
              <a:rPr lang="lv-LV" sz="1200" b="1" dirty="0"/>
              <a:t>Tēmas ir MK not.1.pielikumā</a:t>
            </a:r>
            <a:r>
              <a:rPr lang="lv-LV" sz="1200" dirty="0"/>
              <a:t>. Pašam pēc kursu pabeigšanas jāsazinās ar LAD – jāiesniedz apliecinājums, jo kursi var būt ļoti dažādi: sākot no lauku dienām, konferencēm, līdz konkrētiem LLKC organizētajiem bezmaksas vai daļēji līdzfinansētiem kursiem.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200" dirty="0"/>
              <a:t>MK </a:t>
            </a:r>
            <a:r>
              <a:rPr lang="lv-LV" sz="1200" b="1" dirty="0"/>
              <a:t>not.3.pielikumā </a:t>
            </a:r>
            <a:r>
              <a:rPr lang="lv-LV" sz="1200" dirty="0"/>
              <a:t>ir pateikts, kas notiek, ja neizpilda prasību: </a:t>
            </a:r>
            <a:r>
              <a:rPr lang="lv-LV" sz="1050" b="0" i="1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Pēdējā saistību gadā atbalstu atsaka par 50 % un šo samazinājumu piemēro turpmākajos saistību gados, ja saistībām tiek piemērots pagarinājums (n + 1), līdz brīdim, kamēr tiek iesniegti atbilstošo mācību kursu beigšanu apliecinoši dokumenti.</a:t>
            </a:r>
            <a:endParaRPr lang="lv-LV" sz="1200" i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7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19582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200" dirty="0"/>
              <a:t>Apguve LA10.2.=77%, kur augļu dārzi ir apguvuši &gt;90%, taču tas neliegs uzņemt jaunas 2024.g.saistības! Ik gadu tiek vērtēts kāda ir plānoto mērķu izpilde, un tad par katru gadu arī var pateikt precīzi, kas sagaidāms.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9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91804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Projektu iesniegumu pieņemšanas kārta – 2024.gada novembrī</a:t>
            </a:r>
          </a:p>
          <a:p>
            <a:pPr marL="342900" lvl="0" indent="-342900" algn="just">
              <a:spcBef>
                <a:spcPts val="1400"/>
              </a:spcBef>
              <a:spcAft>
                <a:spcPts val="0"/>
              </a:spcAft>
              <a:buFont typeface="Arial" panose="020B0604020202020204" pitchFamily="34" charset="0"/>
              <a:buChar char=""/>
            </a:pPr>
            <a:r>
              <a:rPr lang="lv-LV" sz="140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Maksimālais attiecināmo izmaksu apmērs vienam atbalsta pretendentam ir:</a:t>
            </a:r>
          </a:p>
          <a:p>
            <a:pPr marL="742950" lvl="1" indent="-285750" algn="just">
              <a:buFont typeface="Arial" panose="020B0604020202020204" pitchFamily="34" charset="0"/>
              <a:buChar char=""/>
            </a:pPr>
            <a:r>
              <a:rPr lang="lv-LV" sz="140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250 000 </a:t>
            </a:r>
            <a:r>
              <a:rPr lang="lv-LV" sz="1400" i="1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euro</a:t>
            </a:r>
            <a:r>
              <a:rPr lang="lv-LV" sz="140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mazo saimniecību grupā – šo noteikumu </a:t>
            </a:r>
            <a:r>
              <a:rPr lang="lv-LV" sz="1400" u="none" strike="noStrike" dirty="0">
                <a:solidFill>
                  <a:srgbClr val="333333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1.1., 1.2., 1.3.</a:t>
            </a:r>
            <a:r>
              <a:rPr lang="lv-LV" sz="140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 </a:t>
            </a:r>
            <a:r>
              <a:rPr lang="lv-LV" sz="1400" u="none" strike="noStrike" dirty="0">
                <a:solidFill>
                  <a:srgbClr val="333333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1.4.</a:t>
            </a:r>
            <a:r>
              <a:rPr lang="lv-LV" sz="140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apakšpunktā minētajās intervencēs kopā;</a:t>
            </a:r>
          </a:p>
          <a:p>
            <a:pPr marL="742950" lvl="1" indent="-285750" algn="just">
              <a:buFont typeface="Arial" panose="020B0604020202020204" pitchFamily="34" charset="0"/>
              <a:buChar char=""/>
            </a:pPr>
            <a:r>
              <a:rPr lang="lv-LV" sz="140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500 000 </a:t>
            </a:r>
            <a:r>
              <a:rPr lang="lv-LV" sz="1400" i="1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euro </a:t>
            </a:r>
            <a:r>
              <a:rPr lang="lv-LV" sz="140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vidējo saimniecību grupā – šo noteikumu </a:t>
            </a:r>
            <a:r>
              <a:rPr lang="lv-LV" sz="1400" u="none" strike="noStrike" dirty="0">
                <a:solidFill>
                  <a:srgbClr val="333333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1.1., 1.2., 1.3.</a:t>
            </a:r>
            <a:r>
              <a:rPr lang="lv-LV" sz="140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 </a:t>
            </a:r>
            <a:r>
              <a:rPr lang="lv-LV" sz="1400" u="none" strike="noStrike" dirty="0">
                <a:solidFill>
                  <a:srgbClr val="333333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1.4.</a:t>
            </a:r>
            <a:r>
              <a:rPr lang="lv-LV" sz="140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apakšpunktā minētajās intervencēs kopā;</a:t>
            </a:r>
          </a:p>
          <a:p>
            <a:pPr marL="742950" lvl="1" indent="-285750" algn="just">
              <a:buFont typeface="Arial" panose="020B0604020202020204" pitchFamily="34" charset="0"/>
              <a:buChar char=""/>
            </a:pPr>
            <a:r>
              <a:rPr lang="lv-LV" sz="140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700 000 </a:t>
            </a:r>
            <a:r>
              <a:rPr lang="lv-LV" sz="1400" i="1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euro</a:t>
            </a:r>
            <a:r>
              <a:rPr lang="lv-LV" sz="140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lielo saimniecību grupā – šo noteikumu </a:t>
            </a:r>
            <a:r>
              <a:rPr lang="lv-LV" sz="1400" u="none" strike="noStrike" dirty="0">
                <a:solidFill>
                  <a:srgbClr val="333333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1.2., 1.3. un 1.4.</a:t>
            </a:r>
            <a:r>
              <a:rPr lang="lv-LV" sz="140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apakšpunktā minētajās intervencēs kopā</a:t>
            </a:r>
            <a:r>
              <a:rPr lang="lv-LV" sz="1400" i="1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lvl="0" indent="0" algn="just">
              <a:buFont typeface="Arial" panose="020B0604020202020204" pitchFamily="34" charset="0"/>
              <a:buNone/>
            </a:pPr>
            <a:endParaRPr lang="lv-LV" sz="1400" i="1" u="none" strike="noStrike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Font typeface="Arial" panose="020B0604020202020204" pitchFamily="34" charset="0"/>
              <a:buNone/>
            </a:pPr>
            <a:r>
              <a:rPr lang="lv-LV" sz="1400" i="1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Individuālais max attiecināmo izmaksu apmērs:</a:t>
            </a:r>
          </a:p>
          <a:p>
            <a:pPr marL="457200" lvl="1" indent="0" algn="just">
              <a:buFont typeface="Arial" panose="020B0604020202020204" pitchFamily="34" charset="0"/>
              <a:buNone/>
            </a:pPr>
            <a:r>
              <a:rPr lang="lv-LV" sz="180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Lauksaimniecības ieņēmumi x5, ja atbalsta pretendenta kopējais apgrozījums vidēji pēdējos trīs noslēgtajos gados ir līdz 70 000 </a:t>
            </a:r>
            <a:r>
              <a:rPr lang="lv-LV" sz="1800" i="1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euro</a:t>
            </a:r>
            <a:r>
              <a:rPr lang="lv-LV" sz="180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457200" lvl="1" indent="0" algn="just">
              <a:buFont typeface="Arial" panose="020B0604020202020204" pitchFamily="34" charset="0"/>
              <a:buNone/>
            </a:pPr>
            <a:r>
              <a:rPr lang="lv-LV" sz="180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Laukaimniecības ieņēmumi x3, ja atbalsta pretendenta kopējais apgrozījums vidēji pēdējos trīs noslēgtajos gados ir lielāks par 70 000 </a:t>
            </a:r>
            <a:r>
              <a:rPr lang="lv-LV" sz="1800" i="1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euro</a:t>
            </a:r>
            <a:r>
              <a:rPr lang="lv-LV" sz="180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457200" lvl="1" indent="0" algn="just">
              <a:buFont typeface="Arial" panose="020B0604020202020204" pitchFamily="34" charset="0"/>
              <a:buNone/>
            </a:pPr>
            <a:endParaRPr lang="lv-LV" sz="1800" u="none" strike="noStrike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Font typeface="Arial" panose="020B0604020202020204" pitchFamily="34" charset="0"/>
              <a:buNone/>
            </a:pPr>
            <a:r>
              <a:rPr lang="lv-LV" sz="180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 iepriekš minētais max attiecināmo izmaksu apjoms izmantots pārejas periodā – uz atbalstu nevar pretendēt.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B5B73F-16B7-4FDF-B327-266F58BF090D}" type="slidenum">
              <a:rPr lang="lv-LV" altLang="en-US" smtClean="0"/>
              <a:pPr>
                <a:defRPr/>
              </a:pPr>
              <a:t>10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877211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B5B73F-16B7-4FDF-B327-266F58BF090D}" type="slidenum">
              <a:rPr lang="lv-LV" altLang="en-US" smtClean="0"/>
              <a:pPr>
                <a:defRPr/>
              </a:pPr>
              <a:t>11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353212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E538A8-29B4-4769-BE9D-B29A8DB239AC}" type="slidenum">
              <a:rPr lang="lv-LV" smtClean="0"/>
              <a:t>15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97724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B5B73F-16B7-4FDF-B327-266F58BF090D}" type="slidenum">
              <a:rPr kumimoji="0" lang="lv-LV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lv-LV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6690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Rediģēt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3897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516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48706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367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6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563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563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563">
                <a:latin typeface="Verdana" pitchFamily="34" charset="0"/>
              </a:defRPr>
            </a:lvl1pPr>
          </a:lstStyle>
          <a:p>
            <a:fld id="{6ED5881F-68C8-4B99-9906-C1C2365F88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819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135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6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1125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125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125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125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125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563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563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563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F145C17-0790-4DE9-9FFF-FF94760C83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FCC25F74-2669-4CB3-0A77-3AA22D5F29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171" y="-1"/>
            <a:ext cx="1377315" cy="2077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6651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6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5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5646206-D027-4B8F-8533-D3E86FFC8B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366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4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2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50">
                <a:latin typeface="Verdana" pitchFamily="34" charset="0"/>
              </a:defRPr>
            </a:lvl1pPr>
          </a:lstStyle>
          <a:p>
            <a:pPr>
              <a:defRPr/>
            </a:pPr>
            <a:fld id="{B8719ED3-7948-4C12-A114-DC93F50FCF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74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4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2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50">
                <a:latin typeface="Verdana" pitchFamily="34" charset="0"/>
              </a:defRPr>
            </a:lvl1pPr>
          </a:lstStyle>
          <a:p>
            <a:pPr>
              <a:defRPr/>
            </a:pPr>
            <a:fld id="{B8719ED3-7948-4C12-A114-DC93F50FCF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949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4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2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50">
                <a:latin typeface="Verdana" pitchFamily="34" charset="0"/>
              </a:defRPr>
            </a:lvl1pPr>
          </a:lstStyle>
          <a:p>
            <a:pPr>
              <a:defRPr/>
            </a:pPr>
            <a:fld id="{B8719ED3-7948-4C12-A114-DC93F50FCF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209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4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2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50">
                <a:latin typeface="Verdana" pitchFamily="34" charset="0"/>
              </a:defRPr>
            </a:lvl1pPr>
          </a:lstStyle>
          <a:p>
            <a:pPr>
              <a:defRPr/>
            </a:pPr>
            <a:fld id="{B8719ED3-7948-4C12-A114-DC93F50FCF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24776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4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2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50">
                <a:latin typeface="Verdana" pitchFamily="34" charset="0"/>
              </a:defRPr>
            </a:lvl1pPr>
          </a:lstStyle>
          <a:p>
            <a:pPr>
              <a:defRPr/>
            </a:pPr>
            <a:fld id="{B8719ED3-7948-4C12-A114-DC93F50FCF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60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4493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5795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7914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8016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3360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0067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0577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3574-3613-4BC7-92B6-70EB1B4E1F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1365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5" r:id="rId13"/>
    <p:sldLayoutId id="2147483706" r:id="rId14"/>
    <p:sldLayoutId id="2147483707" r:id="rId15"/>
    <p:sldLayoutId id="2147483708" r:id="rId16"/>
    <p:sldLayoutId id="2147483709" r:id="rId17"/>
    <p:sldLayoutId id="2147483710" r:id="rId18"/>
    <p:sldLayoutId id="2147483711" r:id="rId19"/>
    <p:sldLayoutId id="2147483712" r:id="rId2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isgracesonthemenu.com/2019/04/geographical-indications-italian-food-made-official.html" TargetMode="External"/><Relationship Id="rId3" Type="http://schemas.openxmlformats.org/officeDocument/2006/relationships/image" Target="../media/image140.png"/><Relationship Id="rId7" Type="http://schemas.openxmlformats.org/officeDocument/2006/relationships/image" Target="../media/image18.png"/><Relationship Id="rId12" Type="http://schemas.openxmlformats.org/officeDocument/2006/relationships/image" Target="../media/image21.jpe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7.png"/><Relationship Id="rId11" Type="http://schemas.openxmlformats.org/officeDocument/2006/relationships/image" Target="../media/image20.jpeg"/><Relationship Id="rId5" Type="http://schemas.openxmlformats.org/officeDocument/2006/relationships/image" Target="../media/image16.jpeg"/><Relationship Id="rId10" Type="http://schemas.openxmlformats.org/officeDocument/2006/relationships/image" Target="../media/image19.svg"/><Relationship Id="rId4" Type="http://schemas.openxmlformats.org/officeDocument/2006/relationships/image" Target="../media/image15.jpeg"/><Relationship Id="rId9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8.svg"/><Relationship Id="rId11" Type="http://schemas.openxmlformats.org/officeDocument/2006/relationships/chart" Target="../charts/chart3.xml"/><Relationship Id="rId5" Type="http://schemas.openxmlformats.org/officeDocument/2006/relationships/image" Target="../media/image27.png"/><Relationship Id="rId10" Type="http://schemas.openxmlformats.org/officeDocument/2006/relationships/chart" Target="../charts/chart2.xml"/><Relationship Id="rId4" Type="http://schemas.openxmlformats.org/officeDocument/2006/relationships/image" Target="../media/image26.svg"/><Relationship Id="rId9" Type="http://schemas.openxmlformats.org/officeDocument/2006/relationships/chart" Target="../charts/char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agrovide.spread.name/" TargetMode="External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3224" y="2996952"/>
            <a:ext cx="7772400" cy="2232248"/>
          </a:xfrm>
        </p:spPr>
        <p:txBody>
          <a:bodyPr>
            <a:noAutofit/>
          </a:bodyPr>
          <a:lstStyle/>
          <a:p>
            <a:r>
              <a:rPr lang="lv-LV" altLang="en-US" sz="4400" dirty="0">
                <a:solidFill>
                  <a:schemeClr val="accent3">
                    <a:lumMod val="50000"/>
                  </a:schemeClr>
                </a:solidFill>
                <a:latin typeface="+mj-lt"/>
                <a:cs typeface="Segoe UI Light" panose="020B0502040204020203" pitchFamily="34" charset="0"/>
              </a:rPr>
              <a:t>Atbalsts dārzkopībai </a:t>
            </a:r>
            <a:br>
              <a:rPr lang="lv-LV" altLang="en-US" sz="4400" dirty="0">
                <a:solidFill>
                  <a:schemeClr val="accent3">
                    <a:lumMod val="50000"/>
                  </a:schemeClr>
                </a:solidFill>
                <a:latin typeface="+mj-lt"/>
                <a:cs typeface="Segoe UI Light" panose="020B0502040204020203" pitchFamily="34" charset="0"/>
              </a:rPr>
            </a:br>
            <a:endParaRPr lang="en-GB" altLang="en-US" sz="4400" dirty="0">
              <a:solidFill>
                <a:schemeClr val="accent3">
                  <a:lumMod val="50000"/>
                </a:schemeClr>
              </a:solidFill>
              <a:latin typeface="+mj-lt"/>
              <a:cs typeface="Segoe UI Light" panose="020B0502040204020203" pitchFamily="34" charset="0"/>
            </a:endParaRPr>
          </a:p>
        </p:txBody>
      </p:sp>
      <p:sp>
        <p:nvSpPr>
          <p:cNvPr id="3" name="Teksta vietturis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lv-LV" sz="1600" dirty="0">
                <a:solidFill>
                  <a:srgbClr val="4B3C29"/>
                </a:solidFill>
                <a:latin typeface="+mj-lt"/>
                <a:cs typeface="Segoe UI Light" panose="020B0502040204020203" pitchFamily="34" charset="0"/>
              </a:rPr>
              <a:t>2024.gada 1.marts</a:t>
            </a:r>
          </a:p>
          <a:p>
            <a:r>
              <a:rPr lang="lv-LV" sz="1600" dirty="0">
                <a:solidFill>
                  <a:srgbClr val="4B3C29"/>
                </a:solidFill>
                <a:latin typeface="+mj-lt"/>
                <a:cs typeface="Segoe UI Light" panose="020B0502040204020203" pitchFamily="34" charset="0"/>
              </a:rPr>
              <a:t>Bulduri</a:t>
            </a:r>
          </a:p>
        </p:txBody>
      </p:sp>
    </p:spTree>
    <p:extLst>
      <p:ext uri="{BB962C8B-B14F-4D97-AF65-F5344CB8AC3E}">
        <p14:creationId xmlns:p14="http://schemas.microsoft.com/office/powerpoint/2010/main" val="237011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7">
            <a:extLst>
              <a:ext uri="{FF2B5EF4-FFF2-40B4-BE49-F238E27FC236}">
                <a16:creationId xmlns:a16="http://schemas.microsoft.com/office/drawing/2014/main" id="{ECC3CF1B-7815-44CE-B2A4-189054E48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4922" y="6661792"/>
            <a:ext cx="1083038" cy="19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lv-LV" sz="675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| </a:t>
            </a:r>
            <a:fld id="{BF61C56D-D00D-41C0-AA88-AC00C32D347A}" type="slidenum">
              <a:rPr lang="lv-LV" sz="675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10</a:t>
            </a:fld>
            <a:endParaRPr lang="en-US" sz="675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B85CDE-9CAA-44BA-BC0D-EA3845FEBE52}"/>
              </a:ext>
            </a:extLst>
          </p:cNvPr>
          <p:cNvSpPr/>
          <p:nvPr/>
        </p:nvSpPr>
        <p:spPr>
          <a:xfrm>
            <a:off x="1679072" y="36124"/>
            <a:ext cx="7302167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v-LV" sz="1875" b="1" dirty="0">
                <a:solidFill>
                  <a:srgbClr val="3E1E1F"/>
                </a:solidFill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LA4.1.1. Atbalsts ieguldījumiem lauku saimniecībās konkurētspējai </a:t>
            </a:r>
          </a:p>
          <a:p>
            <a:pPr algn="ctr"/>
            <a:r>
              <a:rPr lang="lv-LV" sz="1350" dirty="0"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( 55,97 </a:t>
            </a:r>
            <a:r>
              <a:rPr lang="lv-LV" sz="1350" dirty="0" err="1"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milj.EUR</a:t>
            </a:r>
            <a:r>
              <a:rPr lang="lv-LV" sz="1350" dirty="0"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+ 25,9 </a:t>
            </a:r>
            <a:r>
              <a:rPr lang="lv-LV" sz="1350" dirty="0" err="1"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milj.EUR</a:t>
            </a:r>
            <a:r>
              <a:rPr lang="lv-LV" sz="1350" dirty="0"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papildu valsts finansējums)</a:t>
            </a:r>
            <a:endParaRPr lang="lv-LV" sz="1875" dirty="0">
              <a:latin typeface="Segoe UI" panose="020B0502040204020203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24" name="Taisnstūris ar noapaļotiem stūriem 72">
            <a:extLst>
              <a:ext uri="{FF2B5EF4-FFF2-40B4-BE49-F238E27FC236}">
                <a16:creationId xmlns:a16="http://schemas.microsoft.com/office/drawing/2014/main" id="{EDA45A67-ECE4-44B5-8608-96C5CCE01239}"/>
              </a:ext>
            </a:extLst>
          </p:cNvPr>
          <p:cNvSpPr/>
          <p:nvPr/>
        </p:nvSpPr>
        <p:spPr>
          <a:xfrm>
            <a:off x="3347329" y="4478467"/>
            <a:ext cx="5558688" cy="550067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algn="ctr">
              <a:tabLst>
                <a:tab pos="452735" algn="l"/>
              </a:tabLst>
            </a:pPr>
            <a:r>
              <a:rPr lang="lv-LV" sz="16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Sasniedzamais rādītājs ekonomiskajam mērķim. </a:t>
            </a:r>
          </a:p>
          <a:p>
            <a:pPr algn="ctr">
              <a:tabLst>
                <a:tab pos="452735" algn="l"/>
              </a:tabLst>
            </a:pPr>
            <a:r>
              <a:rPr lang="lv-LV" sz="16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Rādītājs nav jānosaka preventīviem ieguldījumiem</a:t>
            </a:r>
          </a:p>
        </p:txBody>
      </p:sp>
      <p:sp>
        <p:nvSpPr>
          <p:cNvPr id="25" name="Taisnstūris ar noapaļotiem stūriem 72">
            <a:extLst>
              <a:ext uri="{FF2B5EF4-FFF2-40B4-BE49-F238E27FC236}">
                <a16:creationId xmlns:a16="http://schemas.microsoft.com/office/drawing/2014/main" id="{6DDFE027-3E95-4400-BB44-77F5A61AE672}"/>
              </a:ext>
            </a:extLst>
          </p:cNvPr>
          <p:cNvSpPr/>
          <p:nvPr/>
        </p:nvSpPr>
        <p:spPr>
          <a:xfrm>
            <a:off x="3381908" y="6165304"/>
            <a:ext cx="5596653" cy="65881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algn="ctr">
              <a:tabLst>
                <a:tab pos="452735" algn="l"/>
              </a:tabLst>
              <a:defRPr/>
            </a:pPr>
            <a:r>
              <a:rPr lang="lv-LV" sz="14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Prioritāte</a:t>
            </a:r>
            <a:r>
              <a:rPr lang="lv-LV" sz="1400" kern="0" dirty="0">
                <a:latin typeface="Segoe UI" panose="020B0502040204020203" pitchFamily="34" charset="0"/>
                <a:cs typeface="Segoe UI" panose="020B0502040204020203" pitchFamily="34" charset="0"/>
              </a:rPr>
              <a:t>: nav saņemts atbalsts, būvniecībai, dalība pārtikas kvalitātes shēmās, t.sk. bio lauksaimniecība, augļkopība, dārzeņkopība, dalība kooperatīvā sabiedrībā, mazāks projekts </a:t>
            </a:r>
          </a:p>
        </p:txBody>
      </p:sp>
      <p:sp>
        <p:nvSpPr>
          <p:cNvPr id="33" name="Taisnstūris ar noapaļotiem stūriem 72">
            <a:extLst>
              <a:ext uri="{FF2B5EF4-FFF2-40B4-BE49-F238E27FC236}">
                <a16:creationId xmlns:a16="http://schemas.microsoft.com/office/drawing/2014/main" id="{8C798E23-6613-44E5-A75D-1CFD61ED05AC}"/>
              </a:ext>
            </a:extLst>
          </p:cNvPr>
          <p:cNvSpPr/>
          <p:nvPr/>
        </p:nvSpPr>
        <p:spPr>
          <a:xfrm>
            <a:off x="173091" y="954080"/>
            <a:ext cx="8805470" cy="3452314"/>
          </a:xfrm>
          <a:prstGeom prst="roundRect">
            <a:avLst/>
          </a:prstGeom>
          <a:solidFill>
            <a:srgbClr val="EBF1DE"/>
          </a:solidFill>
          <a:ln w="28575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>
              <a:tabLst>
                <a:tab pos="452735" algn="l"/>
              </a:tabLst>
            </a:pPr>
            <a:r>
              <a:rPr lang="lv-LV" sz="16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Atbalsts</a:t>
            </a:r>
            <a:r>
              <a:rPr lang="lv-LV" sz="1600" dirty="0"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</a:t>
            </a:r>
            <a:r>
              <a:rPr lang="lv-LV" sz="1600" b="1" dirty="0"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lauku </a:t>
            </a:r>
            <a:r>
              <a:rPr lang="lv-LV" sz="16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saimniecību konkurētspējas celšanai un tirgus orientācijai</a:t>
            </a:r>
            <a:r>
              <a:rPr lang="lv-LV" sz="1600" kern="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>
              <a:spcAft>
                <a:spcPts val="600"/>
              </a:spcAft>
              <a:tabLst>
                <a:tab pos="452735" algn="l"/>
              </a:tabLst>
            </a:pPr>
            <a:r>
              <a:rPr lang="lv-LV" sz="1400" kern="0" dirty="0">
                <a:latin typeface="Segoe UI" panose="020B0502040204020203" pitchFamily="34" charset="0"/>
                <a:cs typeface="Segoe UI" panose="020B0502040204020203" pitchFamily="34" charset="0"/>
              </a:rPr>
              <a:t>- </a:t>
            </a:r>
            <a:r>
              <a:rPr lang="lv-LV" sz="1600" kern="0" dirty="0">
                <a:latin typeface="Segoe UI" panose="020B0502040204020203" pitchFamily="34" charset="0"/>
                <a:cs typeface="Segoe UI" panose="020B0502040204020203" pitchFamily="34" charset="0"/>
              </a:rPr>
              <a:t>pamatlīdzekļu iegāde (jaunas iekārtas, tehnika, aprīkojums) nepārstrādāto lauksaimniecības produktu ražošanai, iepakošanai un pirmapstrādei;</a:t>
            </a:r>
          </a:p>
          <a:p>
            <a:pPr>
              <a:spcAft>
                <a:spcPts val="600"/>
              </a:spcAft>
              <a:tabLst>
                <a:tab pos="452735" algn="l"/>
              </a:tabLst>
            </a:pPr>
            <a:r>
              <a:rPr lang="lv-LV" sz="1600" kern="0" dirty="0">
                <a:latin typeface="Segoe UI" panose="020B0502040204020203" pitchFamily="34" charset="0"/>
                <a:cs typeface="Segoe UI" panose="020B0502040204020203" pitchFamily="34" charset="0"/>
              </a:rPr>
              <a:t>- būvniecība un pārbūve; </a:t>
            </a:r>
          </a:p>
          <a:p>
            <a:pPr>
              <a:spcAft>
                <a:spcPts val="600"/>
              </a:spcAft>
              <a:tabLst>
                <a:tab pos="452735" algn="l"/>
              </a:tabLst>
            </a:pPr>
            <a:r>
              <a:rPr lang="lv-LV" sz="1600" kern="0" dirty="0">
                <a:latin typeface="Segoe UI" panose="020B0502040204020203" pitchFamily="34" charset="0"/>
                <a:cs typeface="Segoe UI" panose="020B0502040204020203" pitchFamily="34" charset="0"/>
              </a:rPr>
              <a:t>- ilggadīgo stādījumu (izņemot zemenes) ierīkošana, t.sk. stādu iegāde, stādījumu balstu sistēmu, žogu, žogu balstu iegādei, uzstādīšanai un stādījumu ierīkošanai; </a:t>
            </a:r>
          </a:p>
          <a:p>
            <a:pPr>
              <a:spcAft>
                <a:spcPts val="600"/>
              </a:spcAft>
              <a:tabLst>
                <a:tab pos="452735" algn="l"/>
              </a:tabLst>
            </a:pPr>
            <a:r>
              <a:rPr lang="lv-LV" sz="1600" kern="0" dirty="0">
                <a:latin typeface="Segoe UI" panose="020B0502040204020203" pitchFamily="34" charset="0"/>
                <a:cs typeface="Segoe UI" panose="020B0502040204020203" pitchFamily="34" charset="0"/>
              </a:rPr>
              <a:t>- ūdenskrātuvju izveide, arī ziemas un pavasara ūdens uzkrāšanai, dziļurbumu un spiču ierīkošana, lietus aizsargpārklājiem (mobilajiem jumtiem);</a:t>
            </a:r>
          </a:p>
          <a:p>
            <a:pPr>
              <a:spcAft>
                <a:spcPts val="600"/>
              </a:spcAft>
              <a:tabLst>
                <a:tab pos="452735" algn="l"/>
              </a:tabLst>
            </a:pPr>
            <a:r>
              <a:rPr lang="lv-LV" sz="1600" kern="0" dirty="0">
                <a:latin typeface="Segoe UI" panose="020B0502040204020203" pitchFamily="34" charset="0"/>
                <a:cs typeface="Segoe UI" panose="020B0502040204020203" pitchFamily="34" charset="0"/>
              </a:rPr>
              <a:t>- meteostacijām un tehnoloģijām vides monitorēšanai;</a:t>
            </a:r>
          </a:p>
          <a:p>
            <a:pPr>
              <a:spcAft>
                <a:spcPts val="600"/>
              </a:spcAft>
              <a:tabLst>
                <a:tab pos="452735" algn="l"/>
              </a:tabLst>
            </a:pPr>
            <a:r>
              <a:rPr lang="lv-LV" sz="1600" kern="0" dirty="0">
                <a:latin typeface="Segoe UI" panose="020B0502040204020203" pitchFamily="34" charset="0"/>
                <a:cs typeface="Segoe UI" panose="020B0502040204020203" pitchFamily="34" charset="0"/>
              </a:rPr>
              <a:t>- preventīvie ieguldījumi kultūraugu vai dzīvnieku aizsardzībai – žogi, t.sk. arī pretsalnu un krusas aizsardzības sistēmas dārzkopībā (pretsalnu laistīšana, gaisa maisīšanas torņi, miglas ģeneratori, krusas aizsargtīkli) un krusas (krusas aizsargtīkli)</a:t>
            </a:r>
          </a:p>
        </p:txBody>
      </p:sp>
      <p:sp>
        <p:nvSpPr>
          <p:cNvPr id="13" name="Taisnstūris ar noapaļotiem stūriem 72">
            <a:extLst>
              <a:ext uri="{FF2B5EF4-FFF2-40B4-BE49-F238E27FC236}">
                <a16:creationId xmlns:a16="http://schemas.microsoft.com/office/drawing/2014/main" id="{AEC75D8F-7AC4-4B14-B7F4-38A7023B9F5B}"/>
              </a:ext>
            </a:extLst>
          </p:cNvPr>
          <p:cNvSpPr/>
          <p:nvPr/>
        </p:nvSpPr>
        <p:spPr>
          <a:xfrm>
            <a:off x="3405799" y="5100608"/>
            <a:ext cx="5558689" cy="103081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algn="ctr">
              <a:tabLst>
                <a:tab pos="452735" algn="l"/>
              </a:tabLst>
            </a:pPr>
            <a:r>
              <a:rPr lang="lv-LV" sz="16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Atbalsta intensitāte </a:t>
            </a:r>
            <a:r>
              <a:rPr lang="lv-LV" sz="14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(max 50%):</a:t>
            </a:r>
          </a:p>
          <a:p>
            <a:pPr algn="ctr">
              <a:tabLst>
                <a:tab pos="452735" algn="l"/>
              </a:tabLst>
            </a:pPr>
            <a:r>
              <a:rPr lang="lv-LV" sz="14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Mazās saimn.- 40%  Vidējās saimn.- 30%</a:t>
            </a:r>
          </a:p>
          <a:p>
            <a:pPr algn="ctr">
              <a:tabLst>
                <a:tab pos="452735" algn="l"/>
              </a:tabLst>
            </a:pPr>
            <a:r>
              <a:rPr lang="lv-LV" sz="14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Preventīvie ieguldījumi – 50%</a:t>
            </a:r>
          </a:p>
          <a:p>
            <a:pPr algn="ctr">
              <a:tabLst>
                <a:tab pos="452735" algn="l"/>
              </a:tabLst>
            </a:pPr>
            <a:r>
              <a:rPr lang="lv-LV" sz="14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Būvniecībai +10% dārzkopība;+10% jauns lauks.;+10% bio</a:t>
            </a:r>
          </a:p>
        </p:txBody>
      </p:sp>
      <p:sp>
        <p:nvSpPr>
          <p:cNvPr id="3" name="Taisnstūris ar noapaļotiem stūriem 72">
            <a:extLst>
              <a:ext uri="{FF2B5EF4-FFF2-40B4-BE49-F238E27FC236}">
                <a16:creationId xmlns:a16="http://schemas.microsoft.com/office/drawing/2014/main" id="{60138B89-2EC4-8120-7AB6-88C4F402AD86}"/>
              </a:ext>
            </a:extLst>
          </p:cNvPr>
          <p:cNvSpPr/>
          <p:nvPr/>
        </p:nvSpPr>
        <p:spPr>
          <a:xfrm>
            <a:off x="42728" y="5245002"/>
            <a:ext cx="3274961" cy="658918"/>
          </a:xfrm>
          <a:prstGeom prst="roundRect">
            <a:avLst>
              <a:gd name="adj" fmla="val 50000"/>
            </a:avLst>
          </a:prstGeom>
          <a:solidFill>
            <a:srgbClr val="EBF1DE"/>
          </a:solidFill>
          <a:ln w="28575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algn="ctr">
              <a:tabLst>
                <a:tab pos="452735" algn="l"/>
              </a:tabLst>
            </a:pPr>
            <a:r>
              <a:rPr lang="lv-LV" sz="16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Vidējās saimniecības</a:t>
            </a:r>
          </a:p>
          <a:p>
            <a:pPr algn="ctr">
              <a:tabLst>
                <a:tab pos="452735" algn="l"/>
              </a:tabLst>
            </a:pPr>
            <a:r>
              <a:rPr lang="lv-LV" sz="1600" kern="0" dirty="0">
                <a:latin typeface="Segoe UI" panose="020B0502040204020203" pitchFamily="34" charset="0"/>
                <a:cs typeface="Segoe UI" panose="020B0502040204020203" pitchFamily="34" charset="0"/>
              </a:rPr>
              <a:t>Apgroz. 70 001 – 350 000 EUR </a:t>
            </a:r>
            <a:endParaRPr lang="lv-LV" sz="1600" b="1" kern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aisnstūris ar noapaļotiem stūriem 72">
            <a:extLst>
              <a:ext uri="{FF2B5EF4-FFF2-40B4-BE49-F238E27FC236}">
                <a16:creationId xmlns:a16="http://schemas.microsoft.com/office/drawing/2014/main" id="{B0317E1E-751D-0CBD-DB5F-FFC41130FF33}"/>
              </a:ext>
            </a:extLst>
          </p:cNvPr>
          <p:cNvSpPr/>
          <p:nvPr/>
        </p:nvSpPr>
        <p:spPr>
          <a:xfrm>
            <a:off x="68984" y="4487980"/>
            <a:ext cx="3180430" cy="658918"/>
          </a:xfrm>
          <a:prstGeom prst="roundRect">
            <a:avLst>
              <a:gd name="adj" fmla="val 50000"/>
            </a:avLst>
          </a:prstGeom>
          <a:solidFill>
            <a:srgbClr val="EBF1DE"/>
          </a:solidFill>
          <a:ln w="28575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algn="ctr">
              <a:tabLst>
                <a:tab pos="452735" algn="l"/>
              </a:tabLst>
            </a:pPr>
            <a:r>
              <a:rPr lang="lv-LV" sz="16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Mazās saimniecības</a:t>
            </a:r>
          </a:p>
          <a:p>
            <a:pPr algn="ctr">
              <a:tabLst>
                <a:tab pos="452735" algn="l"/>
              </a:tabLst>
            </a:pPr>
            <a:r>
              <a:rPr lang="lv-LV" sz="1600" kern="0" dirty="0">
                <a:latin typeface="Segoe UI" panose="020B0502040204020203" pitchFamily="34" charset="0"/>
                <a:cs typeface="Segoe UI" panose="020B0502040204020203" pitchFamily="34" charset="0"/>
              </a:rPr>
              <a:t>Apgroz. 15 000 līdz 70 000 EUR </a:t>
            </a:r>
          </a:p>
        </p:txBody>
      </p:sp>
      <p:sp>
        <p:nvSpPr>
          <p:cNvPr id="5" name="Taisnstūris ar noapaļotiem stūriem 72">
            <a:extLst>
              <a:ext uri="{FF2B5EF4-FFF2-40B4-BE49-F238E27FC236}">
                <a16:creationId xmlns:a16="http://schemas.microsoft.com/office/drawing/2014/main" id="{AB28CC09-0669-D16D-725A-EAE9B49F576D}"/>
              </a:ext>
            </a:extLst>
          </p:cNvPr>
          <p:cNvSpPr/>
          <p:nvPr/>
        </p:nvSpPr>
        <p:spPr>
          <a:xfrm>
            <a:off x="68984" y="5999006"/>
            <a:ext cx="3274961" cy="825108"/>
          </a:xfrm>
          <a:prstGeom prst="roundRect">
            <a:avLst>
              <a:gd name="adj" fmla="val 50000"/>
            </a:avLst>
          </a:prstGeom>
          <a:solidFill>
            <a:srgbClr val="EBF1DE"/>
          </a:solidFill>
          <a:ln w="28575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algn="ctr">
              <a:tabLst>
                <a:tab pos="452735" algn="l"/>
              </a:tabLst>
            </a:pPr>
            <a:r>
              <a:rPr lang="lv-LV" sz="14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Atbilstošās kooperatīvās sabiedrības vai kooperatīvo sabiedrību apvienības </a:t>
            </a:r>
          </a:p>
        </p:txBody>
      </p:sp>
    </p:spTree>
    <p:extLst>
      <p:ext uri="{BB962C8B-B14F-4D97-AF65-F5344CB8AC3E}">
        <p14:creationId xmlns:p14="http://schemas.microsoft.com/office/powerpoint/2010/main" val="2552631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isnstūris ar noapaļotiem stūriem 72">
            <a:extLst>
              <a:ext uri="{FF2B5EF4-FFF2-40B4-BE49-F238E27FC236}">
                <a16:creationId xmlns:a16="http://schemas.microsoft.com/office/drawing/2014/main" id="{91CA21CB-492F-E79C-4745-1301758137A3}"/>
              </a:ext>
            </a:extLst>
          </p:cNvPr>
          <p:cNvSpPr/>
          <p:nvPr/>
        </p:nvSpPr>
        <p:spPr>
          <a:xfrm>
            <a:off x="68985" y="1191973"/>
            <a:ext cx="8967151" cy="3320459"/>
          </a:xfrm>
          <a:prstGeom prst="roundRect">
            <a:avLst/>
          </a:prstGeom>
          <a:solidFill>
            <a:srgbClr val="EBF1DE"/>
          </a:solidFill>
          <a:ln w="28575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>
              <a:tabLst>
                <a:tab pos="452735" algn="l"/>
              </a:tabLst>
            </a:pPr>
            <a:r>
              <a:rPr lang="lv-LV" sz="16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Atbalsts ieguldījumiem:</a:t>
            </a:r>
          </a:p>
          <a:p>
            <a:pPr>
              <a:spcAft>
                <a:spcPts val="600"/>
              </a:spcAft>
              <a:tabLst>
                <a:tab pos="452735" algn="l"/>
              </a:tabLst>
            </a:pPr>
            <a:r>
              <a:rPr lang="lv-LV" sz="1600" kern="0" dirty="0">
                <a:latin typeface="Segoe UI" panose="020B0502040204020203" pitchFamily="34" charset="0"/>
                <a:cs typeface="Segoe UI" panose="020B0502040204020203" pitchFamily="34" charset="0"/>
              </a:rPr>
              <a:t>-pamatlīdzekļu iegādei; (augļkoku un ogulāju apdobju kultivatori - rušinātāju herbicīdu lietošanas aizvietošanai; tehnikas vai iekārtas ar automatizētiem vai robotizētiem risinājumiem; meteostaciju iegādei u.t.t.) </a:t>
            </a:r>
          </a:p>
          <a:p>
            <a:pPr>
              <a:spcAft>
                <a:spcPts val="600"/>
              </a:spcAft>
              <a:tabLst>
                <a:tab pos="452735" algn="l"/>
              </a:tabLst>
            </a:pPr>
            <a:r>
              <a:rPr lang="lv-LV" sz="1600" kern="0" dirty="0">
                <a:latin typeface="Segoe UI" panose="020B0502040204020203" pitchFamily="34" charset="0"/>
                <a:cs typeface="Segoe UI" panose="020B0502040204020203" pitchFamily="34" charset="0"/>
              </a:rPr>
              <a:t>-ieguldījumi jaunu ilggadīgo augļkopības kultūraugu (izņemot zemeņu) stādījumu izveidei, t.sk. stādu iegāde, stādījumu balstu sistēmu, žogu, žogu balstu iegādei, uzstādīšanai un stādījumu ierīkošanai, tostarp vēsturisko kūdras ieguves vietu rekultivācijai; </a:t>
            </a:r>
          </a:p>
          <a:p>
            <a:pPr>
              <a:spcAft>
                <a:spcPts val="600"/>
              </a:spcAft>
              <a:tabLst>
                <a:tab pos="452735" algn="l"/>
              </a:tabLst>
            </a:pPr>
            <a:r>
              <a:rPr lang="lv-LV" sz="1600" kern="0" dirty="0">
                <a:latin typeface="Segoe UI" panose="020B0502040204020203" pitchFamily="34" charset="0"/>
                <a:cs typeface="Segoe UI" panose="020B0502040204020203" pitchFamily="34" charset="0"/>
              </a:rPr>
              <a:t>- tehnikas un iekārtu iegādei virszemes pretsalnu aizsadzībai (maisīšanas torņiem, miglas ģeneratoriem) un laistīšanai, ūdens resursu efektīvai izmantošanai – ziemas un pavasara ūdens uzkrāšanai, atkārtotai izmantošanai, ūdenskrātuvju izveidei, dziļurbumu un spiču ierīkošanai, kā arī krusas aizsargtīkliem un lietus aizsargpārklājiem (mobilajiem jumtiem) </a:t>
            </a:r>
          </a:p>
          <a:p>
            <a:pPr>
              <a:spcAft>
                <a:spcPts val="600"/>
              </a:spcAft>
              <a:tabLst>
                <a:tab pos="452735" algn="l"/>
              </a:tabLst>
            </a:pPr>
            <a:r>
              <a:rPr lang="lv-LV" sz="1600" kern="0" dirty="0">
                <a:latin typeface="Segoe UI" panose="020B0502040204020203" pitchFamily="34" charset="0"/>
                <a:cs typeface="Segoe UI" panose="020B0502040204020203" pitchFamily="34" charset="0"/>
              </a:rPr>
              <a:t>- pilienu laistīšanai ar precīzu mēslojuma un augu aizsardzības līdzekļu lietojumu</a:t>
            </a:r>
          </a:p>
        </p:txBody>
      </p:sp>
      <p:sp>
        <p:nvSpPr>
          <p:cNvPr id="20" name="Text Box 7">
            <a:extLst>
              <a:ext uri="{FF2B5EF4-FFF2-40B4-BE49-F238E27FC236}">
                <a16:creationId xmlns:a16="http://schemas.microsoft.com/office/drawing/2014/main" id="{ECC3CF1B-7815-44CE-B2A4-189054E48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0962" y="6616953"/>
            <a:ext cx="1083038" cy="19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lv-LV" sz="675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| </a:t>
            </a:r>
            <a:fld id="{BF61C56D-D00D-41C0-AA88-AC00C32D347A}" type="slidenum">
              <a:rPr lang="lv-LV" sz="675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11</a:t>
            </a:fld>
            <a:endParaRPr lang="en-US" sz="675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B85CDE-9CAA-44BA-BC0D-EA3845FEBE52}"/>
              </a:ext>
            </a:extLst>
          </p:cNvPr>
          <p:cNvSpPr/>
          <p:nvPr/>
        </p:nvSpPr>
        <p:spPr>
          <a:xfrm>
            <a:off x="1706464" y="41551"/>
            <a:ext cx="7302167" cy="1165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875" b="1" dirty="0">
                <a:solidFill>
                  <a:srgbClr val="3E1E1F"/>
                </a:solidFill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LA 4.1.2. Atbalsts ieguldījumiem SEG un amonjaka emisijas samazinošajiem pasākumiem un klimata pārmaiņu mazināšanai un pielāgošanās pasākumu īstenošanai lauku saimniecībās</a:t>
            </a:r>
          </a:p>
          <a:p>
            <a:pPr algn="ctr"/>
            <a:r>
              <a:rPr lang="lv-LV" sz="1350" dirty="0"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(23,7 </a:t>
            </a:r>
            <a:r>
              <a:rPr lang="lv-LV" sz="1350" dirty="0" err="1"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milj.EUR</a:t>
            </a:r>
            <a:r>
              <a:rPr lang="lv-LV" sz="1350" dirty="0"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+ 11 </a:t>
            </a:r>
            <a:r>
              <a:rPr lang="lv-LV" sz="1350" dirty="0" err="1"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milj.EUR</a:t>
            </a:r>
            <a:r>
              <a:rPr lang="lv-LV" sz="1350" dirty="0"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papildu valsts finansējums)</a:t>
            </a:r>
            <a:endParaRPr lang="lv-LV" sz="1875" dirty="0">
              <a:latin typeface="Segoe UI" panose="020B0502040204020203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6" name="Taisnstūris ar noapaļotiem stūriem 72">
            <a:extLst>
              <a:ext uri="{FF2B5EF4-FFF2-40B4-BE49-F238E27FC236}">
                <a16:creationId xmlns:a16="http://schemas.microsoft.com/office/drawing/2014/main" id="{8DA2B762-744E-5076-87AC-08D0453F14A8}"/>
              </a:ext>
            </a:extLst>
          </p:cNvPr>
          <p:cNvSpPr/>
          <p:nvPr/>
        </p:nvSpPr>
        <p:spPr>
          <a:xfrm>
            <a:off x="40449" y="4581128"/>
            <a:ext cx="2731351" cy="1081726"/>
          </a:xfrm>
          <a:prstGeom prst="roundRect">
            <a:avLst>
              <a:gd name="adj" fmla="val 50000"/>
            </a:avLst>
          </a:prstGeom>
          <a:solidFill>
            <a:srgbClr val="EBF1DE"/>
          </a:solidFill>
          <a:ln w="28575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algn="ctr">
              <a:tabLst>
                <a:tab pos="452735" algn="l"/>
              </a:tabLst>
            </a:pPr>
            <a:r>
              <a:rPr lang="lv-LV" sz="16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Lauku saimniecības</a:t>
            </a:r>
          </a:p>
          <a:p>
            <a:pPr algn="ctr">
              <a:tabLst>
                <a:tab pos="452735" algn="l"/>
              </a:tabLst>
            </a:pPr>
            <a:r>
              <a:rPr lang="lv-LV" sz="1400" kern="0" dirty="0">
                <a:latin typeface="Segoe UI" panose="020B0502040204020203" pitchFamily="34" charset="0"/>
                <a:cs typeface="Segoe UI" panose="020B0502040204020203" pitchFamily="34" charset="0"/>
              </a:rPr>
              <a:t>vismaz 4 000 EUR ieņēmumi no lauksaimniecības</a:t>
            </a:r>
          </a:p>
        </p:txBody>
      </p:sp>
      <p:sp>
        <p:nvSpPr>
          <p:cNvPr id="8" name="Taisnstūris ar noapaļotiem stūriem 72">
            <a:extLst>
              <a:ext uri="{FF2B5EF4-FFF2-40B4-BE49-F238E27FC236}">
                <a16:creationId xmlns:a16="http://schemas.microsoft.com/office/drawing/2014/main" id="{42D425BF-2588-2FF6-D58F-92C4387C9D00}"/>
              </a:ext>
            </a:extLst>
          </p:cNvPr>
          <p:cNvSpPr/>
          <p:nvPr/>
        </p:nvSpPr>
        <p:spPr>
          <a:xfrm>
            <a:off x="68985" y="5731550"/>
            <a:ext cx="2702815" cy="1081611"/>
          </a:xfrm>
          <a:prstGeom prst="roundRect">
            <a:avLst>
              <a:gd name="adj" fmla="val 50000"/>
            </a:avLst>
          </a:prstGeom>
          <a:solidFill>
            <a:srgbClr val="EBF1DE"/>
          </a:solidFill>
          <a:ln w="28575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algn="ctr">
              <a:tabLst>
                <a:tab pos="452735" algn="l"/>
              </a:tabLst>
            </a:pPr>
            <a:r>
              <a:rPr lang="lv-LV" sz="14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Atbilstošās kooperatīvās sabiedrības vai kooperatīvo sabiedrību apvienības </a:t>
            </a:r>
          </a:p>
        </p:txBody>
      </p:sp>
      <p:sp>
        <p:nvSpPr>
          <p:cNvPr id="10" name="Taisnstūris ar noapaļotiem stūriem 72">
            <a:extLst>
              <a:ext uri="{FF2B5EF4-FFF2-40B4-BE49-F238E27FC236}">
                <a16:creationId xmlns:a16="http://schemas.microsoft.com/office/drawing/2014/main" id="{EC057896-B082-D082-1319-991AA452AF65}"/>
              </a:ext>
            </a:extLst>
          </p:cNvPr>
          <p:cNvSpPr/>
          <p:nvPr/>
        </p:nvSpPr>
        <p:spPr>
          <a:xfrm>
            <a:off x="2843809" y="6047097"/>
            <a:ext cx="6192328" cy="766064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algn="ctr">
              <a:tabLst>
                <a:tab pos="452735" algn="l"/>
              </a:tabLst>
              <a:defRPr/>
            </a:pPr>
            <a:r>
              <a:rPr lang="lv-LV" sz="14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Prioritāte</a:t>
            </a:r>
            <a:r>
              <a:rPr lang="lv-LV" sz="1400" kern="0" dirty="0">
                <a:latin typeface="Segoe UI" panose="020B0502040204020203" pitchFamily="34" charset="0"/>
                <a:cs typeface="Segoe UI" panose="020B0502040204020203" pitchFamily="34" charset="0"/>
              </a:rPr>
              <a:t>: nav saņemts atbalsts, būvniecībai, dalība pārtikas kvalitātes shēmās, t.sk. bio lauksaimniecība, augļkopība, dārzeņkopība, mazāks projekts, iggadīgiem stādījumiem, kūtsmēslu apsaimniekošanai</a:t>
            </a:r>
          </a:p>
        </p:txBody>
      </p:sp>
      <p:sp>
        <p:nvSpPr>
          <p:cNvPr id="11" name="Taisnstūris ar noapaļotiem stūriem 72">
            <a:extLst>
              <a:ext uri="{FF2B5EF4-FFF2-40B4-BE49-F238E27FC236}">
                <a16:creationId xmlns:a16="http://schemas.microsoft.com/office/drawing/2014/main" id="{CDE12E3C-8EBD-E522-17E9-96C374975F8A}"/>
              </a:ext>
            </a:extLst>
          </p:cNvPr>
          <p:cNvSpPr/>
          <p:nvPr/>
        </p:nvSpPr>
        <p:spPr>
          <a:xfrm>
            <a:off x="2987824" y="4581128"/>
            <a:ext cx="6048312" cy="1368152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algn="ctr">
              <a:tabLst>
                <a:tab pos="452735" algn="l"/>
              </a:tabLst>
            </a:pPr>
            <a:r>
              <a:rPr lang="lv-LV" sz="16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Atbalsta intensitāte </a:t>
            </a:r>
            <a:r>
              <a:rPr lang="lv-LV" sz="14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(max 50%):</a:t>
            </a:r>
          </a:p>
          <a:p>
            <a:pPr algn="ctr">
              <a:tabLst>
                <a:tab pos="452735" algn="l"/>
              </a:tabLst>
            </a:pPr>
            <a:r>
              <a:rPr lang="lv-LV" sz="14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Būvniecība: mazās - 40%/ vidējās - 35% / lielās - 30% un +10% JL</a:t>
            </a:r>
          </a:p>
          <a:p>
            <a:pPr algn="ctr">
              <a:tabLst>
                <a:tab pos="452735" algn="l"/>
              </a:tabLst>
            </a:pPr>
            <a:r>
              <a:rPr lang="lv-LV" sz="14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Tehnika, iekārtas: mazās - 40%/vidējās - 30%/lielās - 30%</a:t>
            </a:r>
          </a:p>
          <a:p>
            <a:pPr algn="ctr">
              <a:tabLst>
                <a:tab pos="452735" algn="l"/>
              </a:tabLst>
            </a:pPr>
            <a:r>
              <a:rPr lang="lv-LV" sz="14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 +10% dārzkopībai</a:t>
            </a:r>
          </a:p>
          <a:p>
            <a:pPr algn="ctr">
              <a:tabLst>
                <a:tab pos="452735" algn="l"/>
              </a:tabLst>
            </a:pPr>
            <a:r>
              <a:rPr lang="lv-LV" sz="14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Ilggadīgie stādījumi – 50% (max 70%); </a:t>
            </a:r>
          </a:p>
          <a:p>
            <a:pPr algn="ctr">
              <a:tabLst>
                <a:tab pos="452735" algn="l"/>
              </a:tabLst>
            </a:pPr>
            <a:r>
              <a:rPr lang="lv-LV" sz="14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kūdras augsnēs +20% mazās; +10% vid./lielās</a:t>
            </a:r>
          </a:p>
        </p:txBody>
      </p:sp>
    </p:spTree>
    <p:extLst>
      <p:ext uri="{BB962C8B-B14F-4D97-AF65-F5344CB8AC3E}">
        <p14:creationId xmlns:p14="http://schemas.microsoft.com/office/powerpoint/2010/main" val="4069308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87FF77-42F5-DDC7-9B03-691CC7848C4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ED5881F-68C8-4B99-9906-C1C2365F8841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4F10BF0-8F55-2A6B-CAC7-2954ACD1FB67}"/>
              </a:ext>
            </a:extLst>
          </p:cNvPr>
          <p:cNvSpPr txBox="1">
            <a:spLocks/>
          </p:cNvSpPr>
          <p:nvPr/>
        </p:nvSpPr>
        <p:spPr>
          <a:xfrm>
            <a:off x="1744154" y="226472"/>
            <a:ext cx="7349840" cy="666795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100" b="1" dirty="0">
                <a:solidFill>
                  <a:srgbClr val="3E1E1F"/>
                </a:solidFill>
                <a:latin typeface="Segoe UI"/>
                <a:ea typeface="Verdana"/>
                <a:cs typeface="Segoe UI"/>
              </a:rPr>
              <a:t>LA5 Atbalsts ieguldījumiem mazajās lauku saimniecībās  </a:t>
            </a:r>
            <a:br>
              <a:rPr lang="lv-LV" sz="2100" dirty="0">
                <a:solidFill>
                  <a:srgbClr val="3E1E1F"/>
                </a:solidFill>
                <a:latin typeface="Segoe UI"/>
                <a:ea typeface="Verdana"/>
                <a:cs typeface="Segoe UI"/>
              </a:rPr>
            </a:br>
            <a:r>
              <a:rPr lang="lv-LV" sz="1500" dirty="0">
                <a:solidFill>
                  <a:srgbClr val="3E1E1F"/>
                </a:solidFill>
                <a:latin typeface="Segoe UI"/>
                <a:ea typeface="Verdana"/>
                <a:cs typeface="Segoe UI"/>
              </a:rPr>
              <a:t>(20 milj. EUR)</a:t>
            </a:r>
            <a:endParaRPr lang="lv-LV" sz="1500" dirty="0">
              <a:solidFill>
                <a:srgbClr val="3E1E1F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36612F73-9415-9D92-BE6E-E392BEBE4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9943" y="6572346"/>
            <a:ext cx="144405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lv-LV" sz="900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| </a:t>
            </a:r>
            <a:fld id="{1D274439-5BD9-4546-9819-ECC0710DAC74}" type="slidenum">
              <a:rPr lang="lv-LV" sz="900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12</a:t>
            </a:fld>
            <a:endParaRPr lang="en-US" sz="900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9D757C-AC5C-1912-E10F-4CF03837EFDD}"/>
              </a:ext>
            </a:extLst>
          </p:cNvPr>
          <p:cNvSpPr txBox="1"/>
          <p:nvPr/>
        </p:nvSpPr>
        <p:spPr>
          <a:xfrm>
            <a:off x="232180" y="5299239"/>
            <a:ext cx="3259699" cy="1361911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lv-LV" sz="1100" b="1" u="sng" dirty="0">
                <a:solidFill>
                  <a:srgbClr val="3E1E1F"/>
                </a:solidFill>
                <a:latin typeface="Segoe UI"/>
                <a:cs typeface="Segoe UI"/>
              </a:rPr>
              <a:t>P</a:t>
            </a:r>
            <a:r>
              <a:rPr lang="lv-LV" sz="1400" b="1" u="sng" dirty="0">
                <a:solidFill>
                  <a:srgbClr val="3E1E1F"/>
                </a:solidFill>
                <a:latin typeface="Segoe UI"/>
                <a:cs typeface="Segoe UI"/>
              </a:rPr>
              <a:t>rioritāte</a:t>
            </a:r>
          </a:p>
          <a:p>
            <a:r>
              <a:rPr lang="lv-LV" sz="1400" dirty="0">
                <a:latin typeface="Segoe UI "/>
                <a:cs typeface="Segoe UI"/>
              </a:rPr>
              <a:t>Projekta gatavība īstenošanai</a:t>
            </a:r>
          </a:p>
          <a:p>
            <a:r>
              <a:rPr lang="lv-LV" sz="1400" dirty="0">
                <a:latin typeface="Segoe UI "/>
                <a:ea typeface="+mn-lt"/>
                <a:cs typeface="+mn-lt"/>
              </a:rPr>
              <a:t>Iepriekš saņemtā atbalsta apjoms</a:t>
            </a:r>
            <a:endParaRPr lang="lv-LV" sz="1400" dirty="0">
              <a:latin typeface="Segoe UI "/>
            </a:endParaRPr>
          </a:p>
          <a:p>
            <a:r>
              <a:rPr lang="lv-LV" sz="1400" dirty="0">
                <a:latin typeface="Segoe UI "/>
                <a:cs typeface="Segoe UI"/>
              </a:rPr>
              <a:t>Dalība pārtikas kvalitātes shēmās</a:t>
            </a:r>
          </a:p>
          <a:p>
            <a:r>
              <a:rPr lang="lv-LV" sz="1400" dirty="0">
                <a:latin typeface="Segoe UI "/>
                <a:ea typeface="+mn-lt"/>
                <a:cs typeface="+mn-lt"/>
              </a:rPr>
              <a:t>Dalība kooperatīvajā sabiedrībā</a:t>
            </a:r>
          </a:p>
          <a:p>
            <a:r>
              <a:rPr lang="lv-LV" sz="1400" dirty="0">
                <a:latin typeface="Segoe UI "/>
                <a:ea typeface="+mn-lt"/>
                <a:cs typeface="+mn-lt"/>
              </a:rPr>
              <a:t>Mazāks attiecināmo izmaksu apmērs</a:t>
            </a:r>
            <a:endParaRPr lang="lv-LV" sz="1400" dirty="0">
              <a:latin typeface="Segoe UI "/>
              <a:cs typeface="Calibri"/>
            </a:endParaRPr>
          </a:p>
        </p:txBody>
      </p:sp>
      <p:sp>
        <p:nvSpPr>
          <p:cNvPr id="8" name="Flowchart: Terminator 7">
            <a:extLst>
              <a:ext uri="{FF2B5EF4-FFF2-40B4-BE49-F238E27FC236}">
                <a16:creationId xmlns:a16="http://schemas.microsoft.com/office/drawing/2014/main" id="{67357208-F3FF-7CE0-77C3-67638FAD707E}"/>
              </a:ext>
            </a:extLst>
          </p:cNvPr>
          <p:cNvSpPr/>
          <p:nvPr/>
        </p:nvSpPr>
        <p:spPr>
          <a:xfrm>
            <a:off x="113539" y="1788543"/>
            <a:ext cx="3710354" cy="296772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214313" indent="-214313">
              <a:buFont typeface="Wingdings" panose="05000000000000000000" pitchFamily="2" charset="2"/>
              <a:buChar char="ü"/>
            </a:pPr>
            <a:endParaRPr lang="lv-LV" sz="1500" dirty="0">
              <a:solidFill>
                <a:schemeClr val="tx1"/>
              </a:solidFill>
              <a:latin typeface="Segoe UI"/>
              <a:cs typeface="Segoe UI"/>
            </a:endParaRPr>
          </a:p>
          <a:p>
            <a:pPr algn="ctr"/>
            <a:endParaRPr lang="lv-LV" sz="1500" b="1" u="sng" dirty="0">
              <a:solidFill>
                <a:schemeClr val="tx1"/>
              </a:solidFill>
              <a:latin typeface="Segoe UI"/>
              <a:cs typeface="Segoe UI"/>
            </a:endParaRPr>
          </a:p>
          <a:p>
            <a:pPr algn="ctr"/>
            <a:r>
              <a:rPr lang="lv-LV" sz="1600" b="1" u="sng" dirty="0">
                <a:solidFill>
                  <a:schemeClr val="tx1"/>
                </a:solidFill>
                <a:latin typeface="Segoe UI"/>
                <a:cs typeface="Segoe UI"/>
              </a:rPr>
              <a:t>Atbalsta saņemšanas noteikumi</a:t>
            </a:r>
            <a:endParaRPr lang="lv-LV" sz="1600" dirty="0">
              <a:solidFill>
                <a:schemeClr val="tx1"/>
              </a:solidFill>
            </a:endParaRPr>
          </a:p>
          <a:p>
            <a:r>
              <a:rPr lang="lv-LV" sz="1600" u="sng" dirty="0">
                <a:solidFill>
                  <a:schemeClr val="tx1"/>
                </a:solidFill>
                <a:latin typeface="Segoe UI"/>
                <a:cs typeface="Segoe UI"/>
              </a:rPr>
              <a:t>Atbalsta pretendents: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lv-LV" sz="1600" dirty="0">
                <a:solidFill>
                  <a:schemeClr val="tx1"/>
                </a:solidFill>
                <a:latin typeface="Segoe UI"/>
                <a:cs typeface="Segoe UI"/>
              </a:rPr>
              <a:t>apgrozījums līdz 15 000 EUR</a:t>
            </a:r>
            <a:endParaRPr lang="en-US" sz="1600" dirty="0">
              <a:solidFill>
                <a:schemeClr val="tx1"/>
              </a:solidFill>
              <a:cs typeface="Calibri"/>
            </a:endParaRP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lv-LV" sz="1600" dirty="0">
                <a:solidFill>
                  <a:schemeClr val="tx1"/>
                </a:solidFill>
                <a:latin typeface="Segoe UI"/>
                <a:cs typeface="Segoe UI"/>
              </a:rPr>
              <a:t>dzīvesvieta/reģistrēts ir lauku teritorijā</a:t>
            </a:r>
          </a:p>
          <a:p>
            <a:endParaRPr lang="lv-LV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57175" indent="-257175">
              <a:buFont typeface="Arial" panose="05000000000000000000" pitchFamily="2" charset="2"/>
              <a:buChar char="•"/>
            </a:pPr>
            <a:r>
              <a:rPr lang="lv-LV" sz="1600" dirty="0">
                <a:solidFill>
                  <a:schemeClr val="tx1"/>
                </a:solidFill>
                <a:latin typeface="Segoe UI"/>
                <a:cs typeface="Segoe UI"/>
              </a:rPr>
              <a:t>izstrādāts darījumdarbības plāns ar nepieciešamajiem ieguldījumiem saimniecības attīstībai</a:t>
            </a:r>
            <a:endParaRPr lang="lv-LV" sz="1600" dirty="0">
              <a:solidFill>
                <a:schemeClr val="tx1"/>
              </a:solidFill>
              <a:latin typeface="Segoe UI"/>
              <a:ea typeface="+mn-lt"/>
              <a:cs typeface="Segoe UI"/>
            </a:endParaRPr>
          </a:p>
          <a:p>
            <a:pPr marL="214313" indent="-214313">
              <a:buFont typeface="Wingdings" panose="05000000000000000000" pitchFamily="2" charset="2"/>
              <a:buChar char="ü"/>
            </a:pPr>
            <a:endParaRPr lang="lv-LV" sz="15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14313" indent="-214313">
              <a:buFont typeface="Wingdings" panose="05000000000000000000" pitchFamily="2" charset="2"/>
              <a:buChar char="ü"/>
            </a:pPr>
            <a:endParaRPr lang="lv-LV" sz="15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lowchart: Terminator 8">
            <a:extLst>
              <a:ext uri="{FF2B5EF4-FFF2-40B4-BE49-F238E27FC236}">
                <a16:creationId xmlns:a16="http://schemas.microsoft.com/office/drawing/2014/main" id="{2D7AF721-68E9-2970-00B6-48CEBFB73560}"/>
              </a:ext>
            </a:extLst>
          </p:cNvPr>
          <p:cNvSpPr/>
          <p:nvPr/>
        </p:nvSpPr>
        <p:spPr>
          <a:xfrm>
            <a:off x="3867516" y="1765894"/>
            <a:ext cx="5162945" cy="3225428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lv-LV" sz="1500" b="1" u="sng" dirty="0">
              <a:solidFill>
                <a:schemeClr val="tx1"/>
              </a:solidFill>
              <a:latin typeface="Segoe UI "/>
              <a:ea typeface="+mn-lt"/>
              <a:cs typeface="Segoe UI"/>
            </a:endParaRPr>
          </a:p>
          <a:p>
            <a:pPr algn="ctr"/>
            <a:r>
              <a:rPr lang="lv-LV" sz="1600" b="1" u="sng" dirty="0">
                <a:solidFill>
                  <a:schemeClr val="tx1"/>
                </a:solidFill>
                <a:latin typeface="Segoe UI "/>
                <a:ea typeface="+mn-lt"/>
                <a:cs typeface="Segoe UI"/>
              </a:rPr>
              <a:t>Atbalstāmās aktivitātes</a:t>
            </a:r>
            <a:endParaRPr lang="lv-LV" sz="1600" b="1" u="sng" dirty="0">
              <a:solidFill>
                <a:schemeClr val="tx1"/>
              </a:solidFill>
              <a:latin typeface="Segoe UI"/>
              <a:ea typeface="+mn-lt"/>
              <a:cs typeface="Segoe UI"/>
            </a:endParaRPr>
          </a:p>
          <a:p>
            <a:pPr marL="160496" indent="-160496">
              <a:buFont typeface="Wingdings,Sans-Serif"/>
              <a:buChar char="ü"/>
            </a:pPr>
            <a:r>
              <a:rPr lang="lv-LV" sz="1600" dirty="0">
                <a:solidFill>
                  <a:schemeClr val="tx1"/>
                </a:solidFill>
                <a:latin typeface="Segoe UI "/>
                <a:ea typeface="+mn-lt"/>
                <a:cs typeface="Segoe UI"/>
              </a:rPr>
              <a:t>Jaunas, lietotas tehnikas iegāde (līdz 5 gadi)</a:t>
            </a:r>
          </a:p>
          <a:p>
            <a:pPr marL="160496" indent="-160496">
              <a:buFont typeface="Wingdings,Sans-Serif"/>
              <a:buChar char="ü"/>
            </a:pPr>
            <a:r>
              <a:rPr lang="lv-LV" sz="1600" dirty="0">
                <a:solidFill>
                  <a:schemeClr val="tx1"/>
                </a:solidFill>
                <a:latin typeface="Segoe UI "/>
                <a:ea typeface="+mn-lt"/>
                <a:cs typeface="Segoe UI"/>
              </a:rPr>
              <a:t>Pamatlīdzekļu iegāde</a:t>
            </a:r>
          </a:p>
          <a:p>
            <a:pPr marL="160496" indent="-160496">
              <a:buFont typeface="Wingdings,Sans-Serif"/>
              <a:buChar char="ü"/>
            </a:pPr>
            <a:r>
              <a:rPr lang="lv-LV" sz="1600" dirty="0">
                <a:solidFill>
                  <a:schemeClr val="tx1"/>
                </a:solidFill>
                <a:latin typeface="Segoe UI "/>
                <a:ea typeface="+mn-lt"/>
                <a:cs typeface="+mn-lt"/>
              </a:rPr>
              <a:t>Daudzgadīgu stādījumu (izņemot zemeņu) ierīkošana</a:t>
            </a:r>
            <a:endParaRPr lang="lv-LV" sz="1600" dirty="0">
              <a:solidFill>
                <a:schemeClr val="tx1"/>
              </a:solidFill>
              <a:latin typeface="Segoe UI "/>
              <a:ea typeface="+mn-lt"/>
              <a:cs typeface="Calibri"/>
            </a:endParaRPr>
          </a:p>
          <a:p>
            <a:pPr marL="160496" indent="-160496">
              <a:buFont typeface="Wingdings,Sans-Serif"/>
              <a:buChar char="ü"/>
            </a:pPr>
            <a:r>
              <a:rPr lang="lv-LV" sz="1600" dirty="0">
                <a:solidFill>
                  <a:schemeClr val="tx1"/>
                </a:solidFill>
                <a:latin typeface="Segoe UI "/>
                <a:ea typeface="+mn-lt"/>
                <a:cs typeface="+mn-lt"/>
              </a:rPr>
              <a:t>Būvniecība un rekonstrukcija </a:t>
            </a:r>
          </a:p>
          <a:p>
            <a:pPr marL="160496" indent="-160496">
              <a:buFont typeface="Wingdings,Sans-Serif"/>
              <a:buChar char="ü"/>
            </a:pPr>
            <a:r>
              <a:rPr lang="lv-LV" sz="1600" dirty="0">
                <a:solidFill>
                  <a:schemeClr val="tx1"/>
                </a:solidFill>
                <a:latin typeface="Segoe UI "/>
                <a:ea typeface="+mn-lt"/>
                <a:cs typeface="Calibri"/>
              </a:rPr>
              <a:t>Preventīvu pasākumu īstenošana, lai samazinātu savvaļas dzīvnieku nodarīto kaitējumu</a:t>
            </a:r>
          </a:p>
          <a:p>
            <a:pPr marL="160496" indent="-160496">
              <a:buFont typeface="Wingdings,Sans-Serif"/>
              <a:buChar char="ü"/>
            </a:pPr>
            <a:r>
              <a:rPr lang="lv-LV" sz="1600" dirty="0">
                <a:solidFill>
                  <a:schemeClr val="tx1"/>
                </a:solidFill>
                <a:latin typeface="Segoe UI "/>
                <a:ea typeface="+mn-lt"/>
                <a:cs typeface="Segoe UI"/>
              </a:rPr>
              <a:t>Zemes un ēku iegāde (10% no projekta summas)</a:t>
            </a:r>
          </a:p>
          <a:p>
            <a:pPr marL="137636" indent="-137636">
              <a:buFont typeface="Wingdings,Sans-Serif"/>
              <a:buChar char="ü"/>
            </a:pPr>
            <a:r>
              <a:rPr lang="lv-LV" sz="1600" dirty="0">
                <a:solidFill>
                  <a:schemeClr val="tx1"/>
                </a:solidFill>
                <a:latin typeface="Segoe UI "/>
                <a:ea typeface="+mn-lt"/>
                <a:cs typeface="Segoe UI"/>
              </a:rPr>
              <a:t>Investīcijas, lai mazinātu klimata pārmaiņas</a:t>
            </a:r>
            <a:endParaRPr lang="lv-LV" sz="1600" dirty="0">
              <a:solidFill>
                <a:schemeClr val="tx1"/>
              </a:solidFill>
              <a:latin typeface="Segoe UI"/>
              <a:ea typeface="+mn-lt"/>
              <a:cs typeface="Segoe UI"/>
            </a:endParaRPr>
          </a:p>
          <a:p>
            <a:pPr marL="137636" indent="-137636">
              <a:buFont typeface="Wingdings,Sans-Serif"/>
              <a:buChar char="ü"/>
            </a:pPr>
            <a:r>
              <a:rPr lang="lv-LV" sz="1600" dirty="0">
                <a:solidFill>
                  <a:schemeClr val="tx1"/>
                </a:solidFill>
                <a:latin typeface="Segoe UI "/>
                <a:ea typeface="+mn-lt"/>
                <a:cs typeface="Segoe UI"/>
              </a:rPr>
              <a:t>Pamatlīdzekļu iegāde un vispārīgās izmaksas</a:t>
            </a:r>
          </a:p>
          <a:p>
            <a:endParaRPr lang="lv-LV" sz="15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lv-LV" sz="1500" b="1" u="sng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Flowchart: Terminator 9">
            <a:extLst>
              <a:ext uri="{FF2B5EF4-FFF2-40B4-BE49-F238E27FC236}">
                <a16:creationId xmlns:a16="http://schemas.microsoft.com/office/drawing/2014/main" id="{6A65800B-8F73-412E-7985-6F98F20BFB53}"/>
              </a:ext>
            </a:extLst>
          </p:cNvPr>
          <p:cNvSpPr/>
          <p:nvPr/>
        </p:nvSpPr>
        <p:spPr>
          <a:xfrm>
            <a:off x="3707904" y="5116679"/>
            <a:ext cx="5386090" cy="872627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lv-LV" sz="1600" b="1" dirty="0">
                <a:solidFill>
                  <a:schemeClr val="tx1"/>
                </a:solidFill>
                <a:latin typeface="Segoe UI "/>
                <a:ea typeface="Segoe UI Black"/>
                <a:cs typeface="Segoe UI"/>
              </a:rPr>
              <a:t>Atbalsta summa: </a:t>
            </a:r>
            <a:r>
              <a:rPr lang="lv-LV" sz="1600" dirty="0">
                <a:solidFill>
                  <a:schemeClr val="tx1"/>
                </a:solidFill>
                <a:latin typeface="Segoe UI "/>
                <a:ea typeface="Segoe UI Black"/>
                <a:cs typeface="Segoe UI"/>
              </a:rPr>
              <a:t>5 000 – 30 000 EUR</a:t>
            </a:r>
            <a:endParaRPr lang="lv-LV" sz="1600" dirty="0">
              <a:solidFill>
                <a:schemeClr val="tx1"/>
              </a:solidFill>
              <a:latin typeface="Segoe UI "/>
              <a:ea typeface="Segoe UI Black"/>
              <a:cs typeface="Calibri" panose="020F0502020204030204"/>
            </a:endParaRPr>
          </a:p>
          <a:p>
            <a:pPr algn="ctr"/>
            <a:r>
              <a:rPr lang="lv-LV" sz="1600" b="1" dirty="0">
                <a:solidFill>
                  <a:schemeClr val="tx1"/>
                </a:solidFill>
                <a:latin typeface="Segoe UI "/>
                <a:ea typeface="Segoe UI Black"/>
                <a:cs typeface="Segoe UI"/>
              </a:rPr>
              <a:t>Atbalsta intensitāte - 85%, traktora iegādei – 50%</a:t>
            </a:r>
            <a:endParaRPr lang="lv-LV" sz="1600" dirty="0">
              <a:solidFill>
                <a:schemeClr val="tx1"/>
              </a:solidFill>
              <a:latin typeface="Segoe UI"/>
              <a:cs typeface="Segoe UI"/>
            </a:endParaRPr>
          </a:p>
        </p:txBody>
      </p:sp>
      <p:sp>
        <p:nvSpPr>
          <p:cNvPr id="11" name="Taisnstūris ar noapaļotiem stūriem 8">
            <a:extLst>
              <a:ext uri="{FF2B5EF4-FFF2-40B4-BE49-F238E27FC236}">
                <a16:creationId xmlns:a16="http://schemas.microsoft.com/office/drawing/2014/main" id="{2F3FD37C-382D-B668-F1AF-1692DECC4531}"/>
              </a:ext>
            </a:extLst>
          </p:cNvPr>
          <p:cNvSpPr/>
          <p:nvPr/>
        </p:nvSpPr>
        <p:spPr>
          <a:xfrm>
            <a:off x="1835696" y="966483"/>
            <a:ext cx="6792572" cy="601879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8580" tIns="34290" rIns="68580" bIns="34290" anchor="t"/>
          <a:lstStyle/>
          <a:p>
            <a:pPr algn="just"/>
            <a:r>
              <a:rPr lang="lv-LV" sz="1500" b="1" dirty="0">
                <a:solidFill>
                  <a:srgbClr val="3E1E1F"/>
                </a:solidFill>
                <a:latin typeface="Segoe UI"/>
                <a:cs typeface="Segoe UI"/>
              </a:rPr>
              <a:t>Mērķis</a:t>
            </a:r>
            <a:r>
              <a:rPr lang="lv-LV" sz="1500" dirty="0">
                <a:solidFill>
                  <a:srgbClr val="3E1E1F"/>
                </a:solidFill>
                <a:latin typeface="Segoe UI"/>
                <a:cs typeface="Segoe UI"/>
              </a:rPr>
              <a:t> - veicināt mazo lauku saimniecību</a:t>
            </a:r>
            <a:r>
              <a:rPr lang="lv-LV" sz="1500" dirty="0">
                <a:solidFill>
                  <a:schemeClr val="tx1"/>
                </a:solidFill>
                <a:latin typeface="Segoe UI"/>
                <a:cs typeface="Segoe UI"/>
              </a:rPr>
              <a:t> </a:t>
            </a:r>
            <a:r>
              <a:rPr lang="lv-LV" sz="1500" dirty="0">
                <a:solidFill>
                  <a:schemeClr val="tx1"/>
                </a:solidFill>
                <a:ea typeface="+mn-lt"/>
                <a:cs typeface="+mn-lt"/>
              </a:rPr>
              <a:t>konkurētspēju, paaugstinot to ražošanas efektivitāti un produktivitāti </a:t>
            </a:r>
            <a:endParaRPr lang="lv-LV" sz="1500" strike="sngStrike" dirty="0">
              <a:solidFill>
                <a:schemeClr val="tx1"/>
              </a:solidFill>
              <a:latin typeface="Segoe UI"/>
              <a:cs typeface="Segoe UI"/>
            </a:endParaRPr>
          </a:p>
        </p:txBody>
      </p:sp>
      <p:pic>
        <p:nvPicPr>
          <p:cNvPr id="12" name="Graphic 11" descr="Document outline">
            <a:extLst>
              <a:ext uri="{FF2B5EF4-FFF2-40B4-BE49-F238E27FC236}">
                <a16:creationId xmlns:a16="http://schemas.microsoft.com/office/drawing/2014/main" id="{3FDFD7EB-7834-6717-63D5-C7B8408371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5516" y="6062724"/>
            <a:ext cx="770384" cy="77038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0B18EB9-0255-CB5E-E340-581C9C4939F5}"/>
              </a:ext>
            </a:extLst>
          </p:cNvPr>
          <p:cNvSpPr txBox="1"/>
          <p:nvPr/>
        </p:nvSpPr>
        <p:spPr>
          <a:xfrm>
            <a:off x="4427984" y="6211669"/>
            <a:ext cx="3678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Projektu iesniegumu 2.kārta – maijs/jūnijs </a:t>
            </a:r>
          </a:p>
        </p:txBody>
      </p:sp>
    </p:spTree>
    <p:extLst>
      <p:ext uri="{BB962C8B-B14F-4D97-AF65-F5344CB8AC3E}">
        <p14:creationId xmlns:p14="http://schemas.microsoft.com/office/powerpoint/2010/main" val="4126730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Sequential Access Storage 4">
            <a:extLst>
              <a:ext uri="{FF2B5EF4-FFF2-40B4-BE49-F238E27FC236}">
                <a16:creationId xmlns:a16="http://schemas.microsoft.com/office/drawing/2014/main" id="{78D0BDA8-1EFF-774F-3039-35ABC403F850}"/>
              </a:ext>
            </a:extLst>
          </p:cNvPr>
          <p:cNvSpPr/>
          <p:nvPr/>
        </p:nvSpPr>
        <p:spPr>
          <a:xfrm>
            <a:off x="6846836" y="114300"/>
            <a:ext cx="2197730" cy="1597209"/>
          </a:xfrm>
          <a:prstGeom prst="flowChartMagneticTape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013">
              <a:solidFill>
                <a:schemeClr val="tx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4C05D1FE-B5FD-643C-A482-B976A122B52F}"/>
              </a:ext>
            </a:extLst>
          </p:cNvPr>
          <p:cNvSpPr txBox="1">
            <a:spLocks/>
          </p:cNvSpPr>
          <p:nvPr/>
        </p:nvSpPr>
        <p:spPr bwMode="auto">
          <a:xfrm>
            <a:off x="7234440" y="307672"/>
            <a:ext cx="1624130" cy="1319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2851" tIns="26426" rIns="52851" bIns="26426" numCol="1" anchor="t" anchorCtr="0" compatLnSpc="1">
            <a:prstTxWarp prst="textNoShape">
              <a:avLst/>
            </a:prstTxWarp>
            <a:normAutofit fontScale="97500"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Vienreizējs maksājums</a:t>
            </a:r>
            <a:br>
              <a:rPr lang="lv-LV" sz="1200" b="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lv-LV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lv-LV" sz="1600" dirty="0">
                <a:latin typeface="Segoe UI" panose="020B0502040204020203" pitchFamily="34" charset="0"/>
                <a:cs typeface="Segoe UI" panose="020B0502040204020203" pitchFamily="34" charset="0"/>
              </a:rPr>
              <a:t>40 000 </a:t>
            </a:r>
            <a:r>
              <a:rPr lang="lv-LV" sz="1600" dirty="0">
                <a:latin typeface="Segoe UI"/>
                <a:ea typeface="Verdana"/>
                <a:cs typeface="Segoe UI"/>
              </a:rPr>
              <a:t>€</a:t>
            </a:r>
            <a:r>
              <a:rPr lang="lv-LV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lv-LV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par </a:t>
            </a:r>
          </a:p>
          <a:p>
            <a:pPr algn="ctr"/>
            <a:r>
              <a:rPr lang="lv-LV" sz="1200" b="0" dirty="0">
                <a:latin typeface="Segoe UI" panose="020B0502040204020203" pitchFamily="34" charset="0"/>
                <a:cs typeface="Segoe UI" panose="020B0502040204020203" pitchFamily="34" charset="0"/>
              </a:rPr>
              <a:t>biznesa plāna realizāciju jauniem lauksaimniekiem </a:t>
            </a:r>
          </a:p>
          <a:p>
            <a:pPr algn="ctr"/>
            <a:r>
              <a:rPr lang="lv-LV" sz="1600" dirty="0">
                <a:latin typeface="Segoe UI"/>
                <a:ea typeface="Verdana"/>
                <a:cs typeface="Segoe UI"/>
              </a:rPr>
              <a:t>37,3  milj. € </a:t>
            </a:r>
            <a:endParaRPr lang="lv-LV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Graphic 6" descr="Coins">
            <a:extLst>
              <a:ext uri="{FF2B5EF4-FFF2-40B4-BE49-F238E27FC236}">
                <a16:creationId xmlns:a16="http://schemas.microsoft.com/office/drawing/2014/main" id="{4CED2B78-8665-DAB0-7EB4-9080B0E388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99337" y="834326"/>
            <a:ext cx="418880" cy="4188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4ACD501-895A-7336-126C-00B2F3376AA6}"/>
              </a:ext>
            </a:extLst>
          </p:cNvPr>
          <p:cNvSpPr txBox="1"/>
          <p:nvPr/>
        </p:nvSpPr>
        <p:spPr>
          <a:xfrm>
            <a:off x="6764100" y="3850601"/>
            <a:ext cx="2209960" cy="1354217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>
            <a:defPPr>
              <a:defRPr lang="lv-LV"/>
            </a:defPPr>
            <a:lvl1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lv-LV" sz="1800" b="1" u="sng" dirty="0"/>
              <a:t>Prioritāte</a:t>
            </a:r>
          </a:p>
          <a:p>
            <a:r>
              <a:rPr lang="lv-LV" dirty="0"/>
              <a:t>Augļkopība, dārzeņkopība, lopkopība</a:t>
            </a:r>
          </a:p>
          <a:p>
            <a:r>
              <a:rPr lang="lv-LV" dirty="0"/>
              <a:t>Augstākā izglītība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01693EA-CB14-0588-DC1D-27CFE4513177}"/>
              </a:ext>
            </a:extLst>
          </p:cNvPr>
          <p:cNvSpPr/>
          <p:nvPr/>
        </p:nvSpPr>
        <p:spPr>
          <a:xfrm>
            <a:off x="177363" y="1750302"/>
            <a:ext cx="8714644" cy="20615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b="1" u="sng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Atbalsta pretendents</a:t>
            </a:r>
            <a:endParaRPr lang="lv-LV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03331" indent="-10333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apgrozījums: </a:t>
            </a:r>
            <a:r>
              <a:rPr lang="lv-LV" sz="20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 – 150 000 EUR</a:t>
            </a:r>
            <a:endParaRPr lang="lv-LV" sz="2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03331" indent="-10333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Lauksaimnieciskā izglītība: 320 stundas (apguvis augstāko/profesionālo izglītību vai apgūs līdz darījumdarbības plāna īstenošanas beigām)</a:t>
            </a:r>
          </a:p>
          <a:p>
            <a:pPr marL="103331" indent="-10333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Pirmo reizi dibina/pārņem saimniecību kā tās vadītājs iesnieguma iesniegšanas gadā vai ne agrāk kā 5 gadus pirms (atbilstoši jaunā lauksaimnieka definīcijai)</a:t>
            </a:r>
          </a:p>
        </p:txBody>
      </p:sp>
      <p:sp>
        <p:nvSpPr>
          <p:cNvPr id="10" name="Flowchart: Terminator 9">
            <a:extLst>
              <a:ext uri="{FF2B5EF4-FFF2-40B4-BE49-F238E27FC236}">
                <a16:creationId xmlns:a16="http://schemas.microsoft.com/office/drawing/2014/main" id="{42B35C00-8EC7-4BB5-C03E-221E7E681E8C}"/>
              </a:ext>
            </a:extLst>
          </p:cNvPr>
          <p:cNvSpPr/>
          <p:nvPr/>
        </p:nvSpPr>
        <p:spPr>
          <a:xfrm>
            <a:off x="169940" y="4037239"/>
            <a:ext cx="3084111" cy="2061506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u="sng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Atbalsta saņemšanas nosacījumi</a:t>
            </a:r>
            <a:endParaRPr lang="lv-LV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lv-LV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Darījumdarbības plāns:</a:t>
            </a:r>
          </a:p>
          <a:p>
            <a:pPr marL="160735" indent="-160735">
              <a:buFont typeface="Wingdings" panose="05000000000000000000" pitchFamily="2" charset="2"/>
              <a:buChar char="ü"/>
            </a:pPr>
            <a:r>
              <a:rPr lang="lv-LV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2- 4 gadi</a:t>
            </a:r>
          </a:p>
          <a:p>
            <a:pPr marL="160735" indent="-160735">
              <a:buFont typeface="Wingdings" panose="05000000000000000000" pitchFamily="2" charset="2"/>
              <a:buChar char="ü"/>
            </a:pPr>
            <a:r>
              <a:rPr lang="lv-LV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konkrētu rādītāju sasniegšana pēc plāna īstenošanas</a:t>
            </a:r>
            <a:endParaRPr lang="lv-LV" sz="9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BD346F0-50FA-5062-5269-01F19AD31BBE}"/>
              </a:ext>
            </a:extLst>
          </p:cNvPr>
          <p:cNvSpPr txBox="1">
            <a:spLocks/>
          </p:cNvSpPr>
          <p:nvPr/>
        </p:nvSpPr>
        <p:spPr>
          <a:xfrm>
            <a:off x="1744135" y="156022"/>
            <a:ext cx="5668402" cy="748112"/>
          </a:xfrm>
          <a:prstGeom prst="rect">
            <a:avLst/>
          </a:prstGeom>
        </p:spPr>
        <p:txBody>
          <a:bodyPr vert="horz" lIns="51435" tIns="25718" rIns="51435" bIns="25718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lv-LV" sz="1800" dirty="0">
                <a:latin typeface="Segoe UI" panose="020B0502040204020203" pitchFamily="34" charset="0"/>
                <a:cs typeface="Segoe UI" panose="020B0502040204020203" pitchFamily="34" charset="0"/>
              </a:rPr>
              <a:t>LA6 Atbalsts gados jauniem lauksaimniekiem uzņēmējdarbības uzsākšanai (II pīlārs)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A1E8ED-145E-A28A-A095-65E268B2D08B}"/>
              </a:ext>
            </a:extLst>
          </p:cNvPr>
          <p:cNvSpPr txBox="1"/>
          <p:nvPr/>
        </p:nvSpPr>
        <p:spPr>
          <a:xfrm>
            <a:off x="6733429" y="5254438"/>
            <a:ext cx="2316801" cy="156966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lv-LV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Saimniecību pārņemšana</a:t>
            </a:r>
            <a:r>
              <a:rPr lang="lv-LV" sz="16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r>
              <a:rPr lang="lv-LV" sz="1600" dirty="0">
                <a:latin typeface="Segoe UI" panose="020B0502040204020203" pitchFamily="34" charset="0"/>
                <a:cs typeface="Segoe UI" panose="020B0502040204020203" pitchFamily="34" charset="0"/>
              </a:rPr>
              <a:t> – var pārņemt visu vai daļu saimniecības, nodrošinot patstāvīgu saimniecisko darbību</a:t>
            </a:r>
            <a:endParaRPr lang="lv-LV" sz="1600" dirty="0">
              <a:highlight>
                <a:srgbClr val="FFFF00"/>
              </a:highligh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554AF838-5FE0-3BCE-BA55-793B1A464F89}"/>
              </a:ext>
            </a:extLst>
          </p:cNvPr>
          <p:cNvSpPr txBox="1">
            <a:spLocks/>
          </p:cNvSpPr>
          <p:nvPr/>
        </p:nvSpPr>
        <p:spPr>
          <a:xfrm>
            <a:off x="8871752" y="6515100"/>
            <a:ext cx="30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v-LV"/>
            </a:defPPr>
            <a:lvl1pPr marL="0" algn="r" defTabSz="914400" rtl="0" eaLnBrk="1" latinLnBrk="0" hangingPunct="1">
              <a:defRPr sz="563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F145C17-0790-4DE9-9FFF-FF94760C83AB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14" name="Flowchart: Terminator 13">
            <a:extLst>
              <a:ext uri="{FF2B5EF4-FFF2-40B4-BE49-F238E27FC236}">
                <a16:creationId xmlns:a16="http://schemas.microsoft.com/office/drawing/2014/main" id="{CFBF7F00-7181-FB2D-2F14-5873653CD8DE}"/>
              </a:ext>
            </a:extLst>
          </p:cNvPr>
          <p:cNvSpPr/>
          <p:nvPr/>
        </p:nvSpPr>
        <p:spPr>
          <a:xfrm>
            <a:off x="3343275" y="3934704"/>
            <a:ext cx="3331600" cy="2335983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u="sng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Atbalstāmās aktivitātes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lv-LV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Dzīvu dzīvnieku iegāde, stādu iegāde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lv-LV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Jaunas, lietotas tehnika iegāde 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lv-LV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citi ieguldījumi, kas nepieciešami saimniecības attīstībai</a:t>
            </a:r>
          </a:p>
        </p:txBody>
      </p:sp>
      <p:sp>
        <p:nvSpPr>
          <p:cNvPr id="15" name="Taisnstūris ar noapaļotiem stūriem 8">
            <a:extLst>
              <a:ext uri="{FF2B5EF4-FFF2-40B4-BE49-F238E27FC236}">
                <a16:creationId xmlns:a16="http://schemas.microsoft.com/office/drawing/2014/main" id="{32036D65-A9B2-A7D5-C2C0-2AF932849FF5}"/>
              </a:ext>
            </a:extLst>
          </p:cNvPr>
          <p:cNvSpPr/>
          <p:nvPr/>
        </p:nvSpPr>
        <p:spPr>
          <a:xfrm>
            <a:off x="1874003" y="923749"/>
            <a:ext cx="4945417" cy="50495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lv-LV" sz="1400" b="1" dirty="0">
                <a:solidFill>
                  <a:srgbClr val="3E1E1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Mērķis</a:t>
            </a:r>
            <a:r>
              <a:rPr lang="lv-LV" sz="1400" dirty="0">
                <a:solidFill>
                  <a:srgbClr val="3E1E1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ir sekmēt gados jaunu cilvēku iesaistīšanos pastāvīgās lauksaimniecības darbībās</a:t>
            </a:r>
          </a:p>
        </p:txBody>
      </p:sp>
      <p:pic>
        <p:nvPicPr>
          <p:cNvPr id="16" name="Graphic 15" descr="Document outline">
            <a:extLst>
              <a:ext uri="{FF2B5EF4-FFF2-40B4-BE49-F238E27FC236}">
                <a16:creationId xmlns:a16="http://schemas.microsoft.com/office/drawing/2014/main" id="{09B1C30C-7113-B3B3-3BAE-6A71220B89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812" y="6062724"/>
            <a:ext cx="770384" cy="77038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955C46E-3235-4515-C573-D04A4FB16FF8}"/>
              </a:ext>
            </a:extLst>
          </p:cNvPr>
          <p:cNvSpPr txBox="1"/>
          <p:nvPr/>
        </p:nvSpPr>
        <p:spPr>
          <a:xfrm>
            <a:off x="571280" y="6211669"/>
            <a:ext cx="3678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Projektu iesniegumu 2.kārta – augusts</a:t>
            </a:r>
          </a:p>
        </p:txBody>
      </p:sp>
    </p:spTree>
    <p:extLst>
      <p:ext uri="{BB962C8B-B14F-4D97-AF65-F5344CB8AC3E}">
        <p14:creationId xmlns:p14="http://schemas.microsoft.com/office/powerpoint/2010/main" val="3453324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97E13-7F14-B8D4-63D1-B2E04079A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411927"/>
            <a:ext cx="7265282" cy="659000"/>
          </a:xfrm>
        </p:spPr>
        <p:txBody>
          <a:bodyPr>
            <a:noAutofit/>
          </a:bodyPr>
          <a:lstStyle/>
          <a:p>
            <a:r>
              <a:rPr lang="en-US" sz="2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LA4.1.6./LA4.2.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Atbalsts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subsīdiju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veidā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procentu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likmes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daļējai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dzēšanai</a:t>
            </a:r>
            <a:br>
              <a:rPr lang="en-US" sz="2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</a:br>
            <a:r>
              <a:rPr lang="en-US" sz="2100" b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(</a:t>
            </a:r>
            <a:r>
              <a:rPr lang="en-US" sz="2100" b="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finansējums</a:t>
            </a:r>
            <a:r>
              <a:rPr lang="en-US" sz="2100" b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 </a:t>
            </a:r>
            <a:r>
              <a:rPr lang="en-US" sz="2100" b="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kopā</a:t>
            </a:r>
            <a:r>
              <a:rPr lang="en-US" sz="2100" b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 24 </a:t>
            </a:r>
            <a:r>
              <a:rPr lang="en-US" sz="2100" b="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milj</a:t>
            </a:r>
            <a:r>
              <a:rPr lang="en-US" sz="2100" b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.</a:t>
            </a:r>
            <a:r>
              <a:rPr lang="lv-LV" sz="2100" b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 €</a:t>
            </a:r>
            <a:r>
              <a:rPr lang="en-US" sz="2100" b="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)</a:t>
            </a:r>
            <a:br>
              <a:rPr lang="en-US" sz="1500" b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</a:br>
            <a:endParaRPr lang="en-US" sz="1500" b="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Verdana"/>
              <a:cs typeface="Times New Roman" panose="02020603050405020304" pitchFamily="18" charset="0"/>
            </a:endParaRPr>
          </a:p>
        </p:txBody>
      </p:sp>
      <p:pic>
        <p:nvPicPr>
          <p:cNvPr id="9" name="Content Placeholder 8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1E64E14D-74E2-92F2-F6BC-6E33FCCD36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1039" y="3370600"/>
            <a:ext cx="4869366" cy="2384189"/>
          </a:xfrm>
        </p:spPr>
      </p:pic>
      <p:sp>
        <p:nvSpPr>
          <p:cNvPr id="8" name="Taisnstūris ar noapaļotiem stūriem 72">
            <a:extLst>
              <a:ext uri="{FF2B5EF4-FFF2-40B4-BE49-F238E27FC236}">
                <a16:creationId xmlns:a16="http://schemas.microsoft.com/office/drawing/2014/main" id="{CA108DFE-2C7C-88F0-286E-9AF8AEDB7A9B}"/>
              </a:ext>
            </a:extLst>
          </p:cNvPr>
          <p:cNvSpPr/>
          <p:nvPr/>
        </p:nvSpPr>
        <p:spPr>
          <a:xfrm>
            <a:off x="335146" y="1916833"/>
            <a:ext cx="3639261" cy="16967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accent6">
                <a:lumMod val="40000"/>
                <a:lumOff val="60000"/>
              </a:schemeClr>
            </a:solidFill>
            <a:prstDash val="sysDash"/>
            <a:miter lim="800000"/>
          </a:ln>
          <a:effectLst/>
        </p:spPr>
        <p:txBody>
          <a:bodyPr lIns="68580" tIns="34290" rIns="68580" bIns="34290" rtlCol="0" anchor="ctr"/>
          <a:lstStyle/>
          <a:p>
            <a:pPr defTabSz="685800">
              <a:tabLst>
                <a:tab pos="452735" algn="l"/>
              </a:tabLst>
              <a:defRPr/>
            </a:pPr>
            <a:r>
              <a:rPr lang="lv-LV" sz="15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Atbalsta saņēmējs: </a:t>
            </a:r>
          </a:p>
          <a:p>
            <a:pPr marL="214313" indent="-214313" defTabSz="685800">
              <a:buFontTx/>
              <a:buChar char="-"/>
              <a:tabLst>
                <a:tab pos="452735" algn="l"/>
              </a:tabLst>
              <a:defRPr/>
            </a:pPr>
            <a:r>
              <a:rPr lang="lv-LV" sz="135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lauksaimnieks; </a:t>
            </a:r>
          </a:p>
          <a:p>
            <a:pPr marL="214313" indent="-214313" defTabSz="685800">
              <a:buFontTx/>
              <a:buChar char="-"/>
              <a:tabLst>
                <a:tab pos="452735" algn="l"/>
              </a:tabLst>
              <a:defRPr/>
            </a:pPr>
            <a:r>
              <a:rPr lang="lv-LV" sz="135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lauksaimniecības produktu pārstrādes uzņēmums;</a:t>
            </a:r>
          </a:p>
          <a:p>
            <a:pPr marL="214313" indent="-214313" defTabSz="685800">
              <a:buFontTx/>
              <a:buChar char="-"/>
              <a:tabLst>
                <a:tab pos="452735" algn="l"/>
              </a:tabLst>
              <a:defRPr/>
            </a:pPr>
            <a:r>
              <a:rPr lang="lv-LV" sz="135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atbilstīga kooperatīvā sabiedrība.</a:t>
            </a:r>
          </a:p>
        </p:txBody>
      </p:sp>
      <p:sp>
        <p:nvSpPr>
          <p:cNvPr id="10" name="Taisnstūris ar noapaļotiem stūriem 72">
            <a:extLst>
              <a:ext uri="{FF2B5EF4-FFF2-40B4-BE49-F238E27FC236}">
                <a16:creationId xmlns:a16="http://schemas.microsoft.com/office/drawing/2014/main" id="{39457FD3-AEF7-6B19-CDB0-F8FF3C2449B3}"/>
              </a:ext>
            </a:extLst>
          </p:cNvPr>
          <p:cNvSpPr/>
          <p:nvPr/>
        </p:nvSpPr>
        <p:spPr>
          <a:xfrm>
            <a:off x="356055" y="3789041"/>
            <a:ext cx="3597443" cy="89200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accent6">
                <a:lumMod val="40000"/>
                <a:lumOff val="60000"/>
              </a:schemeClr>
            </a:solidFill>
            <a:prstDash val="sysDash"/>
            <a:miter lim="800000"/>
          </a:ln>
          <a:effectLst/>
        </p:spPr>
        <p:txBody>
          <a:bodyPr lIns="68580" tIns="34290" rIns="68580" bIns="34290" rtlCol="0" anchor="ctr"/>
          <a:lstStyle/>
          <a:p>
            <a:pPr defTabSz="685800">
              <a:tabLst>
                <a:tab pos="452735" algn="l"/>
              </a:tabLst>
              <a:defRPr/>
            </a:pPr>
            <a:r>
              <a:rPr lang="lv-LV" sz="135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Atbalsta apmērs nepārsniedz aizdevuma gada procentu likmi </a:t>
            </a:r>
            <a:r>
              <a:rPr lang="lv-LV" sz="135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4%</a:t>
            </a:r>
            <a:r>
              <a:rPr lang="lv-LV" sz="135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35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apmērā.</a:t>
            </a:r>
            <a:endParaRPr lang="en-US" sz="135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tabLst>
                <a:tab pos="452735" algn="l"/>
              </a:tabLst>
              <a:defRPr/>
            </a:pPr>
            <a:endParaRPr lang="lv-LV" sz="1350" b="1" kern="0" dirty="0">
              <a:solidFill>
                <a:prstClr val="black"/>
              </a:solidFill>
              <a:latin typeface="Segoe UI"/>
              <a:cs typeface="Segoe UI"/>
            </a:endParaRPr>
          </a:p>
        </p:txBody>
      </p:sp>
      <p:sp>
        <p:nvSpPr>
          <p:cNvPr id="12" name="Flowchart: Sequential Access Storage 11">
            <a:extLst>
              <a:ext uri="{FF2B5EF4-FFF2-40B4-BE49-F238E27FC236}">
                <a16:creationId xmlns:a16="http://schemas.microsoft.com/office/drawing/2014/main" id="{5D191EAA-C783-712B-153C-9D79A41A3044}"/>
              </a:ext>
            </a:extLst>
          </p:cNvPr>
          <p:cNvSpPr/>
          <p:nvPr/>
        </p:nvSpPr>
        <p:spPr>
          <a:xfrm>
            <a:off x="4759703" y="1567079"/>
            <a:ext cx="4070060" cy="1642343"/>
          </a:xfrm>
          <a:prstGeom prst="flowChartMagneticTape">
            <a:avLst/>
          </a:prstGeom>
          <a:noFill/>
          <a:ln w="28575"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r" defTabSz="685800">
              <a:defRPr/>
            </a:pPr>
            <a:r>
              <a:rPr lang="lv-LV" sz="1200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MK noteikumos iestrādāta tiesību norma, kas paredz savstarpēju informācijas apmaiņu starp LAD un ALTUM</a:t>
            </a:r>
          </a:p>
          <a:p>
            <a:pPr algn="r" defTabSz="685800">
              <a:defRPr/>
            </a:pPr>
            <a:endParaRPr lang="lv-LV" sz="1200" dirty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 defTabSz="685800">
              <a:defRPr/>
            </a:pPr>
            <a:r>
              <a:rPr lang="lv-LV" sz="12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Pretendentam</a:t>
            </a:r>
            <a:r>
              <a:rPr lang="lv-LV" sz="12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nebūs jāpērk izziņa</a:t>
            </a:r>
            <a:endParaRPr lang="en-US" sz="1350" b="1" i="1" dirty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EE2E487-0E79-DA4D-22B0-8ECD51739CC2}"/>
              </a:ext>
            </a:extLst>
          </p:cNvPr>
          <p:cNvSpPr txBox="1">
            <a:spLocks/>
          </p:cNvSpPr>
          <p:nvPr/>
        </p:nvSpPr>
        <p:spPr>
          <a:xfrm>
            <a:off x="8868005" y="5700713"/>
            <a:ext cx="304800" cy="228600"/>
          </a:xfrm>
          <a:prstGeom prst="rect">
            <a:avLst/>
          </a:prstGeom>
        </p:spPr>
        <p:txBody>
          <a:bodyPr/>
          <a:lstStyle>
            <a:defPPr>
              <a:defRPr lang="lv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defRPr/>
            </a:pPr>
            <a:fld id="{B8719ED3-7948-4C12-A114-DC93F50FCF9D}" type="slidenum">
              <a:rPr lang="en-US" altLang="en-US" sz="563">
                <a:solidFill>
                  <a:prstClr val="black">
                    <a:tint val="75000"/>
                  </a:prstClr>
                </a:solidFill>
                <a:latin typeface="Verdana" pitchFamily="34" charset="0"/>
              </a:rPr>
              <a:pPr defTabSz="685800">
                <a:defRPr/>
              </a:pPr>
              <a:t>14</a:t>
            </a:fld>
            <a:endParaRPr lang="en-US" altLang="en-US" sz="563" dirty="0">
              <a:solidFill>
                <a:prstClr val="black">
                  <a:tint val="75000"/>
                </a:prstClr>
              </a:solidFill>
              <a:latin typeface="Verdana" pitchFamily="34" charset="0"/>
            </a:endParaRPr>
          </a:p>
        </p:txBody>
      </p:sp>
      <p:pic>
        <p:nvPicPr>
          <p:cNvPr id="4" name="Attēls 16" descr="75+ Free Stock Images 3D Human Character Best Collection ...">
            <a:extLst>
              <a:ext uri="{FF2B5EF4-FFF2-40B4-BE49-F238E27FC236}">
                <a16:creationId xmlns:a16="http://schemas.microsoft.com/office/drawing/2014/main" id="{F23FBD6B-A355-B41C-D504-972A856C18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935" y="2242107"/>
            <a:ext cx="580642" cy="632341"/>
          </a:xfrm>
          <a:prstGeom prst="rect">
            <a:avLst/>
          </a:prstGeom>
        </p:spPr>
      </p:pic>
      <p:sp>
        <p:nvSpPr>
          <p:cNvPr id="5" name="Taisnstūris ar noapaļotiem stūriem 72">
            <a:extLst>
              <a:ext uri="{FF2B5EF4-FFF2-40B4-BE49-F238E27FC236}">
                <a16:creationId xmlns:a16="http://schemas.microsoft.com/office/drawing/2014/main" id="{F67CC589-BCAF-AB0F-2B7D-6E559F5EE5BF}"/>
              </a:ext>
            </a:extLst>
          </p:cNvPr>
          <p:cNvSpPr/>
          <p:nvPr/>
        </p:nvSpPr>
        <p:spPr>
          <a:xfrm>
            <a:off x="1065350" y="4898089"/>
            <a:ext cx="2831194" cy="103122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accent6">
                <a:lumMod val="40000"/>
                <a:lumOff val="60000"/>
              </a:schemeClr>
            </a:solidFill>
            <a:prstDash val="sysDash"/>
            <a:miter lim="800000"/>
          </a:ln>
          <a:effectLst/>
        </p:spPr>
        <p:txBody>
          <a:bodyPr lIns="68580" tIns="34290" rIns="68580" bIns="34290" rtlCol="0" anchor="ctr"/>
          <a:lstStyle/>
          <a:p>
            <a:pPr algn="ctr" defTabSz="685800">
              <a:tabLst>
                <a:tab pos="452735" algn="l"/>
              </a:tabLst>
              <a:defRPr/>
            </a:pPr>
            <a:r>
              <a:rPr lang="lv-LV" sz="135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Kompensācija paredzēta visiem ALTUM aizdevumiem, kas izsniegti pēc 2015. gada 24. aprīļa</a:t>
            </a:r>
          </a:p>
        </p:txBody>
      </p:sp>
      <p:pic>
        <p:nvPicPr>
          <p:cNvPr id="6" name="Attēls 16" descr="75+ Free Stock Images 3D Human Character Best Collection ...">
            <a:extLst>
              <a:ext uri="{FF2B5EF4-FFF2-40B4-BE49-F238E27FC236}">
                <a16:creationId xmlns:a16="http://schemas.microsoft.com/office/drawing/2014/main" id="{B11AA618-DDE8-E527-D431-ABBAAA6F79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911420"/>
            <a:ext cx="885838" cy="1031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028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6FAE4CA-2C5F-4D92-88FC-D08CE4321A97}"/>
              </a:ext>
            </a:extLst>
          </p:cNvPr>
          <p:cNvSpPr/>
          <p:nvPr/>
        </p:nvSpPr>
        <p:spPr>
          <a:xfrm>
            <a:off x="308920" y="2754702"/>
            <a:ext cx="4460789" cy="341060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03660" eaLnBrk="0" fontAlgn="base" hangingPunct="0">
              <a:spcBef>
                <a:spcPct val="0"/>
              </a:spcBef>
              <a:spcAft>
                <a:spcPct val="0"/>
              </a:spcAft>
            </a:pPr>
            <a:endParaRPr lang="lv-LV" sz="1275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8134BD-27C7-4CC3-8146-F04DF22B3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792" y="213950"/>
            <a:ext cx="5731269" cy="666029"/>
          </a:xfrm>
        </p:spPr>
        <p:txBody>
          <a:bodyPr>
            <a:noAutofit/>
          </a:bodyPr>
          <a:lstStyle/>
          <a:p>
            <a:r>
              <a:rPr lang="lv-LV" sz="2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  <a:t>LA 17 Ražas, dzīvnieku, sējumu un stādījumu apdrošināšanas prēmija</a:t>
            </a:r>
            <a:br>
              <a:rPr lang="lv-LV" sz="2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</a:rPr>
            </a:br>
            <a:endParaRPr lang="lv-LV" sz="21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Verdana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960AB-8101-42CD-B3DB-3F29519B4B2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797318" y="5647428"/>
            <a:ext cx="304800" cy="250031"/>
          </a:xfrm>
        </p:spPr>
        <p:txBody>
          <a:bodyPr/>
          <a:lstStyle/>
          <a:p>
            <a:pPr defTabSz="703660" fontAlgn="base">
              <a:spcBef>
                <a:spcPct val="0"/>
              </a:spcBef>
              <a:spcAft>
                <a:spcPct val="0"/>
              </a:spcAft>
              <a:defRPr/>
            </a:pPr>
            <a:fld id="{3F145C17-0790-4DE9-9FFF-FF94760C83AB}" type="slidenum">
              <a:rPr lang="en-US" altLang="en-US">
                <a:cs typeface="Arial" panose="020B0604020202020204" pitchFamily="34" charset="0"/>
              </a:rPr>
              <a:pPr defTabSz="703660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378052-1CC3-4661-96FA-14440E85516F}"/>
              </a:ext>
            </a:extLst>
          </p:cNvPr>
          <p:cNvSpPr txBox="1"/>
          <p:nvPr/>
        </p:nvSpPr>
        <p:spPr>
          <a:xfrm>
            <a:off x="527737" y="2791045"/>
            <a:ext cx="40231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lv-LV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Atbalstāmie riski:</a:t>
            </a:r>
          </a:p>
          <a:p>
            <a:pPr marL="160735" indent="-16073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klimata riski;</a:t>
            </a:r>
          </a:p>
          <a:p>
            <a:pPr marL="160735" indent="-16073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augu un dzīvnieku slimības (izņemot valsts kompensējamās), augu kaitēkļu invāzija</a:t>
            </a:r>
          </a:p>
          <a:p>
            <a:pPr marL="160735" indent="-16073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uguns risks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lv-LV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Atbalsta likme līdz 50 €/ par 1 vienību (ha vai liellopu vienību)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lv-LV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Atbalsta saņemšanas nosacījumi:</a:t>
            </a:r>
          </a:p>
          <a:p>
            <a:pPr marL="160735" indent="-16073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polise paredz segt zaudējumus, kas pārsniedz 20% no produkcijas apjoma;</a:t>
            </a:r>
          </a:p>
          <a:p>
            <a:pPr marL="160735" indent="-16073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dzīvnieki reģistrēti LDC;</a:t>
            </a:r>
          </a:p>
          <a:p>
            <a:pPr marL="160735" indent="-16073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sējumu vai stādījumu platība deklarēta ilgtspēju sekmējoša ienākumu pamatatbalsta – ISIP saņemšanai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 sz="20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lv-LV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Jaunums 2024. gadā: 80 % avansa maksājums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154A7A-E778-9043-8E13-E5F7CA07AB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162948"/>
            <a:ext cx="752091" cy="736174"/>
          </a:xfrm>
          <a:prstGeom prst="rect">
            <a:avLst/>
          </a:prstGeom>
        </p:spPr>
      </p:pic>
      <p:sp>
        <p:nvSpPr>
          <p:cNvPr id="7" name="Flowchart: Sequential Access Storage 6">
            <a:extLst>
              <a:ext uri="{FF2B5EF4-FFF2-40B4-BE49-F238E27FC236}">
                <a16:creationId xmlns:a16="http://schemas.microsoft.com/office/drawing/2014/main" id="{20A658C5-AB7F-F6AD-3A06-D0BAB30196DE}"/>
              </a:ext>
            </a:extLst>
          </p:cNvPr>
          <p:cNvSpPr/>
          <p:nvPr/>
        </p:nvSpPr>
        <p:spPr>
          <a:xfrm>
            <a:off x="4802159" y="2275537"/>
            <a:ext cx="3928740" cy="1703100"/>
          </a:xfrm>
          <a:prstGeom prst="flowChartMagneticTape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013" dirty="0">
              <a:solidFill>
                <a:schemeClr val="tx1"/>
              </a:solidFill>
            </a:endParaRPr>
          </a:p>
          <a:p>
            <a:pPr algn="ctr"/>
            <a:endParaRPr lang="lv-LV" sz="1013" dirty="0">
              <a:solidFill>
                <a:schemeClr val="tx1"/>
              </a:solidFill>
            </a:endParaRPr>
          </a:p>
          <a:p>
            <a:pPr algn="ctr" defTabSz="70366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lv-LV" sz="1350" b="1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2023.gadā:</a:t>
            </a:r>
          </a:p>
          <a:p>
            <a:pPr algn="ctr" defTabSz="70366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lv-LV" sz="1350" b="1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izmaksāti 10,7 milj. €, no kuriem</a:t>
            </a:r>
          </a:p>
          <a:p>
            <a:pPr algn="ctr" defTabSz="70366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lv-LV" sz="1350" b="1" dirty="0">
                <a:solidFill>
                  <a:srgbClr val="C0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 2 milj. € no ELFLA 2024. gadam</a:t>
            </a:r>
          </a:p>
          <a:p>
            <a:pPr algn="ctr" defTabSz="70366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lv-LV" sz="1350" b="1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2241 iesniegumi</a:t>
            </a:r>
          </a:p>
          <a:p>
            <a:pPr algn="ctr" defTabSz="70366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lv-LV" sz="1350" b="1" dirty="0">
              <a:solidFill>
                <a:schemeClr val="tx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defTabSz="70366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lv-LV" sz="1350" i="1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2021. un 2022.g. izmaksāti attiecīgi 11,06 un 10,81 milj. €</a:t>
            </a:r>
          </a:p>
          <a:p>
            <a:pPr algn="ctr"/>
            <a:endParaRPr lang="lv-LV" sz="1013" dirty="0">
              <a:solidFill>
                <a:schemeClr val="tx1"/>
              </a:solidFill>
            </a:endParaRP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97639192-5526-3704-63FC-97C9482D50E6}"/>
              </a:ext>
            </a:extLst>
          </p:cNvPr>
          <p:cNvGraphicFramePr>
            <a:graphicFrameLocks noGrp="1"/>
          </p:cNvGraphicFramePr>
          <p:nvPr/>
        </p:nvGraphicFramePr>
        <p:xfrm>
          <a:off x="4769708" y="4297209"/>
          <a:ext cx="4226374" cy="14162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396">
                  <a:extLst>
                    <a:ext uri="{9D8B030D-6E8A-4147-A177-3AD203B41FA5}">
                      <a16:colId xmlns:a16="http://schemas.microsoft.com/office/drawing/2014/main" val="1963219379"/>
                    </a:ext>
                  </a:extLst>
                </a:gridCol>
                <a:gridCol w="938573">
                  <a:extLst>
                    <a:ext uri="{9D8B030D-6E8A-4147-A177-3AD203B41FA5}">
                      <a16:colId xmlns:a16="http://schemas.microsoft.com/office/drawing/2014/main" val="2977073850"/>
                    </a:ext>
                  </a:extLst>
                </a:gridCol>
                <a:gridCol w="894230">
                  <a:extLst>
                    <a:ext uri="{9D8B030D-6E8A-4147-A177-3AD203B41FA5}">
                      <a16:colId xmlns:a16="http://schemas.microsoft.com/office/drawing/2014/main" val="2366803857"/>
                    </a:ext>
                  </a:extLst>
                </a:gridCol>
                <a:gridCol w="748237">
                  <a:extLst>
                    <a:ext uri="{9D8B030D-6E8A-4147-A177-3AD203B41FA5}">
                      <a16:colId xmlns:a16="http://schemas.microsoft.com/office/drawing/2014/main" val="2466606980"/>
                    </a:ext>
                  </a:extLst>
                </a:gridCol>
                <a:gridCol w="730938">
                  <a:extLst>
                    <a:ext uri="{9D8B030D-6E8A-4147-A177-3AD203B41FA5}">
                      <a16:colId xmlns:a16="http://schemas.microsoft.com/office/drawing/2014/main" val="2300522825"/>
                    </a:ext>
                  </a:extLst>
                </a:gridCol>
              </a:tblGrid>
              <a:tr h="548199">
                <a:tc gridSpan="5">
                  <a:txBody>
                    <a:bodyPr/>
                    <a:lstStyle/>
                    <a:p>
                      <a:pPr marL="0" algn="ctr" defTabSz="93821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lv-LV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Kopējais finansējums </a:t>
                      </a:r>
                    </a:p>
                    <a:p>
                      <a:pPr marL="0" algn="ctr" defTabSz="93821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lv-LV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periodam 52,6 milj. € + </a:t>
                      </a:r>
                      <a:r>
                        <a:rPr lang="lv-LV" sz="1400" b="1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vpf</a:t>
                      </a:r>
                      <a:r>
                        <a:rPr lang="lv-LV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* :</a:t>
                      </a:r>
                    </a:p>
                  </a:txBody>
                  <a:tcPr marL="68580" marR="68580" marT="34290" marB="34290"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163055"/>
                  </a:ext>
                </a:extLst>
              </a:tr>
              <a:tr h="286017">
                <a:tc>
                  <a:txBody>
                    <a:bodyPr/>
                    <a:lstStyle/>
                    <a:p>
                      <a:pPr marL="0" algn="ctr" defTabSz="93821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lv-LV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3821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lv-LV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3821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lv-LV" sz="14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3821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lv-LV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2026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3821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lv-LV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2027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336796"/>
                  </a:ext>
                </a:extLst>
              </a:tr>
              <a:tr h="286017">
                <a:tc>
                  <a:txBody>
                    <a:bodyPr/>
                    <a:lstStyle/>
                    <a:p>
                      <a:pPr marL="0" algn="ctr" defTabSz="93821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lv-LV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2,7+6* 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3821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lv-LV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6,7+5*+4*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3821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lv-LV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8,7+vpf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3821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lv-LV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8,7+vpf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38213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lv-LV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8,7+vpf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83759"/>
                  </a:ext>
                </a:extLst>
              </a:tr>
              <a:tr h="296014">
                <a:tc gridSpan="5">
                  <a:txBody>
                    <a:bodyPr/>
                    <a:lstStyle/>
                    <a:p>
                      <a:pPr algn="ctr" defTabSz="9382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lv-LV" sz="120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*valsts papildu finansējums</a:t>
                      </a:r>
                    </a:p>
                  </a:txBody>
                  <a:tcPr marL="68580" marR="68580" marT="34290" marB="34290"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548722"/>
                  </a:ext>
                </a:extLst>
              </a:tr>
            </a:tbl>
          </a:graphicData>
        </a:graphic>
      </p:graphicFrame>
      <p:sp>
        <p:nvSpPr>
          <p:cNvPr id="4" name="Taisnstūris ar noapaļotiem stūriem 8">
            <a:extLst>
              <a:ext uri="{FF2B5EF4-FFF2-40B4-BE49-F238E27FC236}">
                <a16:creationId xmlns:a16="http://schemas.microsoft.com/office/drawing/2014/main" id="{5C34AFF3-1A23-BB0B-C602-0311BAFEF0A0}"/>
              </a:ext>
            </a:extLst>
          </p:cNvPr>
          <p:cNvSpPr/>
          <p:nvPr/>
        </p:nvSpPr>
        <p:spPr>
          <a:xfrm>
            <a:off x="2184595" y="1054475"/>
            <a:ext cx="6608731" cy="729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lv-LV" sz="1350" b="1" dirty="0">
                <a:solidFill>
                  <a:srgbClr val="3E1E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Mērķis</a:t>
            </a:r>
            <a:r>
              <a:rPr lang="lv-LV" sz="1350" dirty="0">
                <a:solidFill>
                  <a:srgbClr val="3E1E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ir veicināt lauksaimnieku iesaistīšanos riska mazināšanā, daļēji sedzot izdevumus par apdrošināšanas prēmiju.</a:t>
            </a: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35BBFBB1-EA8C-5B57-68AB-624AB1BEAF05}"/>
              </a:ext>
            </a:extLst>
          </p:cNvPr>
          <p:cNvSpPr/>
          <p:nvPr/>
        </p:nvSpPr>
        <p:spPr>
          <a:xfrm>
            <a:off x="344785" y="1927551"/>
            <a:ext cx="4389057" cy="762664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1350" b="1" u="sng" dirty="0">
                <a:solidFill>
                  <a:srgbClr val="3E1E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Atbalsta intensitāte -</a:t>
            </a:r>
          </a:p>
          <a:p>
            <a:pPr lvl="0"/>
            <a:r>
              <a:rPr lang="pt-BR" sz="1350" dirty="0">
                <a:solidFill>
                  <a:srgbClr val="3E1E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līdz </a:t>
            </a:r>
            <a:r>
              <a:rPr lang="pt-BR" sz="1350" b="1" dirty="0">
                <a:solidFill>
                  <a:srgbClr val="3E1E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50% no prēmijas </a:t>
            </a:r>
            <a:r>
              <a:rPr lang="pt-BR" sz="1350" dirty="0">
                <a:solidFill>
                  <a:srgbClr val="3E1E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attiecināmajiem riskiem</a:t>
            </a:r>
            <a:endParaRPr lang="lv-LV" sz="1350" dirty="0">
              <a:solidFill>
                <a:srgbClr val="3E1E1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25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aisnstūris 15"/>
          <p:cNvSpPr/>
          <p:nvPr/>
        </p:nvSpPr>
        <p:spPr>
          <a:xfrm>
            <a:off x="1127187" y="2731434"/>
            <a:ext cx="6338794" cy="3977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 p</a:t>
            </a:r>
            <a:r>
              <a:rPr lang="lv-LV" sz="105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rimāro produktu ražotājs:</a:t>
            </a:r>
            <a:endParaRPr lang="lv-LV" sz="105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Atbalsts no 340 € līdz 590 € </a:t>
            </a:r>
            <a:r>
              <a:rPr lang="lv-LV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(+ 50€ par katru nākamo produktu, </a:t>
            </a:r>
            <a:r>
              <a:rPr lang="lv-LV" sz="10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lv-LV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produkti)</a:t>
            </a:r>
          </a:p>
        </p:txBody>
      </p:sp>
      <p:sp>
        <p:nvSpPr>
          <p:cNvPr id="82" name="Taisnstūris 81"/>
          <p:cNvSpPr/>
          <p:nvPr/>
        </p:nvSpPr>
        <p:spPr>
          <a:xfrm flipH="1">
            <a:off x="1160179" y="3201335"/>
            <a:ext cx="6338794" cy="7858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105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lv-LV" sz="105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pārstrādes produktu ražotājs</a:t>
            </a:r>
            <a:r>
              <a:rPr lang="lv-LV" sz="105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*mājražotājs: </a:t>
            </a:r>
            <a:r>
              <a:rPr lang="lv-LV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Atbalsts no 430 € līdz 5 590 € </a:t>
            </a:r>
          </a:p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lv-LV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(+430 € par katru nākamo produktu, </a:t>
            </a:r>
            <a:r>
              <a:rPr lang="lv-LV" sz="10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lv-LV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 produkti)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*pārstrādes uzņēmums: </a:t>
            </a:r>
            <a:r>
              <a:rPr lang="lv-LV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Atbalsts no </a:t>
            </a:r>
            <a:r>
              <a:rPr lang="da-DK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550</a:t>
            </a:r>
            <a:r>
              <a:rPr lang="lv-LV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€ </a:t>
            </a:r>
            <a:r>
              <a:rPr lang="lv-LV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līdz </a:t>
            </a:r>
            <a:r>
              <a:rPr lang="da-DK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lv-LV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</a:t>
            </a:r>
            <a:r>
              <a:rPr lang="lv-LV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€</a:t>
            </a:r>
            <a:r>
              <a:rPr lang="lv-LV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(+</a:t>
            </a:r>
            <a:r>
              <a:rPr lang="da-DK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550</a:t>
            </a:r>
            <a:r>
              <a:rPr lang="lv-LV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€ par katru nāk</a:t>
            </a:r>
            <a:r>
              <a:rPr lang="lv-LV" sz="10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</a:t>
            </a:r>
            <a:r>
              <a:rPr lang="lv-LV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produktu, max 13</a:t>
            </a:r>
            <a:r>
              <a:rPr lang="lv-LV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produkti)</a:t>
            </a:r>
            <a:endParaRPr lang="lv-LV" sz="105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0" name="Rokraksts 39"/>
              <p14:cNvContentPartPr/>
              <p14:nvPr/>
            </p14:nvContentPartPr>
            <p14:xfrm>
              <a:off x="6864345" y="3386122"/>
              <a:ext cx="203" cy="203"/>
            </p14:xfrm>
          </p:contentPart>
        </mc:Choice>
        <mc:Fallback xmlns="">
          <p:pic>
            <p:nvPicPr>
              <p:cNvPr id="40" name="Rokraksts 3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57646" y="3379423"/>
                <a:ext cx="13601" cy="13601"/>
              </a:xfrm>
              <a:prstGeom prst="rect">
                <a:avLst/>
              </a:prstGeom>
            </p:spPr>
          </p:pic>
        </mc:Fallback>
      </mc:AlternateContent>
      <p:sp>
        <p:nvSpPr>
          <p:cNvPr id="130" name="Labā bultiņa 4">
            <a:extLst>
              <a:ext uri="{FF2B5EF4-FFF2-40B4-BE49-F238E27FC236}">
                <a16:creationId xmlns:a16="http://schemas.microsoft.com/office/drawing/2014/main" id="{185F4B31-2B81-4BFE-A12A-B04B22D32097}"/>
              </a:ext>
            </a:extLst>
          </p:cNvPr>
          <p:cNvSpPr txBox="1"/>
          <p:nvPr/>
        </p:nvSpPr>
        <p:spPr>
          <a:xfrm>
            <a:off x="2266736" y="4380430"/>
            <a:ext cx="186880" cy="14884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4750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lv-LV" sz="1069"/>
          </a:p>
        </p:txBody>
      </p:sp>
      <p:pic>
        <p:nvPicPr>
          <p:cNvPr id="96" name="Attēls 131" descr="Attēls, kurā ir zieds&#10;&#10;Apraksts ģenerēts automātiski">
            <a:extLst>
              <a:ext uri="{FF2B5EF4-FFF2-40B4-BE49-F238E27FC236}">
                <a16:creationId xmlns:a16="http://schemas.microsoft.com/office/drawing/2014/main" id="{DBA2D391-7CC5-444D-BE0E-2E4DAF5C48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605" y="2814448"/>
            <a:ext cx="588146" cy="246447"/>
          </a:xfrm>
          <a:prstGeom prst="rect">
            <a:avLst/>
          </a:prstGeom>
        </p:spPr>
      </p:pic>
      <p:sp>
        <p:nvSpPr>
          <p:cNvPr id="48" name="Taisnstūris 47">
            <a:extLst>
              <a:ext uri="{FF2B5EF4-FFF2-40B4-BE49-F238E27FC236}">
                <a16:creationId xmlns:a16="http://schemas.microsoft.com/office/drawing/2014/main" id="{185688B4-3F6A-4F13-8600-42B50E04A34A}"/>
              </a:ext>
            </a:extLst>
          </p:cNvPr>
          <p:cNvSpPr/>
          <p:nvPr/>
        </p:nvSpPr>
        <p:spPr>
          <a:xfrm>
            <a:off x="1180456" y="4046245"/>
            <a:ext cx="6338794" cy="506295"/>
          </a:xfrm>
          <a:prstGeom prst="rect">
            <a:avLst/>
          </a:prstGeom>
          <a:solidFill>
            <a:srgbClr val="F0F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Zaļās karotītes </a:t>
            </a:r>
            <a:r>
              <a:rPr lang="lv-LV" sz="105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primāro produktu ražotājs</a:t>
            </a:r>
            <a:r>
              <a:rPr lang="lv-LV" sz="105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lv-LV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Atbalsts no 250 € līdz 400 € </a:t>
            </a:r>
            <a:r>
              <a:rPr lang="lv-LV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(+ 30 € par katru nākamo produktu, </a:t>
            </a:r>
            <a:r>
              <a:rPr lang="lv-LV" sz="10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lv-LV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produkti)</a:t>
            </a:r>
          </a:p>
          <a:p>
            <a:pPr algn="ctr"/>
            <a:endParaRPr lang="lv-LV" sz="788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9" name="Taisnstūris 110">
            <a:extLst>
              <a:ext uri="{FF2B5EF4-FFF2-40B4-BE49-F238E27FC236}">
                <a16:creationId xmlns:a16="http://schemas.microsoft.com/office/drawing/2014/main" id="{A3D9D600-69F9-4AA3-828E-259F32E0D1D0}"/>
              </a:ext>
            </a:extLst>
          </p:cNvPr>
          <p:cNvSpPr/>
          <p:nvPr/>
        </p:nvSpPr>
        <p:spPr>
          <a:xfrm>
            <a:off x="1196932" y="4752006"/>
            <a:ext cx="6338795" cy="785883"/>
          </a:xfrm>
          <a:prstGeom prst="rect">
            <a:avLst/>
          </a:prstGeom>
          <a:solidFill>
            <a:srgbClr val="F0F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Zaļās vai Bordo karotītes </a:t>
            </a:r>
            <a:r>
              <a:rPr lang="lv-LV" sz="105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pārstrādes produktu ražotājs</a:t>
            </a:r>
            <a:r>
              <a:rPr lang="lv-LV" sz="105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*bordo karotīte:</a:t>
            </a:r>
            <a:r>
              <a:rPr lang="lv-LV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Atbalsts no 420 € līdz 5 040 € 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(+420 € par katru nākamo produktu, </a:t>
            </a:r>
            <a:r>
              <a:rPr lang="lv-LV" sz="10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lv-LV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produkti) 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*zaļā karotīte:</a:t>
            </a:r>
            <a:r>
              <a:rPr lang="lv-LV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Atbalsts no 450 € līdz 5 400 € </a:t>
            </a:r>
          </a:p>
          <a:p>
            <a:pPr algn="ctr"/>
            <a:r>
              <a:rPr lang="lv-LV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(+450 € par katru nākamo produktu, </a:t>
            </a:r>
            <a:r>
              <a:rPr lang="lv-LV" sz="10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lv-LV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produkti)</a:t>
            </a:r>
            <a:endParaRPr lang="lv-LV" sz="105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6" name="Attēls 1">
            <a:extLst>
              <a:ext uri="{FF2B5EF4-FFF2-40B4-BE49-F238E27FC236}">
                <a16:creationId xmlns:a16="http://schemas.microsoft.com/office/drawing/2014/main" id="{968E7623-68DD-454F-8DDC-49003F79F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980" y="4129552"/>
            <a:ext cx="331090" cy="23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Attēls 1">
            <a:extLst>
              <a:ext uri="{FF2B5EF4-FFF2-40B4-BE49-F238E27FC236}">
                <a16:creationId xmlns:a16="http://schemas.microsoft.com/office/drawing/2014/main" id="{8FB058CA-F457-4CFF-8164-981F0054F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653" y="5143625"/>
            <a:ext cx="331090" cy="23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49">
            <a:extLst>
              <a:ext uri="{FF2B5EF4-FFF2-40B4-BE49-F238E27FC236}">
                <a16:creationId xmlns:a16="http://schemas.microsoft.com/office/drawing/2014/main" id="{BE2593DC-AF36-4429-B50B-E3EB797186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6587" y="4883149"/>
            <a:ext cx="331090" cy="250243"/>
          </a:xfrm>
          <a:prstGeom prst="rect">
            <a:avLst/>
          </a:prstGeom>
        </p:spPr>
      </p:pic>
      <p:pic>
        <p:nvPicPr>
          <p:cNvPr id="76" name="Attēls 131" descr="Attēls, kurā ir zieds&#10;&#10;Apraksts ģenerēts automātiski">
            <a:extLst>
              <a:ext uri="{FF2B5EF4-FFF2-40B4-BE49-F238E27FC236}">
                <a16:creationId xmlns:a16="http://schemas.microsoft.com/office/drawing/2014/main" id="{57EA7678-7B58-46BE-AA2A-FE1A8269A5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605" y="3627324"/>
            <a:ext cx="588147" cy="246448"/>
          </a:xfrm>
          <a:prstGeom prst="rect">
            <a:avLst/>
          </a:prstGeom>
        </p:spPr>
      </p:pic>
      <p:sp>
        <p:nvSpPr>
          <p:cNvPr id="43" name="Virsraksts 1">
            <a:extLst>
              <a:ext uri="{FF2B5EF4-FFF2-40B4-BE49-F238E27FC236}">
                <a16:creationId xmlns:a16="http://schemas.microsoft.com/office/drawing/2014/main" id="{C547FDCD-430C-49CB-9441-F999FBC7B90F}"/>
              </a:ext>
            </a:extLst>
          </p:cNvPr>
          <p:cNvSpPr txBox="1">
            <a:spLocks/>
          </p:cNvSpPr>
          <p:nvPr/>
        </p:nvSpPr>
        <p:spPr>
          <a:xfrm>
            <a:off x="2360176" y="284334"/>
            <a:ext cx="5312979" cy="37310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lv-LV" sz="135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lv-LV" sz="135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lv-LV" sz="21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LA18 </a:t>
            </a:r>
            <a:r>
              <a:rPr lang="lv-LV" sz="21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Pārtikas kvalitātes shēmas, 12 milj. €</a:t>
            </a:r>
            <a:br>
              <a:rPr lang="lv-LV" sz="21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lv-LV" sz="135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Pieteikšanās kārta 2024.gadā 26.02. - 26.03.2024.</a:t>
            </a:r>
            <a:br>
              <a:rPr lang="lv-LV" sz="1350" b="1" dirty="0">
                <a:solidFill>
                  <a:srgbClr val="FF000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endParaRPr lang="lv-LV" sz="21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DE1DB74-2814-4956-8C18-618B5363A23C}"/>
              </a:ext>
            </a:extLst>
          </p:cNvPr>
          <p:cNvSpPr txBox="1"/>
          <p:nvPr/>
        </p:nvSpPr>
        <p:spPr>
          <a:xfrm>
            <a:off x="2240364" y="915078"/>
            <a:ext cx="4802998" cy="461665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Mērķis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veicināt kvalitatīvu pārtikas produktu ražošanu, apstrādi un pārstrādi, nodrošinot produkta nokļūšanu tirdzniecībā</a:t>
            </a:r>
            <a:endParaRPr lang="lv-LV" sz="1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aisnstūris: ar noapaļotiem stūriem 82">
            <a:extLst>
              <a:ext uri="{FF2B5EF4-FFF2-40B4-BE49-F238E27FC236}">
                <a16:creationId xmlns:a16="http://schemas.microsoft.com/office/drawing/2014/main" id="{919463B6-E512-4B3C-A770-847C5C542906}"/>
              </a:ext>
            </a:extLst>
          </p:cNvPr>
          <p:cNvSpPr/>
          <p:nvPr/>
        </p:nvSpPr>
        <p:spPr>
          <a:xfrm>
            <a:off x="1061779" y="1368409"/>
            <a:ext cx="6404202" cy="13810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Kopīgie nosacījumi:</a:t>
            </a:r>
          </a:p>
          <a:p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Atbalsts paredzēts par saražoto produktu skaitu un sedz izdevumus saistībā ar dalību pārtikas kvalitātes shēmās;</a:t>
            </a:r>
          </a:p>
          <a:p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Var pieteikties uz atbalstu par dalību vairākās pārtikas kvalitātes shēmās;</a:t>
            </a:r>
          </a:p>
          <a:p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Produktu uzskaitīti nodrošinās LAD datu bāze, lai ELFLA atbalsts katram produktam nepārsniegtu </a:t>
            </a:r>
            <a:r>
              <a:rPr lang="lv-LV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gadus</a:t>
            </a:r>
            <a:endParaRPr lang="lv-LV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999D8C-52B2-43B9-8C49-24F1B049A23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769891" y="5696162"/>
            <a:ext cx="304800" cy="228600"/>
          </a:xfrm>
        </p:spPr>
        <p:txBody>
          <a:bodyPr/>
          <a:lstStyle/>
          <a:p>
            <a:fld id="{4503EEEB-F15E-4925-815F-2D3BDC176C91}" type="slidenum">
              <a:rPr lang="lv-LV" smtClean="0"/>
              <a:t>16</a:t>
            </a:fld>
            <a:endParaRPr lang="lv-LV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D5F6D14-EE07-41A5-A30A-68B3BDD1BF4E}"/>
              </a:ext>
            </a:extLst>
          </p:cNvPr>
          <p:cNvSpPr txBox="1"/>
          <p:nvPr/>
        </p:nvSpPr>
        <p:spPr>
          <a:xfrm>
            <a:off x="1196933" y="5760624"/>
            <a:ext cx="6338795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lv-LV" sz="1050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Aizsargātu ģeogrāfiskās izcelsmes norāžu, cilmes vietas nosaukumu </a:t>
            </a:r>
            <a:r>
              <a:rPr lang="lv-LV" sz="105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 </a:t>
            </a:r>
            <a:r>
              <a:rPr lang="lv-LV" sz="1050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garantētu tradicionālo īpatnību shēma</a:t>
            </a:r>
            <a:r>
              <a:rPr lang="lv-LV" sz="105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lv-LV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*primāro produktu ražotājs: </a:t>
            </a:r>
            <a:r>
              <a:rPr lang="lv-LV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Atbalsts 590 €</a:t>
            </a:r>
          </a:p>
          <a:p>
            <a:pPr algn="ctr"/>
            <a:r>
              <a:rPr lang="lv-LV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*mājražotājs: </a:t>
            </a:r>
            <a:r>
              <a:rPr lang="lv-LV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Atbalsts</a:t>
            </a:r>
            <a:r>
              <a:rPr lang="lv-LV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1 700 €</a:t>
            </a:r>
          </a:p>
          <a:p>
            <a:pPr algn="ctr"/>
            <a:r>
              <a:rPr lang="lv-LV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*pārstrādes uzņēmums:</a:t>
            </a:r>
            <a:r>
              <a:rPr lang="lv-LV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Atbalsts 2 700 €</a:t>
            </a:r>
            <a:endParaRPr lang="lv-LV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blue and yellow circular logo&#10;&#10;Description automatically generated">
            <a:extLst>
              <a:ext uri="{FF2B5EF4-FFF2-40B4-BE49-F238E27FC236}">
                <a16:creationId xmlns:a16="http://schemas.microsoft.com/office/drawing/2014/main" id="{88088AC0-8897-4C6B-BC3B-5BC5ECBA506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5909850" y="6101776"/>
            <a:ext cx="1323348" cy="286727"/>
          </a:xfrm>
          <a:prstGeom prst="rect">
            <a:avLst/>
          </a:prstGeom>
        </p:spPr>
      </p:pic>
      <p:sp>
        <p:nvSpPr>
          <p:cNvPr id="4" name="Flowchart: Sequential Access Storage 3">
            <a:extLst>
              <a:ext uri="{FF2B5EF4-FFF2-40B4-BE49-F238E27FC236}">
                <a16:creationId xmlns:a16="http://schemas.microsoft.com/office/drawing/2014/main" id="{6FA8DA4C-0A16-5FF4-A6C8-0CD49446CD42}"/>
              </a:ext>
            </a:extLst>
          </p:cNvPr>
          <p:cNvSpPr/>
          <p:nvPr/>
        </p:nvSpPr>
        <p:spPr>
          <a:xfrm>
            <a:off x="7282091" y="540575"/>
            <a:ext cx="1790930" cy="849107"/>
          </a:xfrm>
          <a:prstGeom prst="flowChartMagneticTape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95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131D1E-8439-F061-9F94-8BD501262A03}"/>
              </a:ext>
            </a:extLst>
          </p:cNvPr>
          <p:cNvSpPr txBox="1"/>
          <p:nvPr/>
        </p:nvSpPr>
        <p:spPr>
          <a:xfrm>
            <a:off x="7639439" y="718985"/>
            <a:ext cx="1165016" cy="516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956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12,3 milj. €</a:t>
            </a:r>
            <a:r>
              <a:rPr lang="lv-LV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 tā</a:t>
            </a:r>
            <a:br>
              <a:rPr lang="lv-LV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9,1 milj. € </a:t>
            </a:r>
          </a:p>
          <a:p>
            <a:r>
              <a:rPr lang="lv-LV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2,8 milj. €</a:t>
            </a:r>
          </a:p>
        </p:txBody>
      </p:sp>
      <p:pic>
        <p:nvPicPr>
          <p:cNvPr id="9" name="Graphic 8" descr="Coins">
            <a:extLst>
              <a:ext uri="{FF2B5EF4-FFF2-40B4-BE49-F238E27FC236}">
                <a16:creationId xmlns:a16="http://schemas.microsoft.com/office/drawing/2014/main" id="{5A749C39-F728-AACC-333E-490B1662AF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67157" y="926985"/>
            <a:ext cx="402734" cy="402734"/>
          </a:xfrm>
          <a:prstGeom prst="rect">
            <a:avLst/>
          </a:prstGeom>
        </p:spPr>
      </p:pic>
      <p:pic>
        <p:nvPicPr>
          <p:cNvPr id="11" name="Attēls 84" descr="Attēls, kurā ir zieds&#10;&#10;Apraksts ģenerēts automātiski">
            <a:extLst>
              <a:ext uri="{FF2B5EF4-FFF2-40B4-BE49-F238E27FC236}">
                <a16:creationId xmlns:a16="http://schemas.microsoft.com/office/drawing/2014/main" id="{7AF73446-31D2-146E-66AB-7B239777CB5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921" y="2408042"/>
            <a:ext cx="251336" cy="109277"/>
          </a:xfrm>
          <a:prstGeom prst="rect">
            <a:avLst/>
          </a:prstGeom>
        </p:spPr>
      </p:pic>
      <p:pic>
        <p:nvPicPr>
          <p:cNvPr id="13" name="Picture 49">
            <a:extLst>
              <a:ext uri="{FF2B5EF4-FFF2-40B4-BE49-F238E27FC236}">
                <a16:creationId xmlns:a16="http://schemas.microsoft.com/office/drawing/2014/main" id="{CE6AD5DC-582D-B807-7553-978397771E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6299" y="2058355"/>
            <a:ext cx="145226" cy="109763"/>
          </a:xfrm>
          <a:prstGeom prst="rect">
            <a:avLst/>
          </a:prstGeom>
        </p:spPr>
      </p:pic>
      <p:pic>
        <p:nvPicPr>
          <p:cNvPr id="15" name="Attēls 1">
            <a:extLst>
              <a:ext uri="{FF2B5EF4-FFF2-40B4-BE49-F238E27FC236}">
                <a16:creationId xmlns:a16="http://schemas.microsoft.com/office/drawing/2014/main" id="{38DC1B73-149A-D29A-A45B-F2E0CBC42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116" y="1679583"/>
            <a:ext cx="166818" cy="10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128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6E38808-C1E1-4287-8474-C50389CC6B9B}"/>
              </a:ext>
            </a:extLst>
          </p:cNvPr>
          <p:cNvSpPr/>
          <p:nvPr/>
        </p:nvSpPr>
        <p:spPr>
          <a:xfrm>
            <a:off x="1436153" y="3430061"/>
            <a:ext cx="3985868" cy="289453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165293-A3BB-4945-9151-186E0B7E1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285" y="228600"/>
            <a:ext cx="6611471" cy="939666"/>
          </a:xfrm>
        </p:spPr>
        <p:txBody>
          <a:bodyPr>
            <a:normAutofit/>
          </a:bodyPr>
          <a:lstStyle/>
          <a:p>
            <a:pPr algn="ctr"/>
            <a:r>
              <a:rPr lang="lv-LV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Valsts atbalsts ISIP </a:t>
            </a:r>
            <a:r>
              <a:rPr lang="lv-LV" sz="2400" b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(Ilgtspēju sekmējošs ienākumu pamatatbalsts) 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aizdevuma veidā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2325E-47D6-43DC-8ED8-204F1248C48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F145C17-0790-4DE9-9FFF-FF94760C83AB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DFB4B4A-BF43-4339-8D76-0B80D25C8237}"/>
              </a:ext>
            </a:extLst>
          </p:cNvPr>
          <p:cNvSpPr/>
          <p:nvPr/>
        </p:nvSpPr>
        <p:spPr>
          <a:xfrm>
            <a:off x="1547664" y="2225637"/>
            <a:ext cx="6768752" cy="1026337"/>
          </a:xfrm>
          <a:prstGeom prst="roundRect">
            <a:avLst/>
          </a:prstGeom>
          <a:solidFill>
            <a:schemeClr val="accent5">
              <a:lumMod val="60000"/>
              <a:lumOff val="40000"/>
              <a:alpha val="42000"/>
            </a:schemeClr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2020.gadā ieviests jauns atbalsta veids, nodrošinot 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vienotā platības maksājuma avansa saņemšanu bezprocentu īstermiņa aizdevuma veidā</a:t>
            </a:r>
            <a:endParaRPr lang="lv-LV" sz="2000" dirty="0">
              <a:solidFill>
                <a:schemeClr val="tx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F7CF8D2-12E5-4A49-A63E-3C70FF1CD05B}"/>
              </a:ext>
            </a:extLst>
          </p:cNvPr>
          <p:cNvSpPr/>
          <p:nvPr/>
        </p:nvSpPr>
        <p:spPr>
          <a:xfrm>
            <a:off x="3923928" y="1244649"/>
            <a:ext cx="4025286" cy="618032"/>
          </a:xfrm>
          <a:prstGeom prst="roundRect">
            <a:avLst/>
          </a:prstGeom>
          <a:solidFill>
            <a:schemeClr val="accent6">
              <a:lumMod val="40000"/>
              <a:lumOff val="6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Atbalsta pasākums turpinās arī 2024.gadā!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BD75A2-B58B-4C69-99BC-70446A631B5A}"/>
              </a:ext>
            </a:extLst>
          </p:cNvPr>
          <p:cNvSpPr txBox="1"/>
          <p:nvPr/>
        </p:nvSpPr>
        <p:spPr>
          <a:xfrm>
            <a:off x="1436153" y="3614930"/>
            <a:ext cx="4058097" cy="2225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" marR="27146" algn="just">
              <a:lnSpc>
                <a:spcPct val="107000"/>
              </a:lnSpc>
            </a:pPr>
            <a:r>
              <a:rPr lang="lv-LV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Nosacījumi:</a:t>
            </a:r>
          </a:p>
          <a:p>
            <a:pPr marL="27146" marR="27146" algn="just">
              <a:lnSpc>
                <a:spcPct val="107000"/>
              </a:lnSpc>
            </a:pPr>
            <a:r>
              <a:rPr lang="lv-LV" sz="2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1) aizdevumu aprēķina no ISIP avansa apmēra</a:t>
            </a:r>
          </a:p>
          <a:p>
            <a:pPr marL="27146" marR="27146" algn="just">
              <a:lnSpc>
                <a:spcPct val="107000"/>
              </a:lnSpc>
            </a:pPr>
            <a:endParaRPr lang="lv-LV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7146" marR="27146" algn="just">
              <a:lnSpc>
                <a:spcPct val="107000"/>
              </a:lnSpc>
            </a:pPr>
            <a:r>
              <a:rPr lang="lv-LV" sz="2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2) atbalsta likme būs noteikta </a:t>
            </a:r>
            <a:r>
              <a:rPr lang="lv-LV" sz="20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60 € par ISIP pieteikto hektāru</a:t>
            </a:r>
            <a:endParaRPr lang="lv-LV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7146" marR="27146" algn="just">
              <a:lnSpc>
                <a:spcPct val="107000"/>
              </a:lnSpc>
            </a:pPr>
            <a:endParaRPr lang="lv-LV" sz="1050" dirty="0">
              <a:latin typeface="Verdana" panose="020B0604030504040204" pitchFamily="34" charset="0"/>
              <a:ea typeface="Verdana" panose="020B0604030504040204" pitchFamily="34" charset="0"/>
              <a:cs typeface="Segoe UI Light" panose="020B0502040204020203" pitchFamily="34" charset="0"/>
            </a:endParaRPr>
          </a:p>
        </p:txBody>
      </p:sp>
      <p:sp>
        <p:nvSpPr>
          <p:cNvPr id="14" name="Flowchart: Sequential Access Storage 13">
            <a:extLst>
              <a:ext uri="{FF2B5EF4-FFF2-40B4-BE49-F238E27FC236}">
                <a16:creationId xmlns:a16="http://schemas.microsoft.com/office/drawing/2014/main" id="{E88B2286-30FB-467D-9808-16B289B0ECFA}"/>
              </a:ext>
            </a:extLst>
          </p:cNvPr>
          <p:cNvSpPr/>
          <p:nvPr/>
        </p:nvSpPr>
        <p:spPr>
          <a:xfrm rot="10800000">
            <a:off x="5518664" y="3429000"/>
            <a:ext cx="2540342" cy="1874024"/>
          </a:xfrm>
          <a:prstGeom prst="flowChartMagneticTape">
            <a:avLst/>
          </a:prstGeom>
          <a:noFill/>
          <a:ln w="76200"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rgbClr val="A0D66F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350"/>
          </a:p>
        </p:txBody>
      </p:sp>
      <p:sp>
        <p:nvSpPr>
          <p:cNvPr id="15" name="Flowchart: Terminator 14">
            <a:extLst>
              <a:ext uri="{FF2B5EF4-FFF2-40B4-BE49-F238E27FC236}">
                <a16:creationId xmlns:a16="http://schemas.microsoft.com/office/drawing/2014/main" id="{F4AAFADE-A0AE-4FA1-82F5-69F6DA34C839}"/>
              </a:ext>
            </a:extLst>
          </p:cNvPr>
          <p:cNvSpPr/>
          <p:nvPr/>
        </p:nvSpPr>
        <p:spPr>
          <a:xfrm>
            <a:off x="5757066" y="3803844"/>
            <a:ext cx="1998483" cy="1011328"/>
          </a:xfrm>
          <a:prstGeom prst="flowChartTermina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Rezultāts:</a:t>
            </a:r>
          </a:p>
          <a:p>
            <a:pPr algn="ctr"/>
            <a:r>
              <a:rPr lang="lv-LV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2023.g. 22,8 milj. €</a:t>
            </a:r>
          </a:p>
          <a:p>
            <a:pPr algn="ctr"/>
            <a:r>
              <a:rPr lang="lv-LV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2169 pretendenti </a:t>
            </a:r>
          </a:p>
        </p:txBody>
      </p:sp>
      <p:pic>
        <p:nvPicPr>
          <p:cNvPr id="11" name="Graphic 10" descr="Lightbulb">
            <a:extLst>
              <a:ext uri="{FF2B5EF4-FFF2-40B4-BE49-F238E27FC236}">
                <a16:creationId xmlns:a16="http://schemas.microsoft.com/office/drawing/2014/main" id="{23A2F6A1-4A1F-409B-9567-3B4CC0745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15816" y="1193586"/>
            <a:ext cx="675271" cy="67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209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Sequential Access Storage 2">
            <a:extLst>
              <a:ext uri="{FF2B5EF4-FFF2-40B4-BE49-F238E27FC236}">
                <a16:creationId xmlns:a16="http://schemas.microsoft.com/office/drawing/2014/main" id="{3A9D0007-1DA5-410F-8D84-6C9CD8C9C57F}"/>
              </a:ext>
            </a:extLst>
          </p:cNvPr>
          <p:cNvSpPr/>
          <p:nvPr/>
        </p:nvSpPr>
        <p:spPr>
          <a:xfrm rot="10800000">
            <a:off x="6494383" y="355664"/>
            <a:ext cx="1611628" cy="775671"/>
          </a:xfrm>
          <a:prstGeom prst="flowChartMagneticTape">
            <a:avLst/>
          </a:prstGeom>
          <a:solidFill>
            <a:srgbClr val="FF9966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endParaRPr lang="lv-LV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6928FD9E-E57F-4F63-896E-04F3983D95FF}"/>
              </a:ext>
            </a:extLst>
          </p:cNvPr>
          <p:cNvSpPr txBox="1">
            <a:spLocks/>
          </p:cNvSpPr>
          <p:nvPr/>
        </p:nvSpPr>
        <p:spPr bwMode="auto">
          <a:xfrm>
            <a:off x="6629964" y="553551"/>
            <a:ext cx="1369055" cy="28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2851" tIns="26426" rIns="52851" bIns="26426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527745"/>
            <a:r>
              <a:rPr lang="lv-LV" sz="105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ALTUM programmas</a:t>
            </a:r>
          </a:p>
        </p:txBody>
      </p:sp>
      <p:pic>
        <p:nvPicPr>
          <p:cNvPr id="5" name="Graphic 4" descr="Coins">
            <a:extLst>
              <a:ext uri="{FF2B5EF4-FFF2-40B4-BE49-F238E27FC236}">
                <a16:creationId xmlns:a16="http://schemas.microsoft.com/office/drawing/2014/main" id="{483C447F-E483-4964-9ED6-141A684256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32353" y="690095"/>
            <a:ext cx="418880" cy="418880"/>
          </a:xfrm>
          <a:prstGeom prst="rect">
            <a:avLst/>
          </a:prstGeom>
        </p:spPr>
      </p:pic>
      <p:sp>
        <p:nvSpPr>
          <p:cNvPr id="10" name="Taisnstūris ar noapaļotiem stūriem 8">
            <a:extLst>
              <a:ext uri="{FF2B5EF4-FFF2-40B4-BE49-F238E27FC236}">
                <a16:creationId xmlns:a16="http://schemas.microsoft.com/office/drawing/2014/main" id="{CD750A77-A50B-4AA7-8471-3707EFADA930}"/>
              </a:ext>
            </a:extLst>
          </p:cNvPr>
          <p:cNvSpPr/>
          <p:nvPr/>
        </p:nvSpPr>
        <p:spPr>
          <a:xfrm>
            <a:off x="467545" y="3173228"/>
            <a:ext cx="4079420" cy="2152992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 defTabSz="257175"/>
            <a:r>
              <a:rPr lang="lv-LV" sz="1600" b="1" dirty="0">
                <a:solidFill>
                  <a:srgbClr val="3E1E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Atbalsts aizdevuma veidā:</a:t>
            </a:r>
            <a:br>
              <a:rPr lang="lv-LV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L/s, zivsaimniekiem no </a:t>
            </a:r>
            <a:r>
              <a:rPr lang="lv-LV" sz="1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7 000 - 1 000 000 €</a:t>
            </a:r>
          </a:p>
          <a:p>
            <a:pPr algn="ctr" defTabSz="257175"/>
            <a:r>
              <a:rPr lang="lv-LV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600" b="1" dirty="0">
                <a:solidFill>
                  <a:srgbClr val="3E1E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 un RO līdz </a:t>
            </a:r>
            <a:r>
              <a:rPr lang="lv-LV" sz="1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2 850 000 €</a:t>
            </a:r>
          </a:p>
          <a:p>
            <a:pPr algn="ctr" defTabSz="257175"/>
            <a:endParaRPr lang="lv-LV" sz="1600" b="1" dirty="0">
              <a:solidFill>
                <a:srgbClr val="3E1E1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57175"/>
            <a:r>
              <a:rPr lang="lv-LV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Aizdevumu procentu gada likme: sākot no  3,5%</a:t>
            </a:r>
          </a:p>
          <a:p>
            <a:pPr algn="ctr" defTabSz="257175"/>
            <a:r>
              <a:rPr lang="lv-LV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v-LV" sz="1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lv-LV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minimis</a:t>
            </a:r>
            <a:r>
              <a:rPr lang="lv-LV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defTabSz="257175"/>
            <a:br>
              <a:rPr lang="lv-LV" sz="1125" b="1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endParaRPr lang="lv-LV" sz="1125" b="1" dirty="0">
              <a:solidFill>
                <a:prstClr val="black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" name="Taisnstūris ar noapaļotiem stūriem 8">
            <a:extLst>
              <a:ext uri="{FF2B5EF4-FFF2-40B4-BE49-F238E27FC236}">
                <a16:creationId xmlns:a16="http://schemas.microsoft.com/office/drawing/2014/main" id="{E1064C6E-3B31-41E2-BBFA-3B70D42E7808}"/>
              </a:ext>
            </a:extLst>
          </p:cNvPr>
          <p:cNvSpPr/>
          <p:nvPr/>
        </p:nvSpPr>
        <p:spPr>
          <a:xfrm>
            <a:off x="4884643" y="3196602"/>
            <a:ext cx="3897489" cy="2118272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5">
                <a:lumMod val="75000"/>
              </a:schemeClr>
            </a:solidFill>
            <a:prstDash val="dash"/>
          </a:ln>
          <a:scene3d>
            <a:camera prst="orthographicFront"/>
            <a:lightRig rig="threePt" dir="t"/>
          </a:scene3d>
          <a:sp3d prstMaterial="metal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 defTabSz="257175"/>
            <a:r>
              <a:rPr lang="lv-LV" sz="1600" b="1" dirty="0">
                <a:solidFill>
                  <a:srgbClr val="3E1E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Atbalsts aizdevuma veidā:</a:t>
            </a:r>
            <a:endParaRPr lang="lv-LV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 defTabSz="257175">
              <a:buFont typeface="Arial" panose="020B0604020202020204" pitchFamily="34" charset="0"/>
              <a:buChar char="•"/>
            </a:pPr>
            <a:r>
              <a:rPr lang="lv-LV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investīciju iegādei – līdz 250 000 €</a:t>
            </a:r>
          </a:p>
          <a:p>
            <a:pPr marL="214313" indent="-214313" defTabSz="257175">
              <a:buFont typeface="Arial" panose="020B0604020202020204" pitchFamily="34" charset="0"/>
              <a:buChar char="•"/>
            </a:pPr>
            <a:r>
              <a:rPr lang="lv-LV" sz="16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apgrozāmo līdzekļu iegādei – 50 000 €</a:t>
            </a:r>
          </a:p>
          <a:p>
            <a:pPr marL="214313" indent="-214313" defTabSz="257175">
              <a:buFont typeface="Arial" panose="020B0604020202020204" pitchFamily="34" charset="0"/>
              <a:buChar char="•"/>
            </a:pPr>
            <a:r>
              <a:rPr lang="lv-LV" sz="16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apbūvētas un neapbūvētas zemes iegādei – 50 000 €</a:t>
            </a:r>
          </a:p>
          <a:p>
            <a:pPr algn="ctr" defTabSz="257175"/>
            <a:r>
              <a:rPr lang="lv-LV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defTabSz="257175"/>
            <a:r>
              <a:rPr lang="lv-LV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Aizdevumu procentu gada likme: sākot no 3 %</a:t>
            </a:r>
          </a:p>
          <a:p>
            <a:pPr algn="ctr" defTabSz="257175"/>
            <a:endParaRPr lang="lv-LV" sz="1125" b="1" dirty="0">
              <a:solidFill>
                <a:prstClr val="black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Taisnstūris ar noapaļotiem stūriem 8">
            <a:extLst>
              <a:ext uri="{FF2B5EF4-FFF2-40B4-BE49-F238E27FC236}">
                <a16:creationId xmlns:a16="http://schemas.microsoft.com/office/drawing/2014/main" id="{EF679E86-3B4A-446F-B36E-01AD767C03A3}"/>
              </a:ext>
            </a:extLst>
          </p:cNvPr>
          <p:cNvSpPr/>
          <p:nvPr/>
        </p:nvSpPr>
        <p:spPr>
          <a:xfrm>
            <a:off x="5207310" y="1555921"/>
            <a:ext cx="3009581" cy="73111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90000"/>
              </a:lnSpc>
            </a:pPr>
            <a:r>
              <a:rPr lang="lv-LV" sz="1600" b="1" dirty="0">
                <a:solidFill>
                  <a:srgbClr val="3E1E1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Mazie aizdevumi lauku teritorijās,</a:t>
            </a:r>
          </a:p>
          <a:p>
            <a:pPr algn="ctr">
              <a:lnSpc>
                <a:spcPct val="90000"/>
              </a:lnSpc>
            </a:pPr>
            <a:r>
              <a:rPr lang="lv-LV" sz="1600" b="1" dirty="0">
                <a:solidFill>
                  <a:srgbClr val="3E1E1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30,4 milj. €</a:t>
            </a:r>
          </a:p>
          <a:p>
            <a:pPr algn="ctr" defTabSz="257175"/>
            <a:br>
              <a:rPr lang="lv-LV" sz="1600" b="1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endParaRPr lang="lv-LV" sz="1600" b="1" dirty="0">
              <a:solidFill>
                <a:prstClr val="black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Flowchart: Terminator 12">
            <a:extLst>
              <a:ext uri="{FF2B5EF4-FFF2-40B4-BE49-F238E27FC236}">
                <a16:creationId xmlns:a16="http://schemas.microsoft.com/office/drawing/2014/main" id="{DFA9F47C-8B08-4A37-BBBC-5CDDC725B97D}"/>
              </a:ext>
            </a:extLst>
          </p:cNvPr>
          <p:cNvSpPr/>
          <p:nvPr/>
        </p:nvSpPr>
        <p:spPr>
          <a:xfrm>
            <a:off x="5207310" y="2445477"/>
            <a:ext cx="3009581" cy="595029"/>
          </a:xfrm>
          <a:prstGeom prst="flowChartTerminator">
            <a:avLst/>
          </a:prstGeom>
          <a:gradFill>
            <a:gsLst>
              <a:gs pos="1000">
                <a:schemeClr val="accent5">
                  <a:lumMod val="20000"/>
                  <a:lumOff val="80000"/>
                </a:schemeClr>
              </a:gs>
              <a:gs pos="100000">
                <a:schemeClr val="bg1">
                  <a:lumMod val="95000"/>
                  <a:alpha val="22000"/>
                </a:schemeClr>
              </a:gs>
            </a:gsLst>
            <a:lin ang="5400000" scaled="1"/>
          </a:gra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r>
              <a:rPr lang="lv-LV" sz="1013" b="1" u="sng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Atbalsta pretendents</a:t>
            </a:r>
          </a:p>
          <a:p>
            <a:pPr algn="ctr" defTabSz="257175"/>
            <a:r>
              <a:rPr lang="lv-LV" sz="1013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Lauksaimniecības un lauku saimnieciskās darbības veicēji– juridiskas vai fiziskas personas - </a:t>
            </a:r>
            <a:r>
              <a:rPr lang="lv-LV" sz="1013" b="1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 apgrozījumu līdz 250 000 €</a:t>
            </a:r>
          </a:p>
        </p:txBody>
      </p:sp>
      <p:sp>
        <p:nvSpPr>
          <p:cNvPr id="14" name="Flowchart: Terminator 13">
            <a:extLst>
              <a:ext uri="{FF2B5EF4-FFF2-40B4-BE49-F238E27FC236}">
                <a16:creationId xmlns:a16="http://schemas.microsoft.com/office/drawing/2014/main" id="{3D5375EF-9873-4B20-A868-62680A5EB52F}"/>
              </a:ext>
            </a:extLst>
          </p:cNvPr>
          <p:cNvSpPr/>
          <p:nvPr/>
        </p:nvSpPr>
        <p:spPr>
          <a:xfrm>
            <a:off x="5076056" y="5398604"/>
            <a:ext cx="3774702" cy="762491"/>
          </a:xfrm>
          <a:prstGeom prst="flowChartTerminator">
            <a:avLst/>
          </a:prstGeom>
          <a:gradFill>
            <a:gsLst>
              <a:gs pos="1000">
                <a:schemeClr val="accent5">
                  <a:lumMod val="20000"/>
                  <a:lumOff val="80000"/>
                </a:schemeClr>
              </a:gs>
              <a:gs pos="100000">
                <a:schemeClr val="bg1">
                  <a:lumMod val="95000"/>
                  <a:alpha val="22000"/>
                </a:schemeClr>
              </a:gs>
            </a:gsLst>
            <a:lin ang="5400000" scaled="1"/>
          </a:gra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r>
              <a:rPr lang="lv-LV" sz="1013" b="1" u="sng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Aizdevuma atmaksas termiņš</a:t>
            </a:r>
          </a:p>
          <a:p>
            <a:pPr marL="214313" indent="-214313" defTabSz="257175">
              <a:buFont typeface="Arial" panose="020B0604020202020204" pitchFamily="34" charset="0"/>
              <a:buChar char="•"/>
            </a:pPr>
            <a:r>
              <a:rPr lang="lv-LV" sz="1013" b="1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investīciju iegādei 10 gadi;</a:t>
            </a:r>
          </a:p>
          <a:p>
            <a:pPr marL="214313" indent="-214313" defTabSz="257175">
              <a:buFont typeface="Arial" panose="020B0604020202020204" pitchFamily="34" charset="0"/>
              <a:buChar char="•"/>
            </a:pPr>
            <a:r>
              <a:rPr lang="lv-LV" sz="1013" b="1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būvniecības un renovācijas projektiem līdz 15 gadiem.</a:t>
            </a:r>
          </a:p>
          <a:p>
            <a:pPr marL="214313" indent="-214313" defTabSz="257175">
              <a:buFont typeface="Arial" panose="020B0604020202020204" pitchFamily="34" charset="0"/>
              <a:buChar char="•"/>
            </a:pPr>
            <a:r>
              <a:rPr lang="lv-LV" sz="1013" b="1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apgrozāmo līdzekļu iegādei - 2 gadi</a:t>
            </a:r>
          </a:p>
          <a:p>
            <a:pPr algn="ctr" defTabSz="257175"/>
            <a:endParaRPr lang="lv-LV" sz="1013" b="1" dirty="0">
              <a:solidFill>
                <a:srgbClr val="70AD47">
                  <a:lumMod val="50000"/>
                </a:srgbClr>
              </a:solidFill>
              <a:highlight>
                <a:srgbClr val="FFFF00"/>
              </a:highlight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" name="Flowchart: Terminator 17">
            <a:extLst>
              <a:ext uri="{FF2B5EF4-FFF2-40B4-BE49-F238E27FC236}">
                <a16:creationId xmlns:a16="http://schemas.microsoft.com/office/drawing/2014/main" id="{1751EAF6-DC13-4A6A-A942-43EF4D2C493F}"/>
              </a:ext>
            </a:extLst>
          </p:cNvPr>
          <p:cNvSpPr/>
          <p:nvPr/>
        </p:nvSpPr>
        <p:spPr>
          <a:xfrm>
            <a:off x="1240570" y="5398604"/>
            <a:ext cx="3151238" cy="595029"/>
          </a:xfrm>
          <a:prstGeom prst="flowChartTerminator">
            <a:avLst/>
          </a:prstGeom>
          <a:gradFill>
            <a:gsLst>
              <a:gs pos="1000">
                <a:schemeClr val="accent5">
                  <a:lumMod val="20000"/>
                  <a:lumOff val="80000"/>
                </a:schemeClr>
              </a:gs>
              <a:gs pos="100000">
                <a:schemeClr val="bg1">
                  <a:lumMod val="95000"/>
                  <a:alpha val="22000"/>
                </a:schemeClr>
              </a:gs>
            </a:gsLst>
            <a:lin ang="5400000" scaled="1"/>
          </a:gra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r>
              <a:rPr lang="lv-LV" sz="1013" b="1" u="sng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Aizdevuma atmaksas termiņš</a:t>
            </a:r>
          </a:p>
          <a:p>
            <a:pPr algn="ctr" defTabSz="257175"/>
            <a:r>
              <a:rPr lang="lv-LV" sz="1013" b="1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gadi ar iespēju pagarināt līdz 5 gadiem</a:t>
            </a:r>
          </a:p>
        </p:txBody>
      </p:sp>
      <p:sp>
        <p:nvSpPr>
          <p:cNvPr id="19" name="Flowchart: Terminator 18">
            <a:extLst>
              <a:ext uri="{FF2B5EF4-FFF2-40B4-BE49-F238E27FC236}">
                <a16:creationId xmlns:a16="http://schemas.microsoft.com/office/drawing/2014/main" id="{685F7BC0-CBFA-49CF-AD70-E8ADB0DF0575}"/>
              </a:ext>
            </a:extLst>
          </p:cNvPr>
          <p:cNvSpPr/>
          <p:nvPr/>
        </p:nvSpPr>
        <p:spPr>
          <a:xfrm>
            <a:off x="1240570" y="2445477"/>
            <a:ext cx="3009581" cy="595029"/>
          </a:xfrm>
          <a:prstGeom prst="flowChartTerminator">
            <a:avLst/>
          </a:prstGeom>
          <a:gradFill>
            <a:gsLst>
              <a:gs pos="1000">
                <a:schemeClr val="accent5">
                  <a:lumMod val="20000"/>
                  <a:lumOff val="80000"/>
                </a:schemeClr>
              </a:gs>
              <a:gs pos="100000">
                <a:schemeClr val="bg1">
                  <a:lumMod val="95000"/>
                  <a:alpha val="22000"/>
                </a:schemeClr>
              </a:gs>
            </a:gsLst>
            <a:lin ang="5400000" scaled="1"/>
          </a:gra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r>
              <a:rPr lang="lv-LV" sz="1013" b="1" u="sng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Atbalsta pretendents</a:t>
            </a:r>
          </a:p>
          <a:p>
            <a:pPr algn="ctr" defTabSz="257175"/>
            <a:r>
              <a:rPr lang="lv-LV" sz="1013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Primārie lauksaimniecības, akvakultūras un zivsaimniecības produkcijas ražotāji, atbilstīgās KS un RO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8EEC9329-3302-436E-8329-74F0733E8C79}"/>
              </a:ext>
            </a:extLst>
          </p:cNvPr>
          <p:cNvSpPr txBox="1">
            <a:spLocks/>
          </p:cNvSpPr>
          <p:nvPr/>
        </p:nvSpPr>
        <p:spPr>
          <a:xfrm>
            <a:off x="1843803" y="362980"/>
            <a:ext cx="4868298" cy="1058036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lv-LV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Aizdevumi apgrozāmajiem līdzekļiem</a:t>
            </a:r>
            <a:endParaRPr lang="lv-LV" sz="2400" b="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aisnstūris ar noapaļotiem stūriem 8">
            <a:extLst>
              <a:ext uri="{FF2B5EF4-FFF2-40B4-BE49-F238E27FC236}">
                <a16:creationId xmlns:a16="http://schemas.microsoft.com/office/drawing/2014/main" id="{2117A06D-A823-44BA-8FE2-5D3318607DE7}"/>
              </a:ext>
            </a:extLst>
          </p:cNvPr>
          <p:cNvSpPr/>
          <p:nvPr/>
        </p:nvSpPr>
        <p:spPr>
          <a:xfrm>
            <a:off x="1115616" y="1545838"/>
            <a:ext cx="3009581" cy="75128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90000"/>
              </a:lnSpc>
            </a:pPr>
            <a:r>
              <a:rPr lang="lv-LV" sz="1600" b="1" dirty="0">
                <a:solidFill>
                  <a:srgbClr val="3E1E1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Aizdevumi apgrozāmo līdzekļu iegādei,</a:t>
            </a:r>
          </a:p>
          <a:p>
            <a:pPr algn="ctr">
              <a:lnSpc>
                <a:spcPct val="90000"/>
              </a:lnSpc>
            </a:pPr>
            <a:r>
              <a:rPr lang="lv-LV" sz="1600" b="1" dirty="0">
                <a:solidFill>
                  <a:srgbClr val="3E1E1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34 milj. €</a:t>
            </a:r>
            <a:br>
              <a:rPr lang="lv-LV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98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25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625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A878A-C730-4614-EE2D-188EF8566B7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8719ED3-7948-4C12-A114-DC93F50FCF9D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6EF9E0B-9575-2418-90AF-650941E4E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790" y="275595"/>
            <a:ext cx="5300346" cy="777479"/>
          </a:xfrm>
        </p:spPr>
        <p:txBody>
          <a:bodyPr>
            <a:noAutofit/>
          </a:bodyPr>
          <a:lstStyle/>
          <a:p>
            <a:pPr algn="ctr"/>
            <a:r>
              <a:rPr lang="lv-LV" sz="2400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Ekonomikas ministrijas </a:t>
            </a:r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aizdevumu programma apgrozāmajiem līdzekļiem</a:t>
            </a:r>
          </a:p>
        </p:txBody>
      </p:sp>
      <p:sp>
        <p:nvSpPr>
          <p:cNvPr id="9" name="Flowchart: Sequential Access Storage 8">
            <a:extLst>
              <a:ext uri="{FF2B5EF4-FFF2-40B4-BE49-F238E27FC236}">
                <a16:creationId xmlns:a16="http://schemas.microsoft.com/office/drawing/2014/main" id="{99DBD5E4-CA63-9CD2-CDE2-E7FD5C5C732E}"/>
              </a:ext>
            </a:extLst>
          </p:cNvPr>
          <p:cNvSpPr/>
          <p:nvPr/>
        </p:nvSpPr>
        <p:spPr>
          <a:xfrm rot="10800000">
            <a:off x="7434298" y="385335"/>
            <a:ext cx="1404902" cy="707410"/>
          </a:xfrm>
          <a:prstGeom prst="flowChartMagneticTape">
            <a:avLst/>
          </a:prstGeom>
          <a:solidFill>
            <a:srgbClr val="FF9966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endParaRPr lang="lv-LV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AA5FC341-5903-256A-9669-91AFC6333A00}"/>
              </a:ext>
            </a:extLst>
          </p:cNvPr>
          <p:cNvSpPr txBox="1">
            <a:spLocks/>
          </p:cNvSpPr>
          <p:nvPr/>
        </p:nvSpPr>
        <p:spPr bwMode="auto">
          <a:xfrm>
            <a:off x="7521661" y="523653"/>
            <a:ext cx="1230176" cy="28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2851" tIns="26426" rIns="52851" bIns="26426" numCol="1" anchor="t" anchorCtr="0" compatLnSpc="1">
            <a:prstTxWarp prst="textNoShape">
              <a:avLst/>
            </a:prstTxWarp>
            <a:normAutofit fontScale="90000"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527745"/>
            <a:r>
              <a:rPr lang="lv-LV" sz="1013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ALTUM programmas</a:t>
            </a:r>
          </a:p>
        </p:txBody>
      </p:sp>
      <p:pic>
        <p:nvPicPr>
          <p:cNvPr id="11" name="Graphic 10" descr="Coins">
            <a:extLst>
              <a:ext uri="{FF2B5EF4-FFF2-40B4-BE49-F238E27FC236}">
                <a16:creationId xmlns:a16="http://schemas.microsoft.com/office/drawing/2014/main" id="{7B9FA8BF-664B-1D0E-5285-96A9F668F7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27309" y="634194"/>
            <a:ext cx="418880" cy="418880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ED27D5A-6A5D-471D-C0D8-6126AB27F190}"/>
              </a:ext>
            </a:extLst>
          </p:cNvPr>
          <p:cNvSpPr>
            <a:spLocks noGrp="1"/>
          </p:cNvSpPr>
          <p:nvPr/>
        </p:nvSpPr>
        <p:spPr>
          <a:xfrm>
            <a:off x="887507" y="1772816"/>
            <a:ext cx="7368988" cy="410445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68580" tIns="34290" rIns="68580" bIns="3429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338"/>
              </a:spcAft>
            </a:pPr>
            <a:r>
              <a:rPr lang="lv-LV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Mazo un vidējo komersantu aizdevumu programma:</a:t>
            </a:r>
          </a:p>
          <a:p>
            <a:pPr marL="214313" indent="-214313" fontAlgn="base">
              <a:buFont typeface="Wingdings" panose="05000000000000000000" pitchFamily="2" charset="2"/>
              <a:buChar char="v"/>
            </a:pPr>
            <a:r>
              <a:rPr lang="lv-LV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Investīcijām:</a:t>
            </a:r>
            <a:endParaRPr lang="lv-LV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base"/>
            <a:r>
              <a:rPr lang="lv-LV" sz="1800" dirty="0">
                <a:solidFill>
                  <a:srgbClr val="000000"/>
                </a:solidFill>
              </a:rPr>
              <a:t>aizdevums no 10 000 EUR līdz 5 000 000 EUR, bet ne vairāk kā 90% no kopējām izmaksām</a:t>
            </a:r>
          </a:p>
          <a:p>
            <a:pPr lvl="1" fontAlgn="base"/>
            <a:r>
              <a:rPr lang="lv-LV" sz="1800" dirty="0">
                <a:solidFill>
                  <a:srgbClr val="000000"/>
                </a:solidFill>
              </a:rPr>
              <a:t>aizdevuma termiņš no 2 līdz 15 gadiem</a:t>
            </a:r>
          </a:p>
          <a:p>
            <a:pPr marL="214313" indent="-214313" fontAlgn="base">
              <a:buFont typeface="Wingdings" panose="05000000000000000000" pitchFamily="2" charset="2"/>
              <a:buChar char="v"/>
            </a:pPr>
            <a:r>
              <a:rPr lang="lv-LV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Apgrozāmajiem līdzekļiem:</a:t>
            </a:r>
            <a:endParaRPr lang="lv-LV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base"/>
            <a:r>
              <a:rPr lang="lv-LV" sz="1800" dirty="0">
                <a:solidFill>
                  <a:srgbClr val="000000"/>
                </a:solidFill>
              </a:rPr>
              <a:t>aizdevums no 10 000 EUR līdz 285 000 EUR</a:t>
            </a:r>
          </a:p>
          <a:p>
            <a:pPr lvl="1" fontAlgn="base"/>
            <a:r>
              <a:rPr lang="lv-LV" sz="1800" dirty="0">
                <a:solidFill>
                  <a:srgbClr val="000000"/>
                </a:solidFill>
              </a:rPr>
              <a:t>aizdevuma termiņš līdz 5 gadiem</a:t>
            </a:r>
            <a:endParaRPr lang="lv-LV" sz="1800" b="1" dirty="0">
              <a:ea typeface="Calibri" panose="020F0502020204030204" pitchFamily="34" charset="0"/>
            </a:endParaRPr>
          </a:p>
          <a:p>
            <a:pPr algn="l" fontAlgn="base"/>
            <a:r>
              <a:rPr lang="lv-LV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Samazinātas aizdevumu procentu likmes (0% EURIBOR + mainīgās likmes fiksētā daļa*) pirmajā atmaksas gadā investīcijām un apgrozāmajiem līdzekļiem.</a:t>
            </a:r>
          </a:p>
          <a:p>
            <a:pPr algn="just">
              <a:spcAft>
                <a:spcPts val="338"/>
              </a:spcAft>
            </a:pPr>
            <a:r>
              <a:rPr lang="lv-LV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Atvieglotas nodrošinājuma prasības aizdevumiem līdz 100 000 EUR</a:t>
            </a:r>
            <a:endParaRPr lang="lv-LV" sz="1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74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25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625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DAE9CF0-2AAB-A8F7-8EC7-72AD23031A7D}"/>
              </a:ext>
            </a:extLst>
          </p:cNvPr>
          <p:cNvSpPr txBox="1"/>
          <p:nvPr/>
        </p:nvSpPr>
        <p:spPr>
          <a:xfrm>
            <a:off x="251520" y="1536365"/>
            <a:ext cx="8352928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F"/>
            </a:pPr>
            <a:r>
              <a:rPr lang="lv-LV" sz="2000" dirty="0">
                <a:latin typeface="Segoe UI" panose="020B0502040204020203" pitchFamily="34" charset="0"/>
                <a:cs typeface="Segoe UI" panose="020B0502040204020203" pitchFamily="34" charset="0"/>
              </a:rPr>
              <a:t>90% lauksaimnieku jau ir saņēmuši LA10.2.Vidi saudzējoša dārzkopība un LA11 Bioloģiskā lauksaimniecība atbalsta maksājumus.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F"/>
            </a:pPr>
            <a:r>
              <a:rPr lang="lv-LV" sz="2000" dirty="0">
                <a:latin typeface="Segoe UI" panose="020B0502040204020203" pitchFamily="34" charset="0"/>
                <a:cs typeface="Segoe UI" panose="020B0502040204020203" pitchFamily="34" charset="0"/>
              </a:rPr>
              <a:t>2024.gadā dārzkopji varēs pieteikt atbalstam jaunas platības LA10.2. un LA11 </a:t>
            </a:r>
          </a:p>
          <a:p>
            <a:pPr>
              <a:spcAft>
                <a:spcPts val="1200"/>
              </a:spcAft>
            </a:pPr>
            <a:endParaRPr lang="lv-LV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F"/>
            </a:pPr>
            <a:r>
              <a:rPr lang="lv-LV" sz="2000" dirty="0">
                <a:latin typeface="Segoe UI" panose="020B0502040204020203" pitchFamily="34" charset="0"/>
                <a:cs typeface="Segoe UI" panose="020B0502040204020203" pitchFamily="34" charset="0"/>
              </a:rPr>
              <a:t>Grozījumi MK noteikumos Nr.197 par atbalsta piešķiršanu: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000" dirty="0">
                <a:latin typeface="Segoe UI" panose="020B0502040204020203" pitchFamily="34" charset="0"/>
                <a:cs typeface="Segoe UI" panose="020B0502040204020203" pitchFamily="34" charset="0"/>
              </a:rPr>
              <a:t>Publiskā apspriešana līdz š’.g.5.martam – 24-TA-42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000" dirty="0">
                <a:latin typeface="Segoe UI" panose="020B0502040204020203" pitchFamily="34" charset="0"/>
                <a:cs typeface="Segoe UI" panose="020B0502040204020203" pitchFamily="34" charset="0"/>
              </a:rPr>
              <a:t>svītrota prasība par VAAD LIZ sistēmas lauku vēstures obligāto nepieciešamību. Turpmāk, jāskatās, kas noteikts pamtprasībās – MK noteikumos Nr. 1056. </a:t>
            </a:r>
          </a:p>
          <a:p>
            <a:pPr lvl="1">
              <a:spcAft>
                <a:spcPts val="1200"/>
              </a:spcAft>
            </a:pPr>
            <a:endParaRPr lang="lv-LV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F"/>
            </a:pPr>
            <a:r>
              <a:rPr lang="lv-LV" sz="2000" dirty="0">
                <a:latin typeface="Segoe UI" panose="020B0502040204020203" pitchFamily="34" charset="0"/>
                <a:cs typeface="Segoe UI" panose="020B0502040204020203" pitchFamily="34" charset="0"/>
              </a:rPr>
              <a:t>Visi dārzkopji </a:t>
            </a:r>
            <a:r>
              <a:rPr lang="lv-LV" sz="2000" u="sng" dirty="0">
                <a:latin typeface="Segoe UI" panose="020B0502040204020203" pitchFamily="34" charset="0"/>
                <a:cs typeface="Segoe UI" panose="020B0502040204020203" pitchFamily="34" charset="0"/>
              </a:rPr>
              <a:t>aramzemē </a:t>
            </a:r>
            <a:r>
              <a:rPr lang="lv-LV" sz="2000" dirty="0">
                <a:latin typeface="Segoe UI" panose="020B0502040204020203" pitchFamily="34" charset="0"/>
                <a:cs typeface="Segoe UI" panose="020B0502040204020203" pitchFamily="34" charset="0"/>
              </a:rPr>
              <a:t>tiek aicināti ierīkot «buferjoslas», tostarp 4m laukmales, ja integrētajam ir blakus bioloģiskais!</a:t>
            </a:r>
            <a:endParaRPr lang="lv-LV" sz="1800" dirty="0"/>
          </a:p>
        </p:txBody>
      </p:sp>
      <p:sp>
        <p:nvSpPr>
          <p:cNvPr id="9" name="Title 5">
            <a:extLst>
              <a:ext uri="{FF2B5EF4-FFF2-40B4-BE49-F238E27FC236}">
                <a16:creationId xmlns:a16="http://schemas.microsoft.com/office/drawing/2014/main" id="{A822AADC-0C48-D6F8-D224-C34311C19438}"/>
              </a:ext>
            </a:extLst>
          </p:cNvPr>
          <p:cNvSpPr txBox="1">
            <a:spLocks/>
          </p:cNvSpPr>
          <p:nvPr/>
        </p:nvSpPr>
        <p:spPr>
          <a:xfrm>
            <a:off x="1951476" y="548680"/>
            <a:ext cx="7121579" cy="42716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3200" b="1" dirty="0">
                <a:solidFill>
                  <a:srgbClr val="4F6228"/>
                </a:solidFill>
                <a:latin typeface="Segoe UI"/>
                <a:ea typeface="+mn-lt"/>
                <a:cs typeface="+mn-lt"/>
              </a:rPr>
              <a:t>Aktualitātes platību maksājumos</a:t>
            </a:r>
          </a:p>
        </p:txBody>
      </p:sp>
    </p:spTree>
    <p:extLst>
      <p:ext uri="{BB962C8B-B14F-4D97-AF65-F5344CB8AC3E}">
        <p14:creationId xmlns:p14="http://schemas.microsoft.com/office/powerpoint/2010/main" val="34486475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F4C4E-C175-E260-182D-D3205B4A1C0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8719ED3-7948-4C12-A114-DC93F50FCF9D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graphicFrame>
        <p:nvGraphicFramePr>
          <p:cNvPr id="7" name="Tabula 6">
            <a:extLst>
              <a:ext uri="{FF2B5EF4-FFF2-40B4-BE49-F238E27FC236}">
                <a16:creationId xmlns:a16="http://schemas.microsoft.com/office/drawing/2014/main" id="{F2E24E86-1645-110D-8890-C4ECA44E7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388999"/>
              </p:ext>
            </p:extLst>
          </p:nvPr>
        </p:nvGraphicFramePr>
        <p:xfrm>
          <a:off x="539552" y="1556793"/>
          <a:ext cx="8064896" cy="5074500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8064896">
                  <a:extLst>
                    <a:ext uri="{9D8B030D-6E8A-4147-A177-3AD203B41FA5}">
                      <a16:colId xmlns:a16="http://schemas.microsoft.com/office/drawing/2014/main" val="2966372175"/>
                    </a:ext>
                  </a:extLst>
                </a:gridCol>
              </a:tblGrid>
              <a:tr h="2832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Nodokļa atbrīvojuma/atvieglojuma veids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16037"/>
                  </a:ext>
                </a:extLst>
              </a:tr>
              <a:tr h="461096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Atbrīvojums</a:t>
                      </a:r>
                      <a:r>
                        <a:rPr lang="lv-LV" sz="14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 IIN par</a:t>
                      </a:r>
                      <a:r>
                        <a:rPr lang="lv-LV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summām, kas izmaksātas subsīdiju veidā kā valsts vai ES atbalsts lauksaimniecībai vai lauku attīstībai </a:t>
                      </a:r>
                      <a:r>
                        <a:rPr lang="lv-LV" sz="1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(spēkā līdz 2024.gada 31.decembrim)</a:t>
                      </a:r>
                      <a:endParaRPr lang="en-US" sz="1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731564096"/>
                  </a:ext>
                </a:extLst>
              </a:tr>
              <a:tr h="623810">
                <a:tc>
                  <a:txBody>
                    <a:bodyPr/>
                    <a:lstStyle/>
                    <a:p>
                      <a:pPr marL="285750" marR="0" lvl="0" indent="-285750" algn="l" defTabSz="93957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lv-LV" sz="1400" b="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3957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4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IIN neapliekamais ienākums 3000 </a:t>
                      </a:r>
                      <a:r>
                        <a:rPr lang="lv-LV" sz="1400" b="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euro</a:t>
                      </a:r>
                      <a:r>
                        <a:rPr lang="lv-LV" sz="14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ienākumiem</a:t>
                      </a:r>
                      <a:r>
                        <a:rPr lang="lv-LV" sz="1400" b="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lauksaimniecības</a:t>
                      </a:r>
                    </a:p>
                    <a:p>
                      <a:pPr marL="285750" marR="0" lvl="0" indent="-285750" algn="l" defTabSz="93957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254738"/>
                  </a:ext>
                </a:extLst>
              </a:tr>
              <a:tr h="854379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UIN atvieglojums samazinot ar UIN apliekamo ienākumu par summu, kas atbilst 50% no summām, kas izmaksātas subsīdiju veidā kā valsts un ES atbalsts lauksaimniecībai vai lauku attīstībai </a:t>
                      </a:r>
                      <a:r>
                        <a:rPr lang="lv-LV" sz="14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(stājies spēkā no 2018.gada 1.janvāra)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b="1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001816189"/>
                  </a:ext>
                </a:extLst>
              </a:tr>
              <a:tr h="461096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PVN 14% kompensācija lauksaimniekiem, nododot pašu ražotu neapstrādātu lauksaimniecības produkciju lauksaimniecības produkcijas pārstrādes uzņēmumiem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64650"/>
                  </a:ext>
                </a:extLst>
              </a:tr>
              <a:tr h="699667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Transportlīdzekļa ekspluatācijas nodokļa atvieglojums 75 % no kopējā nodokļa apmēra par kravas automobiļiem, piekabēm, puspiekabēm lauksaimniekiem,</a:t>
                      </a:r>
                      <a:r>
                        <a:rPr lang="lv-LV" sz="14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un </a:t>
                      </a:r>
                      <a:r>
                        <a:rPr lang="lv-LV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zivsaimniekiem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797938479"/>
                  </a:ext>
                </a:extLst>
              </a:tr>
              <a:tr h="461096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Atbrīvojums no uzņēmumu vieglo transportlīdzekļu nodokļa maksāšanas lauksaimniekiem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233281"/>
                  </a:ext>
                </a:extLst>
              </a:tr>
              <a:tr h="699667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Atbrīvojums no autoceļu lietošanas nodevas (vinjete) </a:t>
                      </a:r>
                      <a:r>
                        <a:rPr lang="lv-LV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maksāšanas no kārtējā gada 10. jūlija līdz 30. septembrim 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583087204"/>
                  </a:ext>
                </a:extLst>
              </a:tr>
              <a:tr h="420645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Samazinātā 12 % PVN likme svaigiem augļiem,</a:t>
                      </a:r>
                      <a:r>
                        <a:rPr lang="lv-LV" sz="14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ogām un dārzeņiem </a:t>
                      </a:r>
                      <a:r>
                        <a:rPr lang="lv-LV" sz="1400" b="1" i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(spēkā līdz 2024.gada 31.decembrim)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611711"/>
                  </a:ext>
                </a:extLst>
              </a:tr>
            </a:tbl>
          </a:graphicData>
        </a:graphic>
      </p:graphicFrame>
      <p:sp>
        <p:nvSpPr>
          <p:cNvPr id="3" name="Title 5">
            <a:extLst>
              <a:ext uri="{FF2B5EF4-FFF2-40B4-BE49-F238E27FC236}">
                <a16:creationId xmlns:a16="http://schemas.microsoft.com/office/drawing/2014/main" id="{EB9D341B-BD9C-99F0-BBBE-CBD2A6EA0CE1}"/>
              </a:ext>
            </a:extLst>
          </p:cNvPr>
          <p:cNvSpPr txBox="1">
            <a:spLocks/>
          </p:cNvSpPr>
          <p:nvPr/>
        </p:nvSpPr>
        <p:spPr>
          <a:xfrm>
            <a:off x="2411760" y="228600"/>
            <a:ext cx="7121579" cy="42716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3200" b="1" dirty="0">
                <a:solidFill>
                  <a:srgbClr val="4F6228"/>
                </a:solidFill>
                <a:latin typeface="Segoe UI"/>
                <a:ea typeface="+mn-lt"/>
                <a:cs typeface="+mn-lt"/>
              </a:rPr>
              <a:t>Aktualitātes nodokļu jomā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505A20-4353-68E4-FBBD-8C8D25FCD50A}"/>
              </a:ext>
            </a:extLst>
          </p:cNvPr>
          <p:cNvSpPr txBox="1"/>
          <p:nvPr/>
        </p:nvSpPr>
        <p:spPr>
          <a:xfrm>
            <a:off x="2394738" y="726116"/>
            <a:ext cx="65527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F"/>
            </a:pPr>
            <a:r>
              <a:rPr lang="lv-LV" dirty="0">
                <a:latin typeface="Segoe UI" panose="020B0502040204020203" pitchFamily="34" charset="0"/>
                <a:cs typeface="Segoe UI" panose="020B0502040204020203" pitchFamily="34" charset="0"/>
              </a:rPr>
              <a:t>Sarunas ar FM par nodokļu atbrīvojumiem un atvieglojumiem lauksaimniekiem</a:t>
            </a:r>
            <a:endParaRPr lang="lv-LV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690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isnstūris ar noapaļotiem stūriem 17">
            <a:extLst>
              <a:ext uri="{FF2B5EF4-FFF2-40B4-BE49-F238E27FC236}">
                <a16:creationId xmlns:a16="http://schemas.microsoft.com/office/drawing/2014/main" id="{76CCEA1A-5A6C-E2FD-33B6-2FF6F1CD9130}"/>
              </a:ext>
            </a:extLst>
          </p:cNvPr>
          <p:cNvSpPr/>
          <p:nvPr/>
        </p:nvSpPr>
        <p:spPr>
          <a:xfrm>
            <a:off x="539552" y="4504536"/>
            <a:ext cx="7340125" cy="166076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lv-LV" sz="1200" b="1" dirty="0">
              <a:solidFill>
                <a:srgbClr val="6CA52D"/>
              </a:solidFill>
            </a:endParaRPr>
          </a:p>
        </p:txBody>
      </p:sp>
      <p:pic>
        <p:nvPicPr>
          <p:cNvPr id="1026" name="Picture 2" descr="Informācija par sezonas laukstrādniekiem">
            <a:extLst>
              <a:ext uri="{FF2B5EF4-FFF2-40B4-BE49-F238E27FC236}">
                <a16:creationId xmlns:a16="http://schemas.microsoft.com/office/drawing/2014/main" id="{06FD6942-AA3A-421D-9795-0D9541E2B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-46014"/>
            <a:ext cx="5589241" cy="446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4024638-59C9-4287-BE62-C67705C7D75A}"/>
              </a:ext>
            </a:extLst>
          </p:cNvPr>
          <p:cNvSpPr txBox="1"/>
          <p:nvPr/>
        </p:nvSpPr>
        <p:spPr>
          <a:xfrm>
            <a:off x="683568" y="4673199"/>
            <a:ext cx="719610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lv-LV" sz="1600" b="1" u="sng" dirty="0">
                <a:solidFill>
                  <a:srgbClr val="A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Izmaiņas, kas spēkā jau no 2022.gada!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Sezonas darbinieku ienākumiem atvieglotā nodokļa režīma </a:t>
            </a:r>
            <a:r>
              <a:rPr lang="lv-LV" sz="1600" b="1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piemērošana ir pagarināta līdz </a:t>
            </a:r>
            <a:r>
              <a:rPr lang="lv-LV" sz="1600" b="1" dirty="0">
                <a:solidFill>
                  <a:srgbClr val="A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dienām </a:t>
            </a:r>
            <a:r>
              <a:rPr lang="lv-LV" sz="1600" b="1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(iepriekšējo 65 dienu vietā)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Atviegloto nodokļa režīmu var piemērot arī tiem sezonas strādniekiem, kurus nodarbina </a:t>
            </a:r>
            <a:r>
              <a:rPr lang="lv-LV" sz="1600" b="1" dirty="0">
                <a:solidFill>
                  <a:srgbClr val="A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akmeņu lasīšanā </a:t>
            </a:r>
            <a:r>
              <a:rPr lang="lv-LV" sz="1600" b="1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sējumu, stādījumu un zālāju platībās</a:t>
            </a:r>
          </a:p>
        </p:txBody>
      </p:sp>
    </p:spTree>
    <p:extLst>
      <p:ext uri="{BB962C8B-B14F-4D97-AF65-F5344CB8AC3E}">
        <p14:creationId xmlns:p14="http://schemas.microsoft.com/office/powerpoint/2010/main" val="31697041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Attēls 16" descr="75+ Free Stock Images 3D Human Character Best Collection ...">
            <a:extLst>
              <a:ext uri="{FF2B5EF4-FFF2-40B4-BE49-F238E27FC236}">
                <a16:creationId xmlns:a16="http://schemas.microsoft.com/office/drawing/2014/main" id="{5E368BAD-124F-4F29-99A9-1BA9C928F6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694" y="5453089"/>
            <a:ext cx="580642" cy="632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8127D55-F826-4370-8D3C-A0B5911C9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6005" y="453934"/>
            <a:ext cx="5306634" cy="449796"/>
          </a:xfrm>
        </p:spPr>
        <p:txBody>
          <a:bodyPr>
            <a:noAutofit/>
          </a:bodyPr>
          <a:lstStyle/>
          <a:p>
            <a:pPr algn="ctr"/>
            <a:r>
              <a:rPr lang="lv-LV" sz="2400" dirty="0">
                <a:solidFill>
                  <a:srgbClr val="4F62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Sezonas laukstrādnieku ienākuma 15% nodoklis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42B8F31E-C3F9-455A-9B19-DD23914FCFBF}"/>
              </a:ext>
            </a:extLst>
          </p:cNvPr>
          <p:cNvSpPr/>
          <p:nvPr/>
        </p:nvSpPr>
        <p:spPr>
          <a:xfrm>
            <a:off x="1550294" y="4172793"/>
            <a:ext cx="378042" cy="303628"/>
          </a:xfrm>
          <a:prstGeom prst="downArrow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350" dirty="0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A38B7C6F-91DB-46D2-A1BE-8CC37308E35A}"/>
              </a:ext>
            </a:extLst>
          </p:cNvPr>
          <p:cNvSpPr/>
          <p:nvPr/>
        </p:nvSpPr>
        <p:spPr>
          <a:xfrm>
            <a:off x="4486467" y="4239422"/>
            <a:ext cx="378042" cy="303628"/>
          </a:xfrm>
          <a:prstGeom prst="downArrow">
            <a:avLst/>
          </a:prstGeom>
          <a:solidFill>
            <a:schemeClr val="accent5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350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B5EC5361-9355-45A6-92A5-A876CACEB52B}"/>
              </a:ext>
            </a:extLst>
          </p:cNvPr>
          <p:cNvSpPr/>
          <p:nvPr/>
        </p:nvSpPr>
        <p:spPr>
          <a:xfrm>
            <a:off x="7163110" y="4205302"/>
            <a:ext cx="413066" cy="303628"/>
          </a:xfrm>
          <a:prstGeom prst="downArrow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35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406C0B8-56A5-4977-9EB6-1E123AF2E5DC}"/>
              </a:ext>
            </a:extLst>
          </p:cNvPr>
          <p:cNvSpPr/>
          <p:nvPr/>
        </p:nvSpPr>
        <p:spPr>
          <a:xfrm>
            <a:off x="1314074" y="4521629"/>
            <a:ext cx="837093" cy="3007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1350" dirty="0">
                <a:solidFill>
                  <a:srgbClr val="C00000"/>
                </a:solidFill>
              </a:rPr>
              <a:t>7 700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7DF52AE-CCB9-43E2-8BCB-4CAEBA27F309}"/>
              </a:ext>
            </a:extLst>
          </p:cNvPr>
          <p:cNvSpPr/>
          <p:nvPr/>
        </p:nvSpPr>
        <p:spPr>
          <a:xfrm>
            <a:off x="4237070" y="4556116"/>
            <a:ext cx="837093" cy="30965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1350" dirty="0">
                <a:solidFill>
                  <a:srgbClr val="C00000"/>
                </a:solidFill>
              </a:rPr>
              <a:t>370 000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182B587-0A9B-4CF0-84FA-0D65FAC717BC}"/>
              </a:ext>
            </a:extLst>
          </p:cNvPr>
          <p:cNvSpPr/>
          <p:nvPr/>
        </p:nvSpPr>
        <p:spPr>
          <a:xfrm>
            <a:off x="6935308" y="4540099"/>
            <a:ext cx="837092" cy="3181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1350" dirty="0">
                <a:solidFill>
                  <a:srgbClr val="00B050"/>
                </a:solidFill>
              </a:rPr>
              <a:t>+15%</a:t>
            </a:r>
          </a:p>
        </p:txBody>
      </p:sp>
      <p:sp>
        <p:nvSpPr>
          <p:cNvPr id="25" name="Taisnstūris ar noapaļotiem stūriem 17">
            <a:extLst>
              <a:ext uri="{FF2B5EF4-FFF2-40B4-BE49-F238E27FC236}">
                <a16:creationId xmlns:a16="http://schemas.microsoft.com/office/drawing/2014/main" id="{5BFA66D4-50C2-4E6D-B8B4-E22F2ED07BD7}"/>
              </a:ext>
            </a:extLst>
          </p:cNvPr>
          <p:cNvSpPr/>
          <p:nvPr/>
        </p:nvSpPr>
        <p:spPr>
          <a:xfrm>
            <a:off x="2016865" y="5157192"/>
            <a:ext cx="5548721" cy="1224136"/>
          </a:xfrm>
          <a:custGeom>
            <a:avLst/>
            <a:gdLst>
              <a:gd name="connsiteX0" fmla="*/ 0 w 5548721"/>
              <a:gd name="connsiteY0" fmla="*/ 204027 h 1224136"/>
              <a:gd name="connsiteX1" fmla="*/ 204027 w 5548721"/>
              <a:gd name="connsiteY1" fmla="*/ 0 h 1224136"/>
              <a:gd name="connsiteX2" fmla="*/ 5344694 w 5548721"/>
              <a:gd name="connsiteY2" fmla="*/ 0 h 1224136"/>
              <a:gd name="connsiteX3" fmla="*/ 5548721 w 5548721"/>
              <a:gd name="connsiteY3" fmla="*/ 204027 h 1224136"/>
              <a:gd name="connsiteX4" fmla="*/ 5548721 w 5548721"/>
              <a:gd name="connsiteY4" fmla="*/ 1020109 h 1224136"/>
              <a:gd name="connsiteX5" fmla="*/ 5344694 w 5548721"/>
              <a:gd name="connsiteY5" fmla="*/ 1224136 h 1224136"/>
              <a:gd name="connsiteX6" fmla="*/ 204027 w 5548721"/>
              <a:gd name="connsiteY6" fmla="*/ 1224136 h 1224136"/>
              <a:gd name="connsiteX7" fmla="*/ 0 w 5548721"/>
              <a:gd name="connsiteY7" fmla="*/ 1020109 h 1224136"/>
              <a:gd name="connsiteX8" fmla="*/ 0 w 5548721"/>
              <a:gd name="connsiteY8" fmla="*/ 204027 h 122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48721" h="1224136" fill="none" extrusionOk="0">
                <a:moveTo>
                  <a:pt x="0" y="204027"/>
                </a:moveTo>
                <a:cubicBezTo>
                  <a:pt x="-572" y="110069"/>
                  <a:pt x="94188" y="-5734"/>
                  <a:pt x="204027" y="0"/>
                </a:cubicBezTo>
                <a:cubicBezTo>
                  <a:pt x="1004889" y="29483"/>
                  <a:pt x="3422864" y="4220"/>
                  <a:pt x="5344694" y="0"/>
                </a:cubicBezTo>
                <a:cubicBezTo>
                  <a:pt x="5464008" y="2499"/>
                  <a:pt x="5546901" y="93708"/>
                  <a:pt x="5548721" y="204027"/>
                </a:cubicBezTo>
                <a:cubicBezTo>
                  <a:pt x="5526553" y="493116"/>
                  <a:pt x="5553193" y="907858"/>
                  <a:pt x="5548721" y="1020109"/>
                </a:cubicBezTo>
                <a:cubicBezTo>
                  <a:pt x="5552742" y="1134954"/>
                  <a:pt x="5466241" y="1232117"/>
                  <a:pt x="5344694" y="1224136"/>
                </a:cubicBezTo>
                <a:cubicBezTo>
                  <a:pt x="4031185" y="1258264"/>
                  <a:pt x="1932075" y="1101344"/>
                  <a:pt x="204027" y="1224136"/>
                </a:cubicBezTo>
                <a:cubicBezTo>
                  <a:pt x="87964" y="1230876"/>
                  <a:pt x="-5469" y="1141905"/>
                  <a:pt x="0" y="1020109"/>
                </a:cubicBezTo>
                <a:cubicBezTo>
                  <a:pt x="38565" y="771293"/>
                  <a:pt x="15765" y="428427"/>
                  <a:pt x="0" y="204027"/>
                </a:cubicBezTo>
                <a:close/>
              </a:path>
              <a:path w="5548721" h="1224136" stroke="0" extrusionOk="0">
                <a:moveTo>
                  <a:pt x="0" y="204027"/>
                </a:moveTo>
                <a:cubicBezTo>
                  <a:pt x="-5236" y="100259"/>
                  <a:pt x="103430" y="6529"/>
                  <a:pt x="204027" y="0"/>
                </a:cubicBezTo>
                <a:cubicBezTo>
                  <a:pt x="2297381" y="-40312"/>
                  <a:pt x="3524418" y="-70188"/>
                  <a:pt x="5344694" y="0"/>
                </a:cubicBezTo>
                <a:cubicBezTo>
                  <a:pt x="5453044" y="-407"/>
                  <a:pt x="5558884" y="71616"/>
                  <a:pt x="5548721" y="204027"/>
                </a:cubicBezTo>
                <a:cubicBezTo>
                  <a:pt x="5538764" y="285673"/>
                  <a:pt x="5540464" y="930289"/>
                  <a:pt x="5548721" y="1020109"/>
                </a:cubicBezTo>
                <a:cubicBezTo>
                  <a:pt x="5546884" y="1154732"/>
                  <a:pt x="5439404" y="1224400"/>
                  <a:pt x="5344694" y="1224136"/>
                </a:cubicBezTo>
                <a:cubicBezTo>
                  <a:pt x="4129823" y="1241487"/>
                  <a:pt x="1091725" y="1347482"/>
                  <a:pt x="204027" y="1224136"/>
                </a:cubicBezTo>
                <a:cubicBezTo>
                  <a:pt x="93770" y="1213932"/>
                  <a:pt x="9578" y="1144752"/>
                  <a:pt x="0" y="1020109"/>
                </a:cubicBezTo>
                <a:cubicBezTo>
                  <a:pt x="-45988" y="935266"/>
                  <a:pt x="58721" y="471350"/>
                  <a:pt x="0" y="204027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/>
            </a:solidFill>
            <a:prstDash val="sysDot"/>
            <a:extLst>
              <a:ext uri="{C807C97D-BFC1-408E-A445-0C87EB9F89A2}">
                <ask:lineSketchStyleProps xmlns:ask="http://schemas.microsoft.com/office/drawing/2018/sketchyshapes" sd="2173784308">
                  <a:prstGeom prst="round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lv-LV" sz="1600" b="1" dirty="0">
                <a:solidFill>
                  <a:srgbClr val="3E4D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2025.gadā jāsniedz sezonas laukstrādnieku ienākuma nodokļa režīma efektivitātes izvērtējums, vērtējot noteiktos rādītājus, kas jāsasniedz 2024.gada sezonā</a:t>
            </a:r>
          </a:p>
        </p:txBody>
      </p:sp>
      <p:pic>
        <p:nvPicPr>
          <p:cNvPr id="4" name="Graphic 3" descr="Barn outline">
            <a:extLst>
              <a:ext uri="{FF2B5EF4-FFF2-40B4-BE49-F238E27FC236}">
                <a16:creationId xmlns:a16="http://schemas.microsoft.com/office/drawing/2014/main" id="{59B8AB10-49A6-DE7E-2898-1E0A435B0E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84380" y="2001626"/>
            <a:ext cx="295826" cy="295826"/>
          </a:xfrm>
          <a:prstGeom prst="rect">
            <a:avLst/>
          </a:prstGeom>
        </p:spPr>
      </p:pic>
      <p:pic>
        <p:nvPicPr>
          <p:cNvPr id="6" name="Graphic 5" descr="Tax outline">
            <a:extLst>
              <a:ext uri="{FF2B5EF4-FFF2-40B4-BE49-F238E27FC236}">
                <a16:creationId xmlns:a16="http://schemas.microsoft.com/office/drawing/2014/main" id="{872645F8-92DF-78A2-E378-CFD16C3A1B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02321" y="1952625"/>
            <a:ext cx="347388" cy="347388"/>
          </a:xfrm>
          <a:prstGeom prst="rect">
            <a:avLst/>
          </a:prstGeom>
        </p:spPr>
      </p:pic>
      <p:pic>
        <p:nvPicPr>
          <p:cNvPr id="8" name="Graphic 7" descr="Farmer male outline">
            <a:extLst>
              <a:ext uri="{FF2B5EF4-FFF2-40B4-BE49-F238E27FC236}">
                <a16:creationId xmlns:a16="http://schemas.microsoft.com/office/drawing/2014/main" id="{F6761149-FBC4-4B2E-F943-FA0562DB4AE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1560" y="1952625"/>
            <a:ext cx="312439" cy="312439"/>
          </a:xfrm>
          <a:prstGeom prst="rect">
            <a:avLst/>
          </a:prstGeom>
        </p:spPr>
      </p:pic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A028CCC-8B3E-D8D7-7CEB-4D75200CCC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9778643"/>
              </p:ext>
            </p:extLst>
          </p:nvPr>
        </p:nvGraphicFramePr>
        <p:xfrm>
          <a:off x="539552" y="1952625"/>
          <a:ext cx="2596679" cy="2234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A82E338-AA3E-8FC7-4EE8-42F12A0B00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9227232"/>
              </p:ext>
            </p:extLst>
          </p:nvPr>
        </p:nvGraphicFramePr>
        <p:xfrm>
          <a:off x="2939078" y="1967463"/>
          <a:ext cx="2979737" cy="2227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22A90139-8094-3311-864C-E476B057C9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7272868"/>
              </p:ext>
            </p:extLst>
          </p:nvPr>
        </p:nvGraphicFramePr>
        <p:xfrm>
          <a:off x="5918815" y="1967463"/>
          <a:ext cx="2901657" cy="2206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3206876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22C33D9-6E52-401B-88D9-81F7876A8A2F}"/>
              </a:ext>
            </a:extLst>
          </p:cNvPr>
          <p:cNvSpPr/>
          <p:nvPr/>
        </p:nvSpPr>
        <p:spPr>
          <a:xfrm>
            <a:off x="2225181" y="544789"/>
            <a:ext cx="5329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800" b="1" dirty="0">
                <a:solidFill>
                  <a:srgbClr val="4F6228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Dīzeļdegviela lauksaimniekiem</a:t>
            </a:r>
          </a:p>
        </p:txBody>
      </p:sp>
      <p:pic>
        <p:nvPicPr>
          <p:cNvPr id="5" name="Attēls 16" descr="75+ Free Stock Images 3D Human Character Best Collection ...">
            <a:extLst>
              <a:ext uri="{FF2B5EF4-FFF2-40B4-BE49-F238E27FC236}">
                <a16:creationId xmlns:a16="http://schemas.microsoft.com/office/drawing/2014/main" id="{089D9CF1-40A6-470F-8068-3EF51C3462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140968"/>
            <a:ext cx="899719" cy="899719"/>
          </a:xfrm>
          <a:prstGeom prst="rect">
            <a:avLst/>
          </a:prstGeom>
        </p:spPr>
      </p:pic>
      <p:sp>
        <p:nvSpPr>
          <p:cNvPr id="6" name="Taisnstūris ar noapaļotiem stūriem 17">
            <a:extLst>
              <a:ext uri="{FF2B5EF4-FFF2-40B4-BE49-F238E27FC236}">
                <a16:creationId xmlns:a16="http://schemas.microsoft.com/office/drawing/2014/main" id="{3BA08ABB-D010-4544-AC87-D9AFD1284D4F}"/>
              </a:ext>
            </a:extLst>
          </p:cNvPr>
          <p:cNvSpPr/>
          <p:nvPr/>
        </p:nvSpPr>
        <p:spPr>
          <a:xfrm>
            <a:off x="2246304" y="5157192"/>
            <a:ext cx="5733991" cy="1296144"/>
          </a:xfrm>
          <a:prstGeom prst="round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lv-LV" b="1" dirty="0">
                <a:solidFill>
                  <a:srgbClr val="6CA5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Līdz kārtējā gada 1.jūnijam jāiesniedz iesniegums LAD, lai saņemtu dīzeļdegvielu ar samazinātu akcīzes nodokļa likmi 2024./2025.saimnieciskajam gadam</a:t>
            </a:r>
          </a:p>
        </p:txBody>
      </p:sp>
      <p:sp>
        <p:nvSpPr>
          <p:cNvPr id="7" name="Taisnstūris ar noapaļotiem stūriem 6">
            <a:extLst>
              <a:ext uri="{FF2B5EF4-FFF2-40B4-BE49-F238E27FC236}">
                <a16:creationId xmlns:a16="http://schemas.microsoft.com/office/drawing/2014/main" id="{B113AD81-D793-4F15-AE95-A6FAC60E9991}"/>
              </a:ext>
            </a:extLst>
          </p:cNvPr>
          <p:cNvSpPr/>
          <p:nvPr/>
        </p:nvSpPr>
        <p:spPr>
          <a:xfrm>
            <a:off x="1256846" y="1453115"/>
            <a:ext cx="7488832" cy="101851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Akcīzes nodokļa likme - 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15 %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standarta likmes, jeb 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62,1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€ par 1000 litriem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(standartlikme 414 €/1000 l)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90BD049-87AC-4E47-88DF-FF3F130C78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908122"/>
              </p:ext>
            </p:extLst>
          </p:nvPr>
        </p:nvGraphicFramePr>
        <p:xfrm>
          <a:off x="1547664" y="2708920"/>
          <a:ext cx="6912768" cy="23571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86281986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4242729206"/>
                    </a:ext>
                  </a:extLst>
                </a:gridCol>
              </a:tblGrid>
              <a:tr h="342024">
                <a:tc gridSpan="2"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</a:t>
                      </a:r>
                      <a:r>
                        <a:rPr lang="lv-LV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2020./2021.saimnieciskā gada minimālie ieņēmumu sliekšņi:</a:t>
                      </a:r>
                      <a:endParaRPr lang="lv-LV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565783"/>
                  </a:ext>
                </a:extLst>
              </a:tr>
              <a:tr h="342024"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Konvenciālajām</a:t>
                      </a:r>
                      <a:r>
                        <a:rPr lang="lv-LV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saimniecībām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Bioloģiskajām saimniecībām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37042896"/>
                  </a:ext>
                </a:extLst>
              </a:tr>
              <a:tr h="342024">
                <a:tc>
                  <a:txBody>
                    <a:bodyPr/>
                    <a:lstStyle/>
                    <a:p>
                      <a:pPr algn="ctr"/>
                      <a:r>
                        <a:rPr lang="lv-LV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350 €/</a:t>
                      </a:r>
                      <a:r>
                        <a:rPr lang="lv-LV" sz="16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</a:t>
                      </a:r>
                      <a:endParaRPr lang="lv-LV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250 €/</a:t>
                      </a:r>
                      <a:r>
                        <a:rPr lang="lv-LV" sz="16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</a:t>
                      </a:r>
                      <a:endParaRPr lang="lv-LV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72157843"/>
                  </a:ext>
                </a:extLst>
              </a:tr>
              <a:tr h="1331123">
                <a:tc gridSpan="2">
                  <a:txBody>
                    <a:bodyPr/>
                    <a:lstStyle/>
                    <a:p>
                      <a:pPr algn="ctr"/>
                      <a:r>
                        <a:rPr lang="lv-LV" sz="1600" b="1" i="0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2024./2025. saimnieciskajā gadā ieviest atvieglotu minimālo ieņēmumu kritērija vērtēšanu. </a:t>
                      </a:r>
                      <a:r>
                        <a:rPr lang="lv-LV" sz="16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LAD ņems vērā to personas deklarāciju, kurā ieņēmumi no lauksaimnieciskās ražošanas būs lielāki - par iepriekšējo taksācijas gadu vai par taksācijas gadu pirms iepriekšējā </a:t>
                      </a:r>
                      <a:r>
                        <a:rPr lang="lv-LV" sz="14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taksācijas gada.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4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602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981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3865" y="3501008"/>
            <a:ext cx="7772400" cy="1893242"/>
          </a:xfrm>
        </p:spPr>
        <p:txBody>
          <a:bodyPr>
            <a:normAutofit/>
          </a:bodyPr>
          <a:lstStyle/>
          <a:p>
            <a:r>
              <a:rPr lang="lv-LV" altLang="en-US" sz="4400" dirty="0">
                <a:solidFill>
                  <a:srgbClr val="4F6228"/>
                </a:solidFill>
                <a:latin typeface="+mj-lt"/>
                <a:ea typeface="+mn-ea"/>
                <a:cs typeface="Segoe UI Light" panose="020B0502040204020203" pitchFamily="34" charset="0"/>
              </a:rPr>
              <a:t>Paldies par uzmanību!</a:t>
            </a:r>
            <a:endParaRPr lang="en-GB" altLang="en-US" sz="4400" dirty="0">
              <a:solidFill>
                <a:srgbClr val="4F6228"/>
              </a:solidFill>
              <a:latin typeface="+mj-lt"/>
              <a:ea typeface="+mn-ea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596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>
            <a:extLst>
              <a:ext uri="{FF2B5EF4-FFF2-40B4-BE49-F238E27FC236}">
                <a16:creationId xmlns:a16="http://schemas.microsoft.com/office/drawing/2014/main" id="{D67FC949-423F-4BCE-AFA0-8D6BBF7BACB2}"/>
              </a:ext>
            </a:extLst>
          </p:cNvPr>
          <p:cNvSpPr txBox="1">
            <a:spLocks/>
          </p:cNvSpPr>
          <p:nvPr/>
        </p:nvSpPr>
        <p:spPr>
          <a:xfrm>
            <a:off x="2136448" y="69459"/>
            <a:ext cx="6251975" cy="969920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Agrovide: </a:t>
            </a:r>
            <a:r>
              <a:rPr lang="lv-LV" sz="2500" b="1" dirty="0">
                <a:solidFill>
                  <a:srgbClr val="4F622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provizoriskā apguve, 2023</a:t>
            </a:r>
            <a:endParaRPr lang="lv-LV" sz="3000" dirty="0">
              <a:solidFill>
                <a:srgbClr val="4F6228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15EB06BE-1238-47C2-90B3-37A034E7403F}"/>
              </a:ext>
            </a:extLst>
          </p:cNvPr>
          <p:cNvSpPr txBox="1">
            <a:spLocks/>
          </p:cNvSpPr>
          <p:nvPr/>
        </p:nvSpPr>
        <p:spPr>
          <a:xfrm>
            <a:off x="8822374" y="6569968"/>
            <a:ext cx="231647" cy="2880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750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503EEEB-F15E-4925-815F-2D3BDC176C91}" type="slidenum">
              <a:rPr lang="lv-LV" sz="563"/>
              <a:pPr/>
              <a:t>3</a:t>
            </a:fld>
            <a:endParaRPr lang="lv-LV" sz="563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D715A95-25AD-87D5-899F-E0F71C0718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780624"/>
              </p:ext>
            </p:extLst>
          </p:nvPr>
        </p:nvGraphicFramePr>
        <p:xfrm>
          <a:off x="274320" y="1368438"/>
          <a:ext cx="8482818" cy="3604823"/>
        </p:xfrm>
        <a:graphic>
          <a:graphicData uri="http://schemas.openxmlformats.org/drawingml/2006/table">
            <a:tbl>
              <a:tblPr firstRow="1" firstCol="1" bandRow="1"/>
              <a:tblGrid>
                <a:gridCol w="1777400">
                  <a:extLst>
                    <a:ext uri="{9D8B030D-6E8A-4147-A177-3AD203B41FA5}">
                      <a16:colId xmlns:a16="http://schemas.microsoft.com/office/drawing/2014/main" val="337594691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62607556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59728335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701614603"/>
                    </a:ext>
                  </a:extLst>
                </a:gridCol>
                <a:gridCol w="1304818">
                  <a:extLst>
                    <a:ext uri="{9D8B030D-6E8A-4147-A177-3AD203B41FA5}">
                      <a16:colId xmlns:a16="http://schemas.microsoft.com/office/drawing/2014/main" val="2504686565"/>
                    </a:ext>
                  </a:extLst>
                </a:gridCol>
              </a:tblGrid>
              <a:tr h="311439"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Intervences</a:t>
                      </a:r>
                      <a:endParaRPr lang="lv-LV" sz="3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2569" marR="62569" marT="31285" marB="312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v-LV" sz="1600" b="1" i="0" u="none" strike="noStrike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Izpilde uz </a:t>
                      </a:r>
                      <a:r>
                        <a:rPr lang="lv-LV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01.09</a:t>
                      </a:r>
                      <a:r>
                        <a:rPr lang="lv-LV" sz="1600" b="1" i="0" u="none" strike="noStrike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.2023. (ha/%)</a:t>
                      </a:r>
                      <a:endParaRPr lang="lv-LV" sz="3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6927" marR="46927" marT="6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 sz="2000" dirty="0"/>
                    </a:p>
                  </a:txBody>
                  <a:tcPr marL="46927" marR="46927" marT="6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KLP SP mērķis, ha 2023</a:t>
                      </a:r>
                      <a:endParaRPr lang="lv-LV" sz="28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6927" marR="46927" marT="6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987477"/>
                  </a:ext>
                </a:extLst>
              </a:tr>
              <a:tr h="311439">
                <a:tc rowSpan="5"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LA10.2. Vidi saudzējoša dārzkopība</a:t>
                      </a:r>
                      <a:endParaRPr lang="lv-LV" sz="32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2569" marR="62569" marT="31285" marB="31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Klientu skaits</a:t>
                      </a:r>
                      <a:endParaRPr lang="lv-LV" sz="3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6927" marR="46927" marT="6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428</a:t>
                      </a:r>
                      <a:endParaRPr lang="lv-LV" sz="3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6927" marR="46927" marT="6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6927" marR="46927" marT="6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-</a:t>
                      </a:r>
                      <a:endParaRPr lang="lv-LV" sz="1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6927" marR="46927" marT="6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97374"/>
                  </a:ext>
                </a:extLst>
              </a:tr>
              <a:tr h="311439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KOPĀ, ha:</a:t>
                      </a:r>
                      <a:endParaRPr lang="lv-LV" sz="1800" b="1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6927" marR="46927" marT="6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v-LV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5 864</a:t>
                      </a:r>
                    </a:p>
                  </a:txBody>
                  <a:tcPr marL="46927" marR="46927" marT="6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77%</a:t>
                      </a:r>
                    </a:p>
                  </a:txBody>
                  <a:tcPr marL="46927" marR="46927" marT="6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v-LV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7 569</a:t>
                      </a:r>
                    </a:p>
                  </a:txBody>
                  <a:tcPr marL="46927" marR="46927" marT="6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311848"/>
                  </a:ext>
                </a:extLst>
              </a:tr>
              <a:tr h="311439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Ābeles, plūmes, mellenes, u.tm.</a:t>
                      </a:r>
                      <a:endParaRPr lang="lv-LV" sz="3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6927" marR="46927" marT="6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v-LV" sz="1800" b="0" i="0" u="none" strike="noStrike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1 607</a:t>
                      </a:r>
                      <a:endParaRPr lang="lv-LV" sz="3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6927" marR="46927" marT="6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93%</a:t>
                      </a:r>
                    </a:p>
                  </a:txBody>
                  <a:tcPr marL="46927" marR="46927" marT="6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1 728</a:t>
                      </a:r>
                      <a:endParaRPr lang="lv-LV" sz="3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6927" marR="46927" marT="6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365076"/>
                  </a:ext>
                </a:extLst>
              </a:tr>
              <a:tr h="311439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Upenes, jāņogas u. tml.</a:t>
                      </a:r>
                      <a:endParaRPr lang="lv-LV" sz="3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6927" marR="46927" marT="6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v-LV" sz="1800" b="0" i="0" u="none" strike="noStrike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950</a:t>
                      </a:r>
                      <a:endParaRPr lang="lv-LV" sz="3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6927" marR="46927" marT="6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96%</a:t>
                      </a:r>
                    </a:p>
                  </a:txBody>
                  <a:tcPr marL="46927" marR="46927" marT="6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993</a:t>
                      </a:r>
                      <a:endParaRPr lang="lv-LV" sz="3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6927" marR="46927" marT="6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773723"/>
                  </a:ext>
                </a:extLst>
              </a:tr>
              <a:tr h="311439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Dārzeņi, kartupeļi</a:t>
                      </a:r>
                      <a:endParaRPr lang="lv-LV" sz="3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6927" marR="46927" marT="6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v-LV" sz="1800" b="0" i="0" u="none" strike="noStrike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3 307</a:t>
                      </a:r>
                      <a:endParaRPr lang="lv-LV" sz="36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6927" marR="46927" marT="6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68%</a:t>
                      </a:r>
                    </a:p>
                  </a:txBody>
                  <a:tcPr marL="46927" marR="46927" marT="6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4 848</a:t>
                      </a:r>
                      <a:endParaRPr lang="lv-LV" sz="3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6927" marR="46927" marT="6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613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lv-LV" sz="1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LA11. Bioloģiskā lauksaimniecība</a:t>
                      </a: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v-LV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KOPĀ, ha:</a:t>
                      </a:r>
                      <a:endParaRPr lang="lv-LV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6927" marR="46927" marT="6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v-LV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298 212</a:t>
                      </a:r>
                      <a:endParaRPr lang="lv-LV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6927" marR="46927" marT="6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84%</a:t>
                      </a:r>
                    </a:p>
                  </a:txBody>
                  <a:tcPr marL="46927" marR="46927" marT="6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v-LV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354 216</a:t>
                      </a:r>
                      <a:endParaRPr lang="lv-LV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6927" marR="46927" marT="6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391761"/>
                  </a:ext>
                </a:extLst>
              </a:tr>
              <a:tr h="311439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kern="12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LA10.1. Zaļās joslas</a:t>
                      </a:r>
                      <a:endParaRPr lang="lv-LV" sz="180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2569" marR="62569" marT="31285" marB="3128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KOPĀ, ha:</a:t>
                      </a:r>
                      <a:endParaRPr lang="lv-LV" sz="1800" b="1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6927" marR="46927" marT="6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v-LV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3 314</a:t>
                      </a:r>
                    </a:p>
                  </a:txBody>
                  <a:tcPr marL="46927" marR="46927" marT="6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52%</a:t>
                      </a:r>
                    </a:p>
                  </a:txBody>
                  <a:tcPr marL="46927" marR="46927" marT="6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v-LV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6 410</a:t>
                      </a:r>
                    </a:p>
                  </a:txBody>
                  <a:tcPr marL="46927" marR="46927" marT="65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086934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C975264-8F16-0A3F-E4AD-3EF1541B45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473530"/>
              </p:ext>
            </p:extLst>
          </p:nvPr>
        </p:nvGraphicFramePr>
        <p:xfrm>
          <a:off x="231647" y="5302320"/>
          <a:ext cx="8525491" cy="1267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0414">
                  <a:extLst>
                    <a:ext uri="{9D8B030D-6E8A-4147-A177-3AD203B41FA5}">
                      <a16:colId xmlns:a16="http://schemas.microsoft.com/office/drawing/2014/main" val="4073019504"/>
                    </a:ext>
                  </a:extLst>
                </a:gridCol>
                <a:gridCol w="1087478">
                  <a:extLst>
                    <a:ext uri="{9D8B030D-6E8A-4147-A177-3AD203B41FA5}">
                      <a16:colId xmlns:a16="http://schemas.microsoft.com/office/drawing/2014/main" val="1208737499"/>
                    </a:ext>
                  </a:extLst>
                </a:gridCol>
                <a:gridCol w="1019837">
                  <a:extLst>
                    <a:ext uri="{9D8B030D-6E8A-4147-A177-3AD203B41FA5}">
                      <a16:colId xmlns:a16="http://schemas.microsoft.com/office/drawing/2014/main" val="3182546916"/>
                    </a:ext>
                  </a:extLst>
                </a:gridCol>
                <a:gridCol w="951848">
                  <a:extLst>
                    <a:ext uri="{9D8B030D-6E8A-4147-A177-3AD203B41FA5}">
                      <a16:colId xmlns:a16="http://schemas.microsoft.com/office/drawing/2014/main" val="27412193"/>
                    </a:ext>
                  </a:extLst>
                </a:gridCol>
                <a:gridCol w="951848">
                  <a:extLst>
                    <a:ext uri="{9D8B030D-6E8A-4147-A177-3AD203B41FA5}">
                      <a16:colId xmlns:a16="http://schemas.microsoft.com/office/drawing/2014/main" val="3696200588"/>
                    </a:ext>
                  </a:extLst>
                </a:gridCol>
                <a:gridCol w="951848">
                  <a:extLst>
                    <a:ext uri="{9D8B030D-6E8A-4147-A177-3AD203B41FA5}">
                      <a16:colId xmlns:a16="http://schemas.microsoft.com/office/drawing/2014/main" val="2927331072"/>
                    </a:ext>
                  </a:extLst>
                </a:gridCol>
                <a:gridCol w="1142218">
                  <a:extLst>
                    <a:ext uri="{9D8B030D-6E8A-4147-A177-3AD203B41FA5}">
                      <a16:colId xmlns:a16="http://schemas.microsoft.com/office/drawing/2014/main" val="3648344274"/>
                    </a:ext>
                  </a:extLst>
                </a:gridCol>
              </a:tblGrid>
              <a:tr h="309823">
                <a:tc>
                  <a:txBody>
                    <a:bodyPr/>
                    <a:lstStyle/>
                    <a:p>
                      <a:pPr algn="ctr" fontAlgn="t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KALENDĀRIE GADI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Kopā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786377"/>
                  </a:ext>
                </a:extLst>
              </a:tr>
              <a:tr h="407028">
                <a:tc>
                  <a:txBody>
                    <a:bodyPr/>
                    <a:lstStyle/>
                    <a:p>
                      <a:pPr algn="ctr" fontAlgn="t"/>
                      <a:r>
                        <a:rPr lang="lv-LV" sz="20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LA10.2. plānotie ha</a:t>
                      </a:r>
                      <a:endParaRPr lang="lv-LV" sz="20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8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7 569</a:t>
                      </a:r>
                      <a:endParaRPr lang="lv-LV" sz="18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8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7 645</a:t>
                      </a:r>
                      <a:endParaRPr lang="lv-LV" sz="18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8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7 905</a:t>
                      </a:r>
                      <a:endParaRPr lang="lv-LV" sz="18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8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8 000</a:t>
                      </a:r>
                      <a:endParaRPr lang="lv-LV" sz="18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80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8 000</a:t>
                      </a:r>
                      <a:endParaRPr lang="lv-LV" sz="1800" b="0" i="0" u="none" strike="noStrike" dirty="0"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234432"/>
                  </a:ext>
                </a:extLst>
              </a:tr>
              <a:tr h="550797">
                <a:tc>
                  <a:txBody>
                    <a:bodyPr/>
                    <a:lstStyle/>
                    <a:p>
                      <a:pPr algn="ctr" fontAlgn="t"/>
                      <a:r>
                        <a:rPr lang="lv-LV" sz="1600" b="1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Provizoriskais gada finanšu piešķīrums, EUR</a:t>
                      </a:r>
                      <a:r>
                        <a:rPr lang="lv-LV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1 471 888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1 491 569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1 536 952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1 554 408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1 554 408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600" b="1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7 609 225</a:t>
                      </a:r>
                      <a:endParaRPr lang="lv-LV" sz="16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43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4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64002B-18A0-3585-7530-19BAC1E4D7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4768" y="2969412"/>
            <a:ext cx="2693405" cy="1848115"/>
          </a:xfrm>
          <a:prstGeom prst="rect">
            <a:avLst/>
          </a:prstGeom>
        </p:spPr>
      </p:pic>
      <p:sp>
        <p:nvSpPr>
          <p:cNvPr id="5" name="Title 5">
            <a:extLst>
              <a:ext uri="{FF2B5EF4-FFF2-40B4-BE49-F238E27FC236}">
                <a16:creationId xmlns:a16="http://schemas.microsoft.com/office/drawing/2014/main" id="{D67FC949-423F-4BCE-AFA0-8D6BBF7BACB2}"/>
              </a:ext>
            </a:extLst>
          </p:cNvPr>
          <p:cNvSpPr txBox="1">
            <a:spLocks/>
          </p:cNvSpPr>
          <p:nvPr/>
        </p:nvSpPr>
        <p:spPr>
          <a:xfrm>
            <a:off x="1835943" y="413514"/>
            <a:ext cx="6165057" cy="84327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Agrovide: </a:t>
            </a:r>
          </a:p>
          <a:p>
            <a:r>
              <a:rPr lang="lv-LV" sz="2400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LA10.2. </a:t>
            </a:r>
            <a:r>
              <a:rPr lang="lv-LV" sz="2400" b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Vidi saudzējoša dārzkopība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42D5530-8152-4C63-9D06-3CF69CC30B90}"/>
              </a:ext>
            </a:extLst>
          </p:cNvPr>
          <p:cNvSpPr txBox="1">
            <a:spLocks/>
          </p:cNvSpPr>
          <p:nvPr/>
        </p:nvSpPr>
        <p:spPr>
          <a:xfrm>
            <a:off x="305827" y="2099857"/>
            <a:ext cx="8642231" cy="2193577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00"/>
              </a:spcBef>
              <a:buNone/>
            </a:pPr>
            <a:r>
              <a:rPr lang="lv-LV" sz="1800" b="1" dirty="0">
                <a:latin typeface="Segoe UI "/>
                <a:cs typeface="Segoe UI"/>
              </a:rPr>
              <a:t>Uzņemas 5 gadu saistības dārzkopībā ievērot paaugstinātas prasības:</a:t>
            </a:r>
          </a:p>
          <a:p>
            <a:pPr marL="0" indent="0">
              <a:buNone/>
            </a:pPr>
            <a:r>
              <a:rPr lang="lv-LV" sz="1800" b="1" dirty="0">
                <a:latin typeface="Segoe UI "/>
                <a:cs typeface="Segoe UI"/>
              </a:rPr>
              <a:t>-</a:t>
            </a:r>
            <a:r>
              <a:rPr lang="lv-LV" sz="1800" dirty="0">
                <a:latin typeface="Segoe UI "/>
                <a:cs typeface="Segoe UI"/>
              </a:rPr>
              <a:t> reģistrēts VAAD Lauksaimniecības produktu integrētās audzēšanas reģistrā ar atzīmi, ka ievēro normatīvos aktos noteiktās paaugstinātās prasības dārzkopībā;</a:t>
            </a:r>
          </a:p>
          <a:p>
            <a:pPr marL="214313" indent="-214313">
              <a:buFont typeface="Calibri" panose="020B0604020202020204" pitchFamily="34" charset="0"/>
              <a:buChar char="-"/>
            </a:pPr>
            <a:r>
              <a:rPr lang="lv-LV" sz="1800" strike="sngStrike" dirty="0">
                <a:latin typeface="Segoe UI "/>
                <a:cs typeface="Segoe UI"/>
              </a:rPr>
              <a:t>veic ierakstus VAAD LIZ pārvaldības sistēmā</a:t>
            </a:r>
            <a:r>
              <a:rPr lang="lv-LV" sz="1800" dirty="0">
                <a:latin typeface="Segoe UI "/>
                <a:cs typeface="Segoe UI"/>
              </a:rPr>
              <a:t>; </a:t>
            </a:r>
            <a:r>
              <a:rPr lang="lv-LV" sz="1800" dirty="0">
                <a:solidFill>
                  <a:srgbClr val="C00000"/>
                </a:solidFill>
                <a:latin typeface="Segoe UI "/>
                <a:cs typeface="Segoe UI"/>
              </a:rPr>
              <a:t>SVĪTROTS!</a:t>
            </a:r>
            <a:endParaRPr lang="lv-LV" sz="3000" dirty="0">
              <a:solidFill>
                <a:srgbClr val="C00000"/>
              </a:solidFill>
              <a:latin typeface="Segoe UI "/>
              <a:cs typeface="Calibri" panose="020F0502020204030204"/>
            </a:endParaRPr>
          </a:p>
          <a:p>
            <a:pPr marL="214313" indent="-214313">
              <a:buFont typeface="Calibri" panose="020B0604020202020204" pitchFamily="34" charset="0"/>
              <a:buChar char="-"/>
            </a:pPr>
            <a:r>
              <a:rPr lang="lv-LV" sz="1800" dirty="0">
                <a:latin typeface="Segoe UI "/>
                <a:cs typeface="Calibri"/>
              </a:rPr>
              <a:t>apgūst kursus 40 stundas.</a:t>
            </a:r>
            <a:endParaRPr lang="lv-LV" sz="1275" dirty="0">
              <a:latin typeface="Segoe UI "/>
              <a:cs typeface="Calibri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3BCA0C7-C1DF-4EEC-8118-C58B3A60ADE1}"/>
              </a:ext>
            </a:extLst>
          </p:cNvPr>
          <p:cNvGraphicFramePr>
            <a:graphicFrameLocks noGrp="1"/>
          </p:cNvGraphicFramePr>
          <p:nvPr/>
        </p:nvGraphicFramePr>
        <p:xfrm>
          <a:off x="392652" y="5002563"/>
          <a:ext cx="8301183" cy="1704036"/>
        </p:xfrm>
        <a:graphic>
          <a:graphicData uri="http://schemas.openxmlformats.org/drawingml/2006/table">
            <a:tbl>
              <a:tblPr firstRow="1" bandRow="1"/>
              <a:tblGrid>
                <a:gridCol w="5390075">
                  <a:extLst>
                    <a:ext uri="{9D8B030D-6E8A-4147-A177-3AD203B41FA5}">
                      <a16:colId xmlns:a16="http://schemas.microsoft.com/office/drawing/2014/main" val="4179507803"/>
                    </a:ext>
                  </a:extLst>
                </a:gridCol>
                <a:gridCol w="1929749">
                  <a:extLst>
                    <a:ext uri="{9D8B030D-6E8A-4147-A177-3AD203B41FA5}">
                      <a16:colId xmlns:a16="http://schemas.microsoft.com/office/drawing/2014/main" val="3324531629"/>
                    </a:ext>
                  </a:extLst>
                </a:gridCol>
                <a:gridCol w="981359">
                  <a:extLst>
                    <a:ext uri="{9D8B030D-6E8A-4147-A177-3AD203B41FA5}">
                      <a16:colId xmlns:a16="http://schemas.microsoft.com/office/drawing/2014/main" val="1794672233"/>
                    </a:ext>
                  </a:extLst>
                </a:gridCol>
              </a:tblGrid>
              <a:tr h="61794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lv-LV" sz="1200" b="1" kern="1200" dirty="0">
                          <a:solidFill>
                            <a:srgbClr val="000000"/>
                          </a:solidFill>
                          <a:effectLst/>
                          <a:latin typeface="Segoe UI"/>
                          <a:ea typeface="Times New Roman" panose="02020603050405020304" pitchFamily="18" charset="0"/>
                          <a:cs typeface="Segoe UI"/>
                        </a:rPr>
                        <a:t>Kultūraugu grupa</a:t>
                      </a:r>
                      <a:endParaRPr lang="lv-LV" sz="800" dirty="0">
                        <a:effectLst/>
                        <a:latin typeface="Segoe UI"/>
                        <a:ea typeface="Calibri" panose="020F0502020204030204" pitchFamily="34" charset="0"/>
                        <a:cs typeface="Segoe UI"/>
                      </a:endParaRPr>
                    </a:p>
                  </a:txBody>
                  <a:tcPr marL="34718" marR="34718" marT="642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lv-LV" sz="1200" b="1" i="0" u="none" strike="noStrike" kern="1200" noProof="0">
                          <a:effectLst/>
                        </a:rPr>
                        <a:t>Mērķa teritorijā (NJT+riska ūd.obj.), EUR/ha </a:t>
                      </a:r>
                      <a:endParaRPr lang="en-US" sz="1400"/>
                    </a:p>
                  </a:txBody>
                  <a:tcPr marL="34718" marR="34718" marT="642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200" b="1" i="0" u="none" strike="noStrike" kern="1200" noProof="0">
                          <a:effectLst/>
                        </a:rPr>
                        <a:t>Pārējā LV, EUR/ha </a:t>
                      </a:r>
                    </a:p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  <a:buNone/>
                      </a:pPr>
                      <a:endParaRPr lang="lv-LV" sz="1200" b="1" kern="1200">
                        <a:solidFill>
                          <a:srgbClr val="000000"/>
                        </a:solidFill>
                        <a:effectLst/>
                        <a:latin typeface="Segoe UI"/>
                        <a:ea typeface="Calibri" panose="020F0502020204030204" pitchFamily="34" charset="0"/>
                        <a:cs typeface="Segoe UI"/>
                      </a:endParaRPr>
                    </a:p>
                  </a:txBody>
                  <a:tcPr marL="34718" marR="34718" marT="642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165294"/>
                  </a:ext>
                </a:extLst>
              </a:tr>
              <a:tr h="2139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kern="1200" dirty="0">
                          <a:solidFill>
                            <a:srgbClr val="000000"/>
                          </a:solidFill>
                          <a:effectLst/>
                          <a:latin typeface="Segoe UI"/>
                          <a:ea typeface="Times New Roman" panose="02020603050405020304" pitchFamily="18" charset="0"/>
                          <a:cs typeface="Segoe UI"/>
                        </a:rPr>
                        <a:t>Ābeles, bumbieres, saldie un skābie ķirši, plūmes, mellenes (</a:t>
                      </a:r>
                      <a:r>
                        <a:rPr lang="lv-LV" sz="1200" kern="1200" dirty="0" err="1">
                          <a:solidFill>
                            <a:srgbClr val="000000"/>
                          </a:solidFill>
                          <a:effectLst/>
                          <a:latin typeface="Segoe UI"/>
                          <a:ea typeface="Times New Roman" panose="02020603050405020304" pitchFamily="18" charset="0"/>
                          <a:cs typeface="Segoe UI"/>
                        </a:rPr>
                        <a:t>krūmmellenes</a:t>
                      </a:r>
                      <a:r>
                        <a:rPr lang="lv-LV" sz="1200" kern="1200" dirty="0">
                          <a:solidFill>
                            <a:srgbClr val="000000"/>
                          </a:solidFill>
                          <a:effectLst/>
                          <a:latin typeface="Segoe UI"/>
                          <a:ea typeface="Times New Roman" panose="02020603050405020304" pitchFamily="18" charset="0"/>
                          <a:cs typeface="Segoe UI"/>
                        </a:rPr>
                        <a:t>, zilenes) vai </a:t>
                      </a:r>
                      <a:r>
                        <a:rPr lang="lv-LV" sz="1200" kern="1200" dirty="0" err="1">
                          <a:solidFill>
                            <a:srgbClr val="000000"/>
                          </a:solidFill>
                          <a:effectLst/>
                          <a:latin typeface="Segoe UI"/>
                          <a:ea typeface="Times New Roman" panose="02020603050405020304" pitchFamily="18" charset="0"/>
                          <a:cs typeface="Segoe UI"/>
                        </a:rPr>
                        <a:t>lielogu</a:t>
                      </a:r>
                      <a:r>
                        <a:rPr lang="lv-LV" sz="1200" kern="1200" dirty="0">
                          <a:solidFill>
                            <a:srgbClr val="000000"/>
                          </a:solidFill>
                          <a:effectLst/>
                          <a:latin typeface="Segoe UI"/>
                          <a:ea typeface="Times New Roman" panose="02020603050405020304" pitchFamily="18" charset="0"/>
                          <a:cs typeface="Segoe UI"/>
                        </a:rPr>
                        <a:t> dzērvenes</a:t>
                      </a:r>
                      <a:endParaRPr lang="lv-LV" sz="1200" dirty="0">
                        <a:effectLst/>
                        <a:latin typeface="Segoe UI"/>
                        <a:ea typeface="Calibri" panose="020F0502020204030204" pitchFamily="34" charset="0"/>
                        <a:cs typeface="Segoe UI"/>
                      </a:endParaRPr>
                    </a:p>
                  </a:txBody>
                  <a:tcPr marL="34718" marR="34718" marT="642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>
                          <a:effectLst/>
                        </a:rPr>
                        <a:t>401​</a:t>
                      </a:r>
                      <a:endParaRPr lang="lv-LV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lvl="0" algn="ctr" rtl="0">
                        <a:buNone/>
                      </a:pPr>
                      <a:endParaRPr lang="lv-LV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718" marR="34718" marT="642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>
                          <a:effectLst/>
                        </a:rPr>
                        <a:t>364</a:t>
                      </a:r>
                      <a:endParaRPr lang="lv-LV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718" marR="34718" marT="642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311472"/>
                  </a:ext>
                </a:extLst>
              </a:tr>
              <a:tr h="39238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lv-LV" sz="1200" kern="1200" dirty="0">
                          <a:solidFill>
                            <a:srgbClr val="000000"/>
                          </a:solidFill>
                          <a:effectLst/>
                          <a:latin typeface="Segoe UI"/>
                          <a:ea typeface="Times New Roman" panose="02020603050405020304" pitchFamily="18" charset="0"/>
                          <a:cs typeface="Segoe UI"/>
                        </a:rPr>
                        <a:t>Pārējie ilggadīgie stādījumi (t.sk. augļu koku un ogulāju stādu audzēšana) </a:t>
                      </a:r>
                      <a:endParaRPr lang="lv-LV" sz="1200" dirty="0">
                        <a:effectLst/>
                        <a:latin typeface="Segoe UI"/>
                        <a:ea typeface="Calibri" panose="020F0502020204030204" pitchFamily="34" charset="0"/>
                        <a:cs typeface="Segoe UI"/>
                      </a:endParaRPr>
                    </a:p>
                  </a:txBody>
                  <a:tcPr marL="34718" marR="34718" marT="642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>
                          <a:effectLst/>
                        </a:rPr>
                        <a:t>264​</a:t>
                      </a:r>
                      <a:endParaRPr lang="lv-LV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lvl="0" algn="ctr" rtl="0">
                        <a:buNone/>
                      </a:pPr>
                      <a:endParaRPr lang="lv-LV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718" marR="34718" marT="642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lv-LV" sz="1400" b="0" i="0" dirty="0">
                          <a:solidFill>
                            <a:srgbClr val="000000"/>
                          </a:solidFill>
                          <a:effectLst/>
                        </a:rPr>
                        <a:t> 240</a:t>
                      </a:r>
                    </a:p>
                  </a:txBody>
                  <a:tcPr marL="34718" marR="34718" marT="642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7171465"/>
                  </a:ext>
                </a:extLst>
              </a:tr>
              <a:tr h="2139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kern="1200" dirty="0">
                          <a:solidFill>
                            <a:srgbClr val="000000"/>
                          </a:solidFill>
                          <a:effectLst/>
                          <a:latin typeface="Segoe UI"/>
                          <a:ea typeface="Times New Roman" panose="02020603050405020304" pitchFamily="18" charset="0"/>
                          <a:cs typeface="Segoe UI"/>
                        </a:rPr>
                        <a:t>Dārzeņi, kartupeļi</a:t>
                      </a:r>
                      <a:endParaRPr lang="lv-LV" sz="1200" dirty="0">
                        <a:effectLst/>
                        <a:latin typeface="Segoe UI"/>
                        <a:ea typeface="Calibri" panose="020F0502020204030204" pitchFamily="34" charset="0"/>
                        <a:cs typeface="Segoe UI"/>
                      </a:endParaRPr>
                    </a:p>
                  </a:txBody>
                  <a:tcPr marL="34718" marR="34718" marT="642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lv-LV" sz="1400" dirty="0">
                          <a:effectLst/>
                        </a:rPr>
                        <a:t>115​</a:t>
                      </a:r>
                      <a:endParaRPr lang="lv-LV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718" marR="34718" marT="642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lv-LV" sz="1400" dirty="0">
                          <a:effectLst/>
                        </a:rPr>
                        <a:t>105​</a:t>
                      </a:r>
                      <a:endParaRPr lang="lv-LV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4718" marR="34718" marT="642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8151177"/>
                  </a:ext>
                </a:extLst>
              </a:tr>
            </a:tbl>
          </a:graphicData>
        </a:graphic>
      </p:graphicFrame>
      <p:sp>
        <p:nvSpPr>
          <p:cNvPr id="6" name="Flowchart: Sequential Access Storage 5">
            <a:extLst>
              <a:ext uri="{FF2B5EF4-FFF2-40B4-BE49-F238E27FC236}">
                <a16:creationId xmlns:a16="http://schemas.microsoft.com/office/drawing/2014/main" id="{090A7230-335A-4E4A-9C05-51BFF06702B0}"/>
              </a:ext>
            </a:extLst>
          </p:cNvPr>
          <p:cNvSpPr/>
          <p:nvPr/>
        </p:nvSpPr>
        <p:spPr>
          <a:xfrm>
            <a:off x="7198085" y="240402"/>
            <a:ext cx="1749973" cy="1016383"/>
          </a:xfrm>
          <a:prstGeom prst="flowChartMagneticTape">
            <a:avLst/>
          </a:prstGeom>
          <a:noFill/>
          <a:ln w="28575"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35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Mērķa platība – 8000 ha</a:t>
            </a:r>
          </a:p>
          <a:p>
            <a:pPr algn="ctr"/>
            <a:r>
              <a:rPr lang="lv-LV" sz="135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Finansējums – 7,6 milj.€</a:t>
            </a:r>
          </a:p>
        </p:txBody>
      </p:sp>
      <p:sp>
        <p:nvSpPr>
          <p:cNvPr id="8" name="Taisnstūris ar noapaļotiem stūriem 8">
            <a:extLst>
              <a:ext uri="{FF2B5EF4-FFF2-40B4-BE49-F238E27FC236}">
                <a16:creationId xmlns:a16="http://schemas.microsoft.com/office/drawing/2014/main" id="{CFD9B0F6-3F4D-463D-AB84-12B4047BD55A}"/>
              </a:ext>
            </a:extLst>
          </p:cNvPr>
          <p:cNvSpPr/>
          <p:nvPr/>
        </p:nvSpPr>
        <p:spPr>
          <a:xfrm>
            <a:off x="392652" y="1530318"/>
            <a:ext cx="7973921" cy="366657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8580" tIns="34290" rIns="68580" bIns="34290" anchor="t"/>
          <a:lstStyle/>
          <a:p>
            <a:pPr algn="just"/>
            <a:r>
              <a:rPr lang="lv-LV" sz="1500" b="1">
                <a:solidFill>
                  <a:srgbClr val="3E1E1F"/>
                </a:solidFill>
                <a:latin typeface="Segoe UI"/>
                <a:cs typeface="Segoe UI"/>
              </a:rPr>
              <a:t>Mērķis</a:t>
            </a:r>
            <a:r>
              <a:rPr lang="lv-LV" sz="1500">
                <a:solidFill>
                  <a:srgbClr val="3E1E1F"/>
                </a:solidFill>
                <a:latin typeface="Segoe UI"/>
                <a:cs typeface="Segoe UI"/>
              </a:rPr>
              <a:t> - ar </a:t>
            </a:r>
            <a:r>
              <a:rPr lang="lv-LV" sz="1500">
                <a:solidFill>
                  <a:schemeClr val="tx1"/>
                </a:solidFill>
                <a:latin typeface="Segoe UI"/>
                <a:cs typeface="Segoe UI"/>
              </a:rPr>
              <a:t>vidi saudzējošām dārzu apsaimniekošanas metodēm samazināt AAL lietošanu </a:t>
            </a:r>
            <a:endParaRPr lang="lv-LV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7F681E18-A915-422D-94F3-FE4988F1DBAF}"/>
              </a:ext>
            </a:extLst>
          </p:cNvPr>
          <p:cNvSpPr txBox="1">
            <a:spLocks/>
          </p:cNvSpPr>
          <p:nvPr/>
        </p:nvSpPr>
        <p:spPr>
          <a:xfrm>
            <a:off x="7600950" y="5726907"/>
            <a:ext cx="1543050" cy="27384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750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503EEEB-F15E-4925-815F-2D3BDC176C91}" type="slidenum">
              <a:rPr lang="lv-LV" sz="563"/>
              <a:pPr/>
              <a:t>4</a:t>
            </a:fld>
            <a:endParaRPr lang="lv-LV" sz="563"/>
          </a:p>
        </p:txBody>
      </p:sp>
    </p:spTree>
    <p:extLst>
      <p:ext uri="{BB962C8B-B14F-4D97-AF65-F5344CB8AC3E}">
        <p14:creationId xmlns:p14="http://schemas.microsoft.com/office/powerpoint/2010/main" val="853093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>
            <a:extLst>
              <a:ext uri="{FF2B5EF4-FFF2-40B4-BE49-F238E27FC236}">
                <a16:creationId xmlns:a16="http://schemas.microsoft.com/office/drawing/2014/main" id="{D67FC949-423F-4BCE-AFA0-8D6BBF7BACB2}"/>
              </a:ext>
            </a:extLst>
          </p:cNvPr>
          <p:cNvSpPr txBox="1">
            <a:spLocks/>
          </p:cNvSpPr>
          <p:nvPr/>
        </p:nvSpPr>
        <p:spPr>
          <a:xfrm>
            <a:off x="1712813" y="26790"/>
            <a:ext cx="5417851" cy="5337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700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LA11</a:t>
            </a:r>
            <a:r>
              <a:rPr lang="lv-LV" sz="2700" b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Bioloģiskā</a:t>
            </a:r>
            <a:r>
              <a:rPr lang="lv-LV" sz="27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lv-LV" sz="2700" b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lauksaimniecība I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AA6C245-80B5-4F15-8080-E4CC25AA0A85}"/>
              </a:ext>
            </a:extLst>
          </p:cNvPr>
          <p:cNvSpPr txBox="1">
            <a:spLocks/>
          </p:cNvSpPr>
          <p:nvPr/>
        </p:nvSpPr>
        <p:spPr>
          <a:xfrm>
            <a:off x="207389" y="1358119"/>
            <a:ext cx="8951113" cy="3677027"/>
          </a:xfrm>
          <a:prstGeom prst="rect">
            <a:avLst/>
          </a:prstGeom>
        </p:spPr>
        <p:txBody>
          <a:bodyPr lIns="68580" tIns="34290" rIns="68580" bIns="3429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lv-LV" sz="1800" b="1" dirty="0">
                <a:latin typeface="Segoe UI "/>
                <a:cs typeface="Segoe UI"/>
              </a:rPr>
              <a:t>Saimniecība pilnībā vai </a:t>
            </a:r>
            <a:r>
              <a:rPr lang="lv-LV" sz="1800" b="1" dirty="0">
                <a:solidFill>
                  <a:srgbClr val="C00000"/>
                </a:solidFill>
                <a:latin typeface="Segoe UI "/>
                <a:cs typeface="Segoe UI"/>
              </a:rPr>
              <a:t>daļēji </a:t>
            </a:r>
            <a:r>
              <a:rPr lang="lv-LV" sz="1800" b="1" dirty="0">
                <a:latin typeface="Segoe UI "/>
                <a:cs typeface="Segoe UI"/>
              </a:rPr>
              <a:t>ietverta </a:t>
            </a:r>
            <a:r>
              <a:rPr lang="lv-LV" sz="1800" dirty="0">
                <a:latin typeface="Segoe UI "/>
                <a:cs typeface="Segoe UI"/>
              </a:rPr>
              <a:t>bioloģiskās lauksaimniecības kontroles sistēmā (ja daļēji, tad nodrošinot skaidru nošķirtību šķirņu līmenī starp saimniekošanas sistēmām)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lv-LV" sz="1800" dirty="0">
                <a:latin typeface="Segoe UI "/>
                <a:cs typeface="Segoe UI"/>
              </a:rPr>
              <a:t>ievēro BIO Regulas Nr. 2018/848 prasības un MKN prasības (t.sk. par lauku vēsturi)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lv-LV" sz="1800" strike="sngStrike" dirty="0">
                <a:latin typeface="Segoe UI "/>
                <a:cs typeface="Segoe UI"/>
              </a:rPr>
              <a:t>veic ierakstus VAAD LIZ pārvaldības sistēmā (gatavo lauku vēsturi);</a:t>
            </a:r>
            <a:r>
              <a:rPr lang="lv-LV" sz="1800" strike="sngStrike" dirty="0">
                <a:solidFill>
                  <a:srgbClr val="C00000"/>
                </a:solidFill>
                <a:latin typeface="Segoe UI "/>
                <a:cs typeface="Segoe UI"/>
              </a:rPr>
              <a:t> </a:t>
            </a:r>
            <a:r>
              <a:rPr lang="lv-LV" sz="1800" dirty="0">
                <a:solidFill>
                  <a:srgbClr val="C00000"/>
                </a:solidFill>
                <a:latin typeface="Segoe UI "/>
                <a:cs typeface="Segoe UI"/>
              </a:rPr>
              <a:t>SVĪTROTS!</a:t>
            </a:r>
            <a:endParaRPr lang="lv-LV" sz="3000" dirty="0">
              <a:solidFill>
                <a:srgbClr val="C00000"/>
              </a:solidFill>
              <a:latin typeface="Segoe UI "/>
              <a:cs typeface="Calibri" panose="020F0502020204030204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lv-LV" sz="1800" dirty="0">
                <a:latin typeface="Segoe UI "/>
                <a:cs typeface="Segoe UI"/>
              </a:rPr>
              <a:t>dzīvnieku blīvums – 0,4 </a:t>
            </a:r>
            <a:r>
              <a:rPr lang="lv-LV" sz="1800" dirty="0" err="1">
                <a:latin typeface="Segoe UI "/>
                <a:cs typeface="Segoe UI"/>
              </a:rPr>
              <a:t>LielV</a:t>
            </a:r>
            <a:r>
              <a:rPr lang="lv-LV" sz="1800" dirty="0">
                <a:latin typeface="Segoe UI "/>
                <a:cs typeface="Segoe UI"/>
              </a:rPr>
              <a:t>/ha. [aitas, kazas, brieži un JAL 0,3 </a:t>
            </a:r>
            <a:r>
              <a:rPr lang="lv-LV" sz="1800" dirty="0" err="1">
                <a:latin typeface="Segoe UI "/>
                <a:cs typeface="Segoe UI"/>
              </a:rPr>
              <a:t>LielV</a:t>
            </a:r>
            <a:r>
              <a:rPr lang="lv-LV" sz="1800" dirty="0">
                <a:latin typeface="Segoe UI "/>
                <a:cs typeface="Segoe UI"/>
              </a:rPr>
              <a:t>/ha]. </a:t>
            </a:r>
            <a:r>
              <a:rPr lang="lv-LV" sz="1600" dirty="0">
                <a:latin typeface="Segoe UI "/>
                <a:cs typeface="Segoe UI"/>
              </a:rPr>
              <a:t>Nepiemēro PPG, kur ievāc ārstniecības augus (līdz 20 ha), kā arī uz EJIZ, ja pieteikts uz LA10.5.BDUZ.</a:t>
            </a:r>
            <a:endParaRPr lang="lv-LV" sz="1600" dirty="0">
              <a:latin typeface="Segoe UI "/>
              <a:cs typeface="Calibri" panose="020F0502020204030204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lv-LV" sz="1800" dirty="0">
                <a:solidFill>
                  <a:srgbClr val="C00000"/>
                </a:solidFill>
                <a:latin typeface="Segoe UI "/>
                <a:cs typeface="Segoe UI"/>
              </a:rPr>
              <a:t>ES nozīmes zālājos ievēro LA 10.5. prasības!! </a:t>
            </a:r>
            <a:r>
              <a:rPr lang="lv-LV" sz="1800" dirty="0">
                <a:latin typeface="Segoe UI "/>
                <a:cs typeface="Segoe UI"/>
              </a:rPr>
              <a:t>Nesmalcina, nepārveido, neielabo u.c.=</a:t>
            </a:r>
            <a:r>
              <a:rPr lang="lv-LV" sz="1800" dirty="0">
                <a:solidFill>
                  <a:srgbClr val="C00000"/>
                </a:solidFill>
                <a:latin typeface="Segoe UI "/>
                <a:cs typeface="Segoe UI"/>
              </a:rPr>
              <a:t>var saņemt  abus atbalsta maksājumus. 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lv-LV" sz="1800" dirty="0">
                <a:latin typeface="Segoe UI "/>
                <a:cs typeface="Segoe UI"/>
              </a:rPr>
              <a:t>5 gados apgūst kursus 40 h vai 160 h, ja uzsāk saimniekošanu BL sistēmā</a:t>
            </a:r>
          </a:p>
        </p:txBody>
      </p:sp>
      <p:sp>
        <p:nvSpPr>
          <p:cNvPr id="6" name="Flowchart: Sequential Access Storage 5">
            <a:extLst>
              <a:ext uri="{FF2B5EF4-FFF2-40B4-BE49-F238E27FC236}">
                <a16:creationId xmlns:a16="http://schemas.microsoft.com/office/drawing/2014/main" id="{1EA01287-C69B-4CA4-B4AB-87F696D6A83E}"/>
              </a:ext>
            </a:extLst>
          </p:cNvPr>
          <p:cNvSpPr/>
          <p:nvPr/>
        </p:nvSpPr>
        <p:spPr>
          <a:xfrm>
            <a:off x="7431186" y="26791"/>
            <a:ext cx="1712813" cy="943706"/>
          </a:xfrm>
          <a:prstGeom prst="flowChartMagneticTape">
            <a:avLst/>
          </a:prstGeom>
          <a:noFill/>
          <a:ln w="28575"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lv-LV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Mērķis – </a:t>
            </a:r>
          </a:p>
          <a:p>
            <a:pPr algn="ctr"/>
            <a:r>
              <a:rPr lang="lv-LV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368 000 ha; </a:t>
            </a:r>
          </a:p>
          <a:p>
            <a:pPr algn="ctr"/>
            <a:r>
              <a:rPr lang="lv-LV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Finansējums – 159 milj.€</a:t>
            </a:r>
          </a:p>
        </p:txBody>
      </p:sp>
      <p:sp>
        <p:nvSpPr>
          <p:cNvPr id="8" name="Taisnstūris ar noapaļotiem stūriem 8">
            <a:extLst>
              <a:ext uri="{FF2B5EF4-FFF2-40B4-BE49-F238E27FC236}">
                <a16:creationId xmlns:a16="http://schemas.microsoft.com/office/drawing/2014/main" id="{919AF383-2EEB-4B63-B0A2-13455DC951C8}"/>
              </a:ext>
            </a:extLst>
          </p:cNvPr>
          <p:cNvSpPr/>
          <p:nvPr/>
        </p:nvSpPr>
        <p:spPr>
          <a:xfrm>
            <a:off x="1884547" y="560562"/>
            <a:ext cx="5546639" cy="68881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8580" tIns="34290" rIns="68580" bIns="34290" anchor="t"/>
          <a:lstStyle/>
          <a:p>
            <a:pPr algn="just"/>
            <a:r>
              <a:rPr lang="lv-LV" sz="1600" b="1" dirty="0">
                <a:solidFill>
                  <a:srgbClr val="3E1E1F"/>
                </a:solidFill>
                <a:latin typeface="Segoe UI"/>
                <a:cs typeface="Segoe UI"/>
              </a:rPr>
              <a:t>Mērķis</a:t>
            </a:r>
            <a:r>
              <a:rPr lang="lv-LV" sz="1600" dirty="0">
                <a:solidFill>
                  <a:srgbClr val="3E1E1F"/>
                </a:solidFill>
                <a:latin typeface="Segoe UI"/>
                <a:cs typeface="Segoe UI"/>
              </a:rPr>
              <a:t> </a:t>
            </a:r>
            <a:r>
              <a:rPr lang="lv-LV" sz="1600" dirty="0">
                <a:solidFill>
                  <a:schemeClr val="tx1"/>
                </a:solidFill>
                <a:latin typeface="Segoe UI"/>
                <a:cs typeface="Segoe UI"/>
              </a:rPr>
              <a:t>- veicināt lauksaimniekus pāriet vai saglabāt bioloģisko lauksaimniecības metožu pielietošanu 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948DCEF7-9BBD-44B8-B833-984CE2E26DFB}"/>
              </a:ext>
            </a:extLst>
          </p:cNvPr>
          <p:cNvSpPr txBox="1">
            <a:spLocks/>
          </p:cNvSpPr>
          <p:nvPr/>
        </p:nvSpPr>
        <p:spPr>
          <a:xfrm>
            <a:off x="7600950" y="5726907"/>
            <a:ext cx="1543050" cy="27384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750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503EEEB-F15E-4925-815F-2D3BDC176C91}" type="slidenum">
              <a:rPr lang="lv-LV" sz="563"/>
              <a:pPr/>
              <a:t>5</a:t>
            </a:fld>
            <a:endParaRPr lang="lv-LV" sz="563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94E8EE4-2CCE-DF59-EC86-A2EAD31DC3EC}"/>
              </a:ext>
            </a:extLst>
          </p:cNvPr>
          <p:cNvGraphicFramePr>
            <a:graphicFrameLocks noGrp="1"/>
          </p:cNvGraphicFramePr>
          <p:nvPr/>
        </p:nvGraphicFramePr>
        <p:xfrm>
          <a:off x="379120" y="4607322"/>
          <a:ext cx="8557491" cy="2215487"/>
        </p:xfrm>
        <a:graphic>
          <a:graphicData uri="http://schemas.openxmlformats.org/drawingml/2006/table">
            <a:tbl>
              <a:tblPr firstRow="1" bandRow="1"/>
              <a:tblGrid>
                <a:gridCol w="6613799">
                  <a:extLst>
                    <a:ext uri="{9D8B030D-6E8A-4147-A177-3AD203B41FA5}">
                      <a16:colId xmlns:a16="http://schemas.microsoft.com/office/drawing/2014/main" val="2754421875"/>
                    </a:ext>
                  </a:extLst>
                </a:gridCol>
                <a:gridCol w="1943692">
                  <a:extLst>
                    <a:ext uri="{9D8B030D-6E8A-4147-A177-3AD203B41FA5}">
                      <a16:colId xmlns:a16="http://schemas.microsoft.com/office/drawing/2014/main" val="1923765090"/>
                    </a:ext>
                  </a:extLst>
                </a:gridCol>
              </a:tblGrid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Segoe UI"/>
                          <a:ea typeface="Calibri" panose="020F0502020204030204" pitchFamily="34" charset="0"/>
                          <a:cs typeface="Segoe UI"/>
                        </a:rPr>
                        <a:t>Kultūraugu veids</a:t>
                      </a:r>
                      <a:endParaRPr lang="lv-LV" sz="1400" dirty="0">
                        <a:effectLst/>
                        <a:latin typeface="Segoe UI"/>
                        <a:ea typeface="Calibri" panose="020F0502020204030204" pitchFamily="34" charset="0"/>
                        <a:cs typeface="Segoe UI"/>
                      </a:endParaRPr>
                    </a:p>
                  </a:txBody>
                  <a:tcPr marL="38576" marR="38576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b="1">
                          <a:solidFill>
                            <a:srgbClr val="000000"/>
                          </a:solidFill>
                          <a:effectLst/>
                          <a:latin typeface="Segoe UI"/>
                          <a:ea typeface="Calibri" panose="020F0502020204030204" pitchFamily="34" charset="0"/>
                          <a:cs typeface="Segoe UI"/>
                        </a:rPr>
                        <a:t>Atbalsta likme EUR/ha</a:t>
                      </a:r>
                      <a:endParaRPr lang="lv-LV" sz="1400">
                        <a:effectLst/>
                        <a:latin typeface="Segoe UI"/>
                        <a:ea typeface="Calibri" panose="020F0502020204030204" pitchFamily="34" charset="0"/>
                        <a:cs typeface="Segoe UI"/>
                      </a:endParaRPr>
                    </a:p>
                  </a:txBody>
                  <a:tcPr marL="38576" marR="38576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851140"/>
                  </a:ext>
                </a:extLst>
              </a:tr>
              <a:tr h="431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Segoe UI"/>
                          <a:ea typeface="Calibri" panose="020F0502020204030204" pitchFamily="34" charset="0"/>
                          <a:cs typeface="Segoe UI"/>
                        </a:rPr>
                        <a:t>Laukaugi </a:t>
                      </a:r>
                      <a:r>
                        <a:rPr lang="lv-LV" sz="1400" i="1" dirty="0">
                          <a:effectLst/>
                          <a:latin typeface="Segoe UI"/>
                          <a:ea typeface="Calibri" panose="020F0502020204030204" pitchFamily="34" charset="0"/>
                          <a:cs typeface="Segoe UI"/>
                        </a:rPr>
                        <a:t>(labība, eļļas augi, lopbarības sakņaugi, nektāraugi, ķimenes, sinepes, </a:t>
                      </a:r>
                      <a:r>
                        <a:rPr lang="lv-LV" sz="1400" i="1" dirty="0" err="1">
                          <a:effectLst/>
                          <a:latin typeface="Segoe UI"/>
                          <a:ea typeface="Calibri" panose="020F0502020204030204" pitchFamily="34" charset="0"/>
                          <a:cs typeface="Segoe UI"/>
                        </a:rPr>
                        <a:t>mārdadži</a:t>
                      </a:r>
                      <a:r>
                        <a:rPr lang="lv-LV" sz="1400" i="1" dirty="0">
                          <a:effectLst/>
                          <a:latin typeface="Segoe UI"/>
                          <a:ea typeface="Calibri" panose="020F0502020204030204" pitchFamily="34" charset="0"/>
                          <a:cs typeface="Segoe UI"/>
                        </a:rPr>
                        <a:t>, sējas koriandrs, </a:t>
                      </a:r>
                      <a:r>
                        <a:rPr lang="lv-LV" sz="1400" i="1" dirty="0" err="1">
                          <a:effectLst/>
                          <a:latin typeface="Segoe UI"/>
                          <a:ea typeface="Calibri" panose="020F0502020204030204" pitchFamily="34" charset="0"/>
                          <a:cs typeface="Segoe UI"/>
                        </a:rPr>
                        <a:t>tīrsējas</a:t>
                      </a:r>
                      <a:r>
                        <a:rPr lang="lv-LV" sz="1400" i="1" dirty="0">
                          <a:effectLst/>
                          <a:latin typeface="Segoe UI"/>
                          <a:ea typeface="Calibri" panose="020F0502020204030204" pitchFamily="34" charset="0"/>
                          <a:cs typeface="Segoe UI"/>
                        </a:rPr>
                        <a:t> stiebrzāles (sēklas ieguvei) </a:t>
                      </a:r>
                    </a:p>
                  </a:txBody>
                  <a:tcPr marL="38576" marR="38576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Segoe UI"/>
                          <a:ea typeface="Calibri" panose="020F0502020204030204" pitchFamily="34" charset="0"/>
                          <a:cs typeface="Segoe UI"/>
                        </a:rPr>
                        <a:t>97</a:t>
                      </a:r>
                    </a:p>
                  </a:txBody>
                  <a:tcPr marL="38576" marR="38576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2424331"/>
                  </a:ext>
                </a:extLst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Segoe UI"/>
                          <a:ea typeface="Calibri" panose="020F0502020204030204" pitchFamily="34" charset="0"/>
                          <a:cs typeface="Segoe UI"/>
                        </a:rPr>
                        <a:t>Tauriņzieži un papuves</a:t>
                      </a:r>
                    </a:p>
                  </a:txBody>
                  <a:tcPr marL="38576" marR="38576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b="1">
                          <a:effectLst/>
                          <a:latin typeface="Segoe UI"/>
                          <a:ea typeface="Calibri" panose="020F0502020204030204" pitchFamily="34" charset="0"/>
                          <a:cs typeface="Segoe UI"/>
                        </a:rPr>
                        <a:t>46</a:t>
                      </a:r>
                    </a:p>
                  </a:txBody>
                  <a:tcPr marL="38576" marR="38576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7038945"/>
                  </a:ext>
                </a:extLst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Segoe UI"/>
                          <a:ea typeface="Calibri" panose="020F0502020204030204" pitchFamily="34" charset="0"/>
                          <a:cs typeface="Segoe UI"/>
                        </a:rPr>
                        <a:t>Dārzeņi, t.sk. kartupeļi, garšaugi, ārstniecības augi, augļu koki un ogulāji </a:t>
                      </a:r>
                      <a:endParaRPr lang="lv-LV" sz="140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8576" marR="38576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Segoe UI"/>
                          <a:ea typeface="Calibri" panose="020F0502020204030204" pitchFamily="34" charset="0"/>
                          <a:cs typeface="Segoe UI"/>
                        </a:rPr>
                        <a:t>518</a:t>
                      </a:r>
                    </a:p>
                  </a:txBody>
                  <a:tcPr marL="38576" marR="38576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9553508"/>
                  </a:ext>
                </a:extLst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Segoe UI"/>
                          <a:ea typeface="Calibri" panose="020F0502020204030204" pitchFamily="34" charset="0"/>
                          <a:cs typeface="Segoe UI"/>
                        </a:rPr>
                        <a:t>Zālāji</a:t>
                      </a:r>
                    </a:p>
                  </a:txBody>
                  <a:tcPr marL="38576" marR="38576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Segoe UI"/>
                          <a:ea typeface="Calibri" panose="020F0502020204030204" pitchFamily="34" charset="0"/>
                          <a:cs typeface="Segoe UI"/>
                        </a:rPr>
                        <a:t>43</a:t>
                      </a:r>
                    </a:p>
                  </a:txBody>
                  <a:tcPr marL="38576" marR="38576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908903"/>
                  </a:ext>
                </a:extLst>
              </a:tr>
              <a:tr h="21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Segoe UI"/>
                          <a:ea typeface="Calibri" panose="020F0502020204030204" pitchFamily="34" charset="0"/>
                          <a:cs typeface="Segoe UI"/>
                        </a:rPr>
                        <a:t>Slaucamas govis (+zālājam, ja 1 LielV/ha)</a:t>
                      </a:r>
                    </a:p>
                  </a:txBody>
                  <a:tcPr marL="38576" marR="38576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Segoe UI"/>
                          <a:ea typeface="Calibri" panose="020F0502020204030204" pitchFamily="34" charset="0"/>
                          <a:cs typeface="Segoe UI"/>
                        </a:rPr>
                        <a:t>95</a:t>
                      </a:r>
                    </a:p>
                  </a:txBody>
                  <a:tcPr marL="38576" marR="38576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211914"/>
                  </a:ext>
                </a:extLst>
              </a:tr>
              <a:tr h="254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Segoe UI"/>
                          <a:ea typeface="Calibri" panose="020F0502020204030204" pitchFamily="34" charset="0"/>
                          <a:cs typeface="Segoe UI"/>
                        </a:rPr>
                        <a:t>Pārējie dzīvnieki, izņemot briežu un zirgu dzimtas dzīvniekus</a:t>
                      </a:r>
                      <a:r>
                        <a:rPr lang="lv-LV" sz="1400" b="0" i="0" u="none" strike="noStrike" noProof="0" dirty="0">
                          <a:effectLst/>
                          <a:latin typeface="Segoe UI"/>
                        </a:rPr>
                        <a:t>(+zālājam, ja 1 </a:t>
                      </a:r>
                      <a:r>
                        <a:rPr lang="lv-LV" sz="1400" b="0" i="0" u="none" strike="noStrike" noProof="0" dirty="0" err="1">
                          <a:effectLst/>
                          <a:latin typeface="Segoe UI"/>
                        </a:rPr>
                        <a:t>LielV</a:t>
                      </a:r>
                      <a:r>
                        <a:rPr lang="lv-LV" sz="1400" b="0" i="0" u="none" strike="noStrike" noProof="0" dirty="0">
                          <a:effectLst/>
                          <a:latin typeface="Segoe UI"/>
                        </a:rPr>
                        <a:t>/ha)</a:t>
                      </a:r>
                    </a:p>
                  </a:txBody>
                  <a:tcPr marL="38576" marR="38576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  <a:latin typeface="Segoe UI"/>
                          <a:ea typeface="Calibri" panose="020F0502020204030204" pitchFamily="34" charset="0"/>
                          <a:cs typeface="Segoe UI"/>
                        </a:rPr>
                        <a:t>50</a:t>
                      </a:r>
                    </a:p>
                  </a:txBody>
                  <a:tcPr marL="38576" marR="38576" marT="714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85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61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F3CD47-DE63-8DED-1455-19662BDAE0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75163"/>
            <a:ext cx="3553677" cy="2438400"/>
          </a:xfrm>
          <a:prstGeom prst="rect">
            <a:avLst/>
          </a:prstGeom>
        </p:spPr>
      </p:pic>
      <p:sp>
        <p:nvSpPr>
          <p:cNvPr id="5" name="Title 5">
            <a:extLst>
              <a:ext uri="{FF2B5EF4-FFF2-40B4-BE49-F238E27FC236}">
                <a16:creationId xmlns:a16="http://schemas.microsoft.com/office/drawing/2014/main" id="{D67FC949-423F-4BCE-AFA0-8D6BBF7BACB2}"/>
              </a:ext>
            </a:extLst>
          </p:cNvPr>
          <p:cNvSpPr txBox="1">
            <a:spLocks/>
          </p:cNvSpPr>
          <p:nvPr/>
        </p:nvSpPr>
        <p:spPr>
          <a:xfrm>
            <a:off x="1936688" y="209550"/>
            <a:ext cx="5539740" cy="969920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Agrovide: </a:t>
            </a:r>
            <a:r>
              <a:rPr lang="lv-LV" sz="2175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LA10.1.</a:t>
            </a:r>
            <a:r>
              <a:rPr lang="lv-LV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lv-LV" sz="3000" b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Zaļās joslas</a:t>
            </a:r>
          </a:p>
          <a:p>
            <a:pPr algn="ctr"/>
            <a:r>
              <a:rPr lang="lv-LV" sz="3000" b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=</a:t>
            </a:r>
            <a:r>
              <a:rPr lang="lv-LV" sz="30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BUFERJOSLAS</a:t>
            </a:r>
            <a:endParaRPr lang="lv-LV" sz="30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42D5530-8152-4C63-9D06-3CF69CC30B90}"/>
              </a:ext>
            </a:extLst>
          </p:cNvPr>
          <p:cNvSpPr txBox="1">
            <a:spLocks/>
          </p:cNvSpPr>
          <p:nvPr/>
        </p:nvSpPr>
        <p:spPr>
          <a:xfrm>
            <a:off x="119893" y="2139041"/>
            <a:ext cx="8739437" cy="1829507"/>
          </a:xfrm>
          <a:prstGeom prst="rect">
            <a:avLst/>
          </a:prstGeom>
        </p:spPr>
        <p:txBody>
          <a:bodyPr lIns="68580" tIns="34290" rIns="68580" bIns="34290" anchor="t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00"/>
              </a:spcBef>
              <a:buNone/>
            </a:pPr>
            <a:r>
              <a:rPr lang="lv-LV" sz="1800" b="1" dirty="0">
                <a:latin typeface="Segoe UI"/>
                <a:cs typeface="Segoe UI"/>
              </a:rPr>
              <a:t>Uzņemas piecu gadu saistības un aramzemē izveidot/turpmākos gadus apsaimniekot zaļo joslu kā</a:t>
            </a:r>
            <a:r>
              <a:rPr lang="lv-LV" sz="1800" b="1" dirty="0">
                <a:latin typeface="Segoe UI"/>
                <a:ea typeface="+mn-lt"/>
                <a:cs typeface="Segoe UI"/>
              </a:rPr>
              <a:t>:</a:t>
            </a:r>
          </a:p>
          <a:p>
            <a:pPr>
              <a:spcBef>
                <a:spcPts val="900"/>
              </a:spcBef>
            </a:pPr>
            <a:r>
              <a:rPr lang="lv-LV" sz="1800" b="1" dirty="0">
                <a:solidFill>
                  <a:srgbClr val="C00000"/>
                </a:solidFill>
                <a:ea typeface="+mn-lt"/>
                <a:cs typeface="+mn-lt"/>
              </a:rPr>
              <a:t>4 m plata </a:t>
            </a:r>
            <a:r>
              <a:rPr lang="lv-LV" sz="1800" dirty="0">
                <a:ea typeface="+mn-lt"/>
                <a:cs typeface="+mn-lt"/>
              </a:rPr>
              <a:t>gar lauka malu (ceļu, mežu u.tml.), var smalcināt 1 x līdz 15.09. un atstāt nenovāktu, var mainīt atrašanās vietu;</a:t>
            </a:r>
          </a:p>
          <a:p>
            <a:pPr>
              <a:spcBef>
                <a:spcPts val="900"/>
              </a:spcBef>
            </a:pPr>
            <a:r>
              <a:rPr lang="lv-LV" sz="1800" b="1" dirty="0">
                <a:solidFill>
                  <a:srgbClr val="C00000"/>
                </a:solidFill>
                <a:ea typeface="+mn-lt"/>
                <a:cs typeface="+mn-lt"/>
              </a:rPr>
              <a:t>4 m plata</a:t>
            </a:r>
            <a:r>
              <a:rPr lang="lv-LV" sz="1800" dirty="0">
                <a:ea typeface="+mn-lt"/>
                <a:cs typeface="+mn-lt"/>
              </a:rPr>
              <a:t> </a:t>
            </a:r>
            <a:r>
              <a:rPr lang="lv-LV" sz="1800" dirty="0">
                <a:solidFill>
                  <a:srgbClr val="C00000"/>
                </a:solidFill>
                <a:ea typeface="+mn-lt"/>
                <a:cs typeface="+mn-lt"/>
              </a:rPr>
              <a:t>starp bioloģisko un konvencionālo/</a:t>
            </a:r>
            <a:r>
              <a:rPr lang="lv-LV" sz="1800" dirty="0" err="1">
                <a:solidFill>
                  <a:srgbClr val="C00000"/>
                </a:solidFill>
                <a:ea typeface="+mn-lt"/>
                <a:cs typeface="+mn-lt"/>
              </a:rPr>
              <a:t>integērto</a:t>
            </a:r>
            <a:r>
              <a:rPr lang="lv-LV" sz="1800" dirty="0">
                <a:solidFill>
                  <a:srgbClr val="C00000"/>
                </a:solidFill>
                <a:ea typeface="+mn-lt"/>
                <a:cs typeface="+mn-lt"/>
              </a:rPr>
              <a:t> lauku,</a:t>
            </a:r>
            <a:r>
              <a:rPr lang="lv-LV" sz="1800" dirty="0">
                <a:ea typeface="+mn-lt"/>
                <a:cs typeface="+mn-lt"/>
              </a:rPr>
              <a:t> var smalcināt 1 x līdz 15.09. un atstāt nenovāktu, var mainīt atrašanās vietu;</a:t>
            </a:r>
          </a:p>
          <a:p>
            <a:pPr>
              <a:spcBef>
                <a:spcPts val="900"/>
              </a:spcBef>
            </a:pPr>
            <a:r>
              <a:rPr lang="lv-LV" sz="1800" b="1" dirty="0">
                <a:solidFill>
                  <a:srgbClr val="C00000"/>
                </a:solidFill>
                <a:ea typeface="+mn-lt"/>
                <a:cs typeface="+mn-lt"/>
              </a:rPr>
              <a:t>8 m plata </a:t>
            </a:r>
            <a:r>
              <a:rPr lang="lv-LV" sz="1800" dirty="0">
                <a:ea typeface="+mn-lt"/>
                <a:cs typeface="+mn-lt"/>
              </a:rPr>
              <a:t>gar ŪSIK ūdensobjektu</a:t>
            </a:r>
            <a:r>
              <a:rPr lang="lv-LV" sz="1800" b="1" dirty="0">
                <a:ea typeface="+mn-lt"/>
                <a:cs typeface="+mn-lt"/>
              </a:rPr>
              <a:t> </a:t>
            </a:r>
            <a:r>
              <a:rPr lang="lv-LV" sz="1800" dirty="0">
                <a:ea typeface="+mn-lt"/>
                <a:cs typeface="+mn-lt"/>
              </a:rPr>
              <a:t>); nevar smalcināt, 1 x nopļauj un IR jānovāc līdz 15.09., vai </a:t>
            </a:r>
            <a:r>
              <a:rPr lang="lv-LV" sz="1800" dirty="0">
                <a:solidFill>
                  <a:srgbClr val="C00000"/>
                </a:solidFill>
                <a:ea typeface="+mn-lt"/>
                <a:cs typeface="+mn-lt"/>
              </a:rPr>
              <a:t>var smalcināt nākamās sezonas sākumā</a:t>
            </a:r>
            <a:r>
              <a:rPr lang="lv-LV" sz="1800" dirty="0">
                <a:ea typeface="+mn-lt"/>
                <a:cs typeface="+mn-lt"/>
              </a:rPr>
              <a:t>, lai samazinātu ūdenī šķīstošā reaktīvā fosfora zudumus, nevar mainīt atrašanās vietu;</a:t>
            </a:r>
          </a:p>
          <a:p>
            <a:pPr>
              <a:spcBef>
                <a:spcPts val="900"/>
              </a:spcBef>
            </a:pPr>
            <a:r>
              <a:rPr lang="lv-LV" sz="1800" dirty="0">
                <a:ea typeface="+mn-lt"/>
                <a:cs typeface="+mn-lt"/>
              </a:rPr>
              <a:t>nelieto AAL un mēslošanas līdzekļus, kā arī apgūst kursus 16 stundas. </a:t>
            </a:r>
            <a:endParaRPr lang="lv-LV" sz="1350" dirty="0">
              <a:latin typeface="Segoe UI"/>
              <a:cs typeface="Segoe UI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3BCA0C7-C1DF-4EEC-8118-C58B3A60ADE1}"/>
              </a:ext>
            </a:extLst>
          </p:cNvPr>
          <p:cNvGraphicFramePr>
            <a:graphicFrameLocks noGrp="1"/>
          </p:cNvGraphicFramePr>
          <p:nvPr/>
        </p:nvGraphicFramePr>
        <p:xfrm>
          <a:off x="3662237" y="3824673"/>
          <a:ext cx="5334673" cy="1187928"/>
        </p:xfrm>
        <a:graphic>
          <a:graphicData uri="http://schemas.openxmlformats.org/drawingml/2006/table">
            <a:tbl>
              <a:tblPr firstRow="1" bandRow="1"/>
              <a:tblGrid>
                <a:gridCol w="3232094">
                  <a:extLst>
                    <a:ext uri="{9D8B030D-6E8A-4147-A177-3AD203B41FA5}">
                      <a16:colId xmlns:a16="http://schemas.microsoft.com/office/drawing/2014/main" val="4179507803"/>
                    </a:ext>
                  </a:extLst>
                </a:gridCol>
                <a:gridCol w="886211">
                  <a:extLst>
                    <a:ext uri="{9D8B030D-6E8A-4147-A177-3AD203B41FA5}">
                      <a16:colId xmlns:a16="http://schemas.microsoft.com/office/drawing/2014/main" val="3838925940"/>
                    </a:ext>
                  </a:extLst>
                </a:gridCol>
                <a:gridCol w="1216368">
                  <a:extLst>
                    <a:ext uri="{9D8B030D-6E8A-4147-A177-3AD203B41FA5}">
                      <a16:colId xmlns:a16="http://schemas.microsoft.com/office/drawing/2014/main" val="3324531629"/>
                    </a:ext>
                  </a:extLst>
                </a:gridCol>
              </a:tblGrid>
              <a:tr h="50815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lv-LV" sz="11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Teritorija</a:t>
                      </a:r>
                      <a:endParaRPr lang="lv-LV" sz="7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34718" marR="34718" marT="642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lv-LV" sz="11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Apmaksātā laukmale (4m) EUR/ha</a:t>
                      </a:r>
                      <a:endParaRPr lang="lv-LV" sz="1100" b="1" kern="1200">
                        <a:solidFill>
                          <a:srgbClr val="0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18" marR="34718" marT="642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lv-LV" sz="11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Apmaksātā </a:t>
                      </a:r>
                      <a:r>
                        <a:rPr lang="lv-LV" sz="1100" b="1" kern="120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buferjosla</a:t>
                      </a:r>
                      <a:br>
                        <a:rPr lang="lv-LV" sz="11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</a:br>
                      <a:r>
                        <a:rPr lang="lv-LV" sz="11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(8 m) EUR/ha</a:t>
                      </a:r>
                      <a:endParaRPr lang="lv-LV" sz="700">
                        <a:effectLst/>
                        <a:latin typeface="Times New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718" marR="34718" marT="642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165294"/>
                  </a:ext>
                </a:extLst>
              </a:tr>
              <a:tr h="33851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lv-LV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 </a:t>
                      </a:r>
                      <a:r>
                        <a:rPr lang="lv-LV" sz="1100" b="0" i="0" u="none" strike="noStrike" kern="1200" noProof="0">
                          <a:effectLst/>
                          <a:latin typeface="Calibri"/>
                        </a:rPr>
                        <a:t>Mērķa teritorijā: īpaši jutīgajā teritorijā un risku ūdens objektu sateces baseinu teritorijās</a:t>
                      </a:r>
                      <a:endParaRPr lang="lv-LV" sz="1100" b="0" i="0" u="none" strike="noStrike" kern="1200" noProof="0">
                        <a:effectLst/>
                      </a:endParaRPr>
                    </a:p>
                  </a:txBody>
                  <a:tcPr marL="34718" marR="34718" marT="642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lv-LV" sz="1500" b="1" i="0" u="none" strike="noStrike" noProof="0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750</a:t>
                      </a:r>
                      <a:endParaRPr lang="lv-LV" sz="1500" b="0" i="0" u="none" strike="noStrike" noProof="0" dirty="0">
                        <a:effectLst/>
                      </a:endParaRPr>
                    </a:p>
                  </a:txBody>
                  <a:tcPr marL="34718" marR="34718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lv-LV" sz="1500" b="1" kern="12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890</a:t>
                      </a:r>
                    </a:p>
                  </a:txBody>
                  <a:tcPr marL="34718" marR="34718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311472"/>
                  </a:ext>
                </a:extLst>
              </a:tr>
              <a:tr h="301691">
                <a:tc>
                  <a:txBody>
                    <a:bodyPr/>
                    <a:lstStyle/>
                    <a:p>
                      <a:pPr lvl="0">
                        <a:lnSpc>
                          <a:spcPct val="106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lv-LV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Pārējā Latvija</a:t>
                      </a:r>
                      <a:endParaRPr lang="lv-LV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4718" marR="34718" marT="642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6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lv-LV" sz="1500" b="1" i="0" u="none" strike="noStrike" noProof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675</a:t>
                      </a:r>
                      <a:endParaRPr lang="lv-LV" sz="15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4718" marR="34718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lv-LV" sz="1500" b="1" kern="12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742</a:t>
                      </a:r>
                    </a:p>
                  </a:txBody>
                  <a:tcPr marL="34718" marR="34718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7171465"/>
                  </a:ext>
                </a:extLst>
              </a:tr>
            </a:tbl>
          </a:graphicData>
        </a:graphic>
      </p:graphicFrame>
      <p:sp>
        <p:nvSpPr>
          <p:cNvPr id="6" name="Flowchart: Sequential Access Storage 5">
            <a:extLst>
              <a:ext uri="{FF2B5EF4-FFF2-40B4-BE49-F238E27FC236}">
                <a16:creationId xmlns:a16="http://schemas.microsoft.com/office/drawing/2014/main" id="{A8D24A37-6563-49C4-BCAA-3835E274D28B}"/>
              </a:ext>
            </a:extLst>
          </p:cNvPr>
          <p:cNvSpPr/>
          <p:nvPr/>
        </p:nvSpPr>
        <p:spPr>
          <a:xfrm>
            <a:off x="7121388" y="50267"/>
            <a:ext cx="1888605" cy="969920"/>
          </a:xfrm>
          <a:prstGeom prst="flowChartMagneticTape">
            <a:avLst/>
          </a:prstGeom>
          <a:noFill/>
          <a:ln w="28575"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lv-LV" sz="1350" dirty="0">
                <a:solidFill>
                  <a:schemeClr val="tx1"/>
                </a:solidFill>
                <a:latin typeface="Segoe UI"/>
                <a:cs typeface="Segoe UI"/>
              </a:rPr>
              <a:t>Mērķa platība – 6410 ha</a:t>
            </a:r>
          </a:p>
          <a:p>
            <a:pPr algn="ctr"/>
            <a:r>
              <a:rPr lang="lv-LV" sz="135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Finansējums – 24 milj.€</a:t>
            </a:r>
          </a:p>
        </p:txBody>
      </p:sp>
      <p:sp>
        <p:nvSpPr>
          <p:cNvPr id="7" name="Taisnstūris ar noapaļotiem stūriem 8">
            <a:extLst>
              <a:ext uri="{FF2B5EF4-FFF2-40B4-BE49-F238E27FC236}">
                <a16:creationId xmlns:a16="http://schemas.microsoft.com/office/drawing/2014/main" id="{9E2BDACF-DFC6-4408-887E-88BFDA75A4A6}"/>
              </a:ext>
            </a:extLst>
          </p:cNvPr>
          <p:cNvSpPr/>
          <p:nvPr/>
        </p:nvSpPr>
        <p:spPr>
          <a:xfrm>
            <a:off x="191309" y="1378259"/>
            <a:ext cx="8596607" cy="680255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8580" tIns="34290" rIns="68580" bIns="34290" anchor="t"/>
          <a:lstStyle/>
          <a:p>
            <a:pPr algn="just"/>
            <a:r>
              <a:rPr lang="lv-LV" sz="1500" b="1" dirty="0">
                <a:solidFill>
                  <a:srgbClr val="3E1E1F"/>
                </a:solidFill>
                <a:latin typeface="Calibri"/>
                <a:cs typeface="Segoe UI"/>
              </a:rPr>
              <a:t>Mērķis</a:t>
            </a:r>
            <a:r>
              <a:rPr lang="lv-LV" sz="1500" dirty="0">
                <a:solidFill>
                  <a:srgbClr val="3E1E1F"/>
                </a:solidFill>
                <a:latin typeface="Calibri"/>
                <a:cs typeface="Segoe UI"/>
              </a:rPr>
              <a:t> - veidot aramzemēs dažādas zaļās joslas t.sk. laukmales un </a:t>
            </a:r>
            <a:r>
              <a:rPr lang="lv-LV" sz="1500" dirty="0" err="1">
                <a:solidFill>
                  <a:srgbClr val="3E1E1F"/>
                </a:solidFill>
                <a:latin typeface="Calibri"/>
                <a:cs typeface="Segoe UI"/>
              </a:rPr>
              <a:t>buferjoslas</a:t>
            </a:r>
            <a:r>
              <a:rPr lang="lv-LV" sz="1500" dirty="0">
                <a:solidFill>
                  <a:srgbClr val="3E1E1F"/>
                </a:solidFill>
                <a:latin typeface="Calibri"/>
                <a:cs typeface="Segoe UI"/>
              </a:rPr>
              <a:t> gar ūdeņiem, lai novērstu barības vielu noplūdi, ALL lietošanu un nodrošinātu savvaļas apputeksnētāju dzīvotņu saglabāšanu. </a:t>
            </a:r>
            <a:endParaRPr lang="lv-LV" sz="1500" dirty="0">
              <a:solidFill>
                <a:srgbClr val="C00000"/>
              </a:solidFill>
              <a:ea typeface="+mn-lt"/>
              <a:cs typeface="+mn-lt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15EB06BE-1238-47C2-90B3-37A034E7403F}"/>
              </a:ext>
            </a:extLst>
          </p:cNvPr>
          <p:cNvSpPr txBox="1">
            <a:spLocks/>
          </p:cNvSpPr>
          <p:nvPr/>
        </p:nvSpPr>
        <p:spPr>
          <a:xfrm>
            <a:off x="7600950" y="5726907"/>
            <a:ext cx="1543050" cy="27384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750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503EEEB-F15E-4925-815F-2D3BDC176C91}" type="slidenum">
              <a:rPr lang="lv-LV" sz="563"/>
              <a:pPr/>
              <a:t>6</a:t>
            </a:fld>
            <a:endParaRPr lang="lv-LV" sz="563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9EAFBA-F429-9F85-01DA-EA963080B31F}"/>
              </a:ext>
            </a:extLst>
          </p:cNvPr>
          <p:cNvSpPr txBox="1"/>
          <p:nvPr/>
        </p:nvSpPr>
        <p:spPr>
          <a:xfrm>
            <a:off x="3553677" y="5184146"/>
            <a:ext cx="5590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solidFill>
                  <a:srgbClr val="C00000"/>
                </a:solidFill>
              </a:rPr>
              <a:t>SVARĪGI: </a:t>
            </a:r>
            <a:r>
              <a:rPr lang="lv-LV" dirty="0"/>
              <a:t>ja Integrētais vai Bioloģiskais ierīko aramzemē</a:t>
            </a:r>
          </a:p>
          <a:p>
            <a:r>
              <a:rPr lang="lv-LV" dirty="0"/>
              <a:t>šādu neražojošo buferjoslu, tad par to saņem tikai LA10.1.</a:t>
            </a:r>
          </a:p>
          <a:p>
            <a:r>
              <a:rPr lang="lv-LV" dirty="0"/>
              <a:t>atbalsta likmi. Tā nedublējas ar LA10.2. vai LA11.likmi.</a:t>
            </a:r>
          </a:p>
        </p:txBody>
      </p:sp>
    </p:spTree>
    <p:extLst>
      <p:ext uri="{BB962C8B-B14F-4D97-AF65-F5344CB8AC3E}">
        <p14:creationId xmlns:p14="http://schemas.microsoft.com/office/powerpoint/2010/main" val="2595585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78D48F2-0BB5-50C6-71B3-073AA016A4C5}"/>
              </a:ext>
            </a:extLst>
          </p:cNvPr>
          <p:cNvSpPr/>
          <p:nvPr/>
        </p:nvSpPr>
        <p:spPr>
          <a:xfrm>
            <a:off x="300137" y="1732685"/>
            <a:ext cx="8601105" cy="3392630"/>
          </a:xfrm>
          <a:custGeom>
            <a:avLst/>
            <a:gdLst>
              <a:gd name="connsiteX0" fmla="*/ 0 w 8601105"/>
              <a:gd name="connsiteY0" fmla="*/ 0 h 3392630"/>
              <a:gd name="connsiteX1" fmla="*/ 8601105 w 8601105"/>
              <a:gd name="connsiteY1" fmla="*/ 0 h 3392630"/>
              <a:gd name="connsiteX2" fmla="*/ 8601105 w 8601105"/>
              <a:gd name="connsiteY2" fmla="*/ 3392630 h 3392630"/>
              <a:gd name="connsiteX3" fmla="*/ 0 w 8601105"/>
              <a:gd name="connsiteY3" fmla="*/ 3392630 h 3392630"/>
              <a:gd name="connsiteX4" fmla="*/ 0 w 8601105"/>
              <a:gd name="connsiteY4" fmla="*/ 0 h 3392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01105" h="3392630" fill="none" extrusionOk="0">
                <a:moveTo>
                  <a:pt x="0" y="0"/>
                </a:moveTo>
                <a:cubicBezTo>
                  <a:pt x="4270036" y="-33775"/>
                  <a:pt x="6503016" y="138873"/>
                  <a:pt x="8601105" y="0"/>
                </a:cubicBezTo>
                <a:cubicBezTo>
                  <a:pt x="8527334" y="1458536"/>
                  <a:pt x="8445222" y="2843506"/>
                  <a:pt x="8601105" y="3392630"/>
                </a:cubicBezTo>
                <a:cubicBezTo>
                  <a:pt x="7038209" y="3255300"/>
                  <a:pt x="2991832" y="3254774"/>
                  <a:pt x="0" y="3392630"/>
                </a:cubicBezTo>
                <a:cubicBezTo>
                  <a:pt x="152408" y="2122495"/>
                  <a:pt x="73868" y="1003012"/>
                  <a:pt x="0" y="0"/>
                </a:cubicBezTo>
                <a:close/>
              </a:path>
              <a:path w="8601105" h="3392630" stroke="0" extrusionOk="0">
                <a:moveTo>
                  <a:pt x="0" y="0"/>
                </a:moveTo>
                <a:cubicBezTo>
                  <a:pt x="3458301" y="-101487"/>
                  <a:pt x="6995682" y="-162162"/>
                  <a:pt x="8601105" y="0"/>
                </a:cubicBezTo>
                <a:cubicBezTo>
                  <a:pt x="8661818" y="630473"/>
                  <a:pt x="8540033" y="3031110"/>
                  <a:pt x="8601105" y="3392630"/>
                </a:cubicBezTo>
                <a:cubicBezTo>
                  <a:pt x="6186530" y="3442695"/>
                  <a:pt x="1964280" y="3234181"/>
                  <a:pt x="0" y="3392630"/>
                </a:cubicBezTo>
                <a:cubicBezTo>
                  <a:pt x="-24452" y="2396761"/>
                  <a:pt x="-67663" y="622682"/>
                  <a:pt x="0" y="0"/>
                </a:cubicBezTo>
                <a:close/>
              </a:path>
            </a:pathLst>
          </a:custGeom>
          <a:solidFill>
            <a:srgbClr val="FCFDF9"/>
          </a:solidFill>
          <a:ln w="3175">
            <a:solidFill>
              <a:srgbClr val="C9E7A7"/>
            </a:solidFill>
            <a:extLst>
              <a:ext uri="{C807C97D-BFC1-408E-A445-0C87EB9F89A2}">
                <ask:lineSketchStyleProps xmlns:ask="http://schemas.microsoft.com/office/drawing/2018/sketchyshapes" sd="981765707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D67FC949-423F-4BCE-AFA0-8D6BBF7BACB2}"/>
              </a:ext>
            </a:extLst>
          </p:cNvPr>
          <p:cNvSpPr txBox="1">
            <a:spLocks/>
          </p:cNvSpPr>
          <p:nvPr/>
        </p:nvSpPr>
        <p:spPr>
          <a:xfrm>
            <a:off x="1951476" y="193654"/>
            <a:ext cx="7121579" cy="782189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800" b="1" dirty="0">
                <a:solidFill>
                  <a:srgbClr val="4F6228"/>
                </a:solidFill>
                <a:latin typeface="Segoe UI"/>
                <a:ea typeface="+mn-lt"/>
                <a:cs typeface="+mn-lt"/>
              </a:rPr>
              <a:t>Mācības agrovides maksājumos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AA6C245-80B5-4F15-8080-E4CC25AA0A85}"/>
              </a:ext>
            </a:extLst>
          </p:cNvPr>
          <p:cNvSpPr txBox="1">
            <a:spLocks/>
          </p:cNvSpPr>
          <p:nvPr/>
        </p:nvSpPr>
        <p:spPr>
          <a:xfrm>
            <a:off x="102476" y="2257234"/>
            <a:ext cx="8970579" cy="2554257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lv-LV" sz="1200" b="1">
              <a:latin typeface="Segoe UI"/>
              <a:cs typeface="Segoe U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720FF7-B58B-46C4-8F24-1F2612A2525D}"/>
              </a:ext>
            </a:extLst>
          </p:cNvPr>
          <p:cNvSpPr txBox="1"/>
          <p:nvPr/>
        </p:nvSpPr>
        <p:spPr>
          <a:xfrm>
            <a:off x="484705" y="1943410"/>
            <a:ext cx="8502444" cy="2977738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marL="214313" indent="-214313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lv-LV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Apgūst līdz 5.saistību gadam – 2027.gada 31.maijam (sākot no 2023.gada 1.janvāra)</a:t>
            </a:r>
          </a:p>
          <a:p>
            <a:pPr marL="214313" indent="-214313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lv-LV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Var summēt dažādus kursus, pasākumus (t.sk. lauku dienas u.c.) </a:t>
            </a:r>
          </a:p>
          <a:p>
            <a:pPr marL="214313" indent="-214313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lv-LV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Kursi var tikt ieskaitīti vairāku intervenču saistību izpildei</a:t>
            </a:r>
          </a:p>
          <a:p>
            <a:pPr marL="214313" indent="-214313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lv-LV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Apmācības sniedz NVO, LPKS, IZM izglītības iestāžu reģistrā reģistrēta juridiska persona</a:t>
            </a:r>
          </a:p>
        </p:txBody>
      </p:sp>
      <p:pic>
        <p:nvPicPr>
          <p:cNvPr id="10" name="Graphic 9" descr="Books outline">
            <a:extLst>
              <a:ext uri="{FF2B5EF4-FFF2-40B4-BE49-F238E27FC236}">
                <a16:creationId xmlns:a16="http://schemas.microsoft.com/office/drawing/2014/main" id="{C32F827F-E039-2C4A-11F5-7026572F6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92860" y="4355886"/>
            <a:ext cx="824258" cy="82425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98C5CC4-29BB-AF7D-FC49-024CDC29ADFC}"/>
              </a:ext>
            </a:extLst>
          </p:cNvPr>
          <p:cNvSpPr/>
          <p:nvPr/>
        </p:nvSpPr>
        <p:spPr>
          <a:xfrm>
            <a:off x="1619672" y="5521417"/>
            <a:ext cx="5720802" cy="1142929"/>
          </a:xfrm>
          <a:custGeom>
            <a:avLst/>
            <a:gdLst>
              <a:gd name="connsiteX0" fmla="*/ 0 w 5720802"/>
              <a:gd name="connsiteY0" fmla="*/ 0 h 1142929"/>
              <a:gd name="connsiteX1" fmla="*/ 5720802 w 5720802"/>
              <a:gd name="connsiteY1" fmla="*/ 0 h 1142929"/>
              <a:gd name="connsiteX2" fmla="*/ 5720802 w 5720802"/>
              <a:gd name="connsiteY2" fmla="*/ 1142929 h 1142929"/>
              <a:gd name="connsiteX3" fmla="*/ 0 w 5720802"/>
              <a:gd name="connsiteY3" fmla="*/ 1142929 h 1142929"/>
              <a:gd name="connsiteX4" fmla="*/ 0 w 5720802"/>
              <a:gd name="connsiteY4" fmla="*/ 0 h 114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0802" h="1142929" fill="none" extrusionOk="0">
                <a:moveTo>
                  <a:pt x="0" y="0"/>
                </a:moveTo>
                <a:cubicBezTo>
                  <a:pt x="870057" y="-33775"/>
                  <a:pt x="3115771" y="138873"/>
                  <a:pt x="5720802" y="0"/>
                </a:cubicBezTo>
                <a:cubicBezTo>
                  <a:pt x="5694112" y="530916"/>
                  <a:pt x="5766502" y="978647"/>
                  <a:pt x="5720802" y="1142929"/>
                </a:cubicBezTo>
                <a:cubicBezTo>
                  <a:pt x="3259322" y="1005599"/>
                  <a:pt x="1327734" y="1005073"/>
                  <a:pt x="0" y="1142929"/>
                </a:cubicBezTo>
                <a:cubicBezTo>
                  <a:pt x="79479" y="776426"/>
                  <a:pt x="-95089" y="488321"/>
                  <a:pt x="0" y="0"/>
                </a:cubicBezTo>
                <a:close/>
              </a:path>
              <a:path w="5720802" h="1142929" stroke="0" extrusionOk="0">
                <a:moveTo>
                  <a:pt x="0" y="0"/>
                </a:moveTo>
                <a:cubicBezTo>
                  <a:pt x="1712471" y="-101487"/>
                  <a:pt x="3902439" y="-162162"/>
                  <a:pt x="5720802" y="0"/>
                </a:cubicBezTo>
                <a:cubicBezTo>
                  <a:pt x="5817852" y="192777"/>
                  <a:pt x="5746390" y="857638"/>
                  <a:pt x="5720802" y="1142929"/>
                </a:cubicBezTo>
                <a:cubicBezTo>
                  <a:pt x="5082304" y="1192994"/>
                  <a:pt x="654680" y="984480"/>
                  <a:pt x="0" y="1142929"/>
                </a:cubicBezTo>
                <a:cubicBezTo>
                  <a:pt x="55362" y="966542"/>
                  <a:pt x="-25934" y="161938"/>
                  <a:pt x="0" y="0"/>
                </a:cubicBezTo>
                <a:close/>
              </a:path>
            </a:pathLst>
          </a:custGeom>
          <a:solidFill>
            <a:srgbClr val="FCFDF9"/>
          </a:solidFill>
          <a:ln w="3175">
            <a:solidFill>
              <a:srgbClr val="C9E7A7"/>
            </a:solidFill>
            <a:extLst>
              <a:ext uri="{C807C97D-BFC1-408E-A445-0C87EB9F89A2}">
                <ask:lineSketchStyleProps xmlns:ask="http://schemas.microsoft.com/office/drawing/2018/sketchyshapes" sd="981765707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LLKC RĪKS  - agrovides kursu izvēlei</a:t>
            </a:r>
            <a:r>
              <a:rPr lang="lv-LV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</a:p>
          <a:p>
            <a:pPr algn="ctr"/>
            <a: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lv-LV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https://agrovide.spread.name/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981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>
            <a:extLst>
              <a:ext uri="{FF2B5EF4-FFF2-40B4-BE49-F238E27FC236}">
                <a16:creationId xmlns:a16="http://schemas.microsoft.com/office/drawing/2014/main" id="{D67FC949-423F-4BCE-AFA0-8D6BBF7BACB2}"/>
              </a:ext>
            </a:extLst>
          </p:cNvPr>
          <p:cNvSpPr txBox="1">
            <a:spLocks/>
          </p:cNvSpPr>
          <p:nvPr/>
        </p:nvSpPr>
        <p:spPr>
          <a:xfrm>
            <a:off x="1951476" y="548680"/>
            <a:ext cx="7121579" cy="4271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325" b="1" dirty="0">
                <a:solidFill>
                  <a:srgbClr val="4F6228"/>
                </a:solidFill>
                <a:latin typeface="Segoe UI"/>
                <a:ea typeface="+mn-lt"/>
                <a:cs typeface="+mn-lt"/>
              </a:rPr>
              <a:t>Mācību tēmas agrovides maksājumos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AA6C245-80B5-4F15-8080-E4CC25AA0A85}"/>
              </a:ext>
            </a:extLst>
          </p:cNvPr>
          <p:cNvSpPr txBox="1">
            <a:spLocks/>
          </p:cNvSpPr>
          <p:nvPr/>
        </p:nvSpPr>
        <p:spPr>
          <a:xfrm>
            <a:off x="102476" y="2257234"/>
            <a:ext cx="8970579" cy="2554257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lv-LV" sz="1200" b="1">
              <a:latin typeface="Segoe UI"/>
              <a:cs typeface="Segoe U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8610D08-7DD2-F8FB-C787-2E1ED170B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477722"/>
              </p:ext>
            </p:extLst>
          </p:nvPr>
        </p:nvGraphicFramePr>
        <p:xfrm>
          <a:off x="176980" y="1412776"/>
          <a:ext cx="8790040" cy="505206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732936">
                  <a:extLst>
                    <a:ext uri="{9D8B030D-6E8A-4147-A177-3AD203B41FA5}">
                      <a16:colId xmlns:a16="http://schemas.microsoft.com/office/drawing/2014/main" val="2286414090"/>
                    </a:ext>
                  </a:extLst>
                </a:gridCol>
                <a:gridCol w="1305233">
                  <a:extLst>
                    <a:ext uri="{9D8B030D-6E8A-4147-A177-3AD203B41FA5}">
                      <a16:colId xmlns:a16="http://schemas.microsoft.com/office/drawing/2014/main" val="2540960363"/>
                    </a:ext>
                  </a:extLst>
                </a:gridCol>
                <a:gridCol w="5751871">
                  <a:extLst>
                    <a:ext uri="{9D8B030D-6E8A-4147-A177-3AD203B41FA5}">
                      <a16:colId xmlns:a16="http://schemas.microsoft.com/office/drawing/2014/main" val="423892164"/>
                    </a:ext>
                  </a:extLst>
                </a:gridCol>
              </a:tblGrid>
              <a:tr h="574358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+mj-lt"/>
                          <a:cs typeface="Segoe UI" panose="020B0502040204020203" pitchFamily="34" charset="0"/>
                        </a:rPr>
                        <a:t>Intervences kods</a:t>
                      </a:r>
                    </a:p>
                  </a:txBody>
                  <a:tcPr marL="35719" marR="35719" marT="35719" marB="3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+mj-lt"/>
                          <a:cs typeface="Segoe UI" panose="020B0502040204020203" pitchFamily="34" charset="0"/>
                        </a:rPr>
                        <a:t>Stundu skaits</a:t>
                      </a:r>
                    </a:p>
                  </a:txBody>
                  <a:tcPr marL="35719" marR="35719" marT="35719" marB="3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+mj-lt"/>
                          <a:cs typeface="Segoe UI" panose="020B0502040204020203" pitchFamily="34" charset="0"/>
                        </a:rPr>
                        <a:t>Joma</a:t>
                      </a:r>
                    </a:p>
                  </a:txBody>
                  <a:tcPr marL="35719" marR="35719" marT="35719" marB="35719" anchor="ctr"/>
                </a:tc>
                <a:extLst>
                  <a:ext uri="{0D108BD9-81ED-4DB2-BD59-A6C34878D82A}">
                    <a16:rowId xmlns:a16="http://schemas.microsoft.com/office/drawing/2014/main" val="1450943587"/>
                  </a:ext>
                </a:extLst>
              </a:tr>
              <a:tr h="825818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+mj-lt"/>
                          <a:cs typeface="Segoe UI" panose="020B0502040204020203" pitchFamily="34" charset="0"/>
                        </a:rPr>
                        <a:t>LA10.1.</a:t>
                      </a:r>
                      <a:r>
                        <a:rPr lang="lv-LV" sz="1400" dirty="0">
                          <a:effectLst/>
                          <a:latin typeface="+mj-lt"/>
                          <a:cs typeface="Segoe UI" panose="020B0502040204020203" pitchFamily="34" charset="0"/>
                        </a:rPr>
                        <a:t> Zaļās joslas</a:t>
                      </a:r>
                      <a:endParaRPr lang="en-US" sz="1400" dirty="0">
                        <a:effectLst/>
                        <a:latin typeface="+mj-lt"/>
                        <a:cs typeface="Segoe UI" panose="020B0502040204020203" pitchFamily="34" charset="0"/>
                      </a:endParaRPr>
                    </a:p>
                  </a:txBody>
                  <a:tcPr marL="35719" marR="35719" marT="35719" marB="3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+mj-lt"/>
                          <a:cs typeface="Segoe UI" panose="020B0502040204020203" pitchFamily="34" charset="0"/>
                        </a:rPr>
                        <a:t>16</a:t>
                      </a:r>
                    </a:p>
                  </a:txBody>
                  <a:tcPr marL="35719" marR="35719" marT="35719" marB="3571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  <a:latin typeface="+mj-lt"/>
                          <a:cs typeface="Segoe UI" panose="020B0502040204020203" pitchFamily="34" charset="0"/>
                        </a:rPr>
                        <a:t>Augkopība, Zālāju biotopu atjaunošana, apsaimniekošana, Bioloģiskā lauksaimniecība, digitālās tehnoloģijas lauksaimniecībā</a:t>
                      </a:r>
                    </a:p>
                  </a:txBody>
                  <a:tcPr marL="35719" marR="35719" marT="35719" marB="35719" anchor="ctr"/>
                </a:tc>
                <a:extLst>
                  <a:ext uri="{0D108BD9-81ED-4DB2-BD59-A6C34878D82A}">
                    <a16:rowId xmlns:a16="http://schemas.microsoft.com/office/drawing/2014/main" val="2306569664"/>
                  </a:ext>
                </a:extLst>
              </a:tr>
              <a:tr h="574358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+mj-lt"/>
                          <a:cs typeface="Segoe UI" panose="020B0502040204020203" pitchFamily="34" charset="0"/>
                        </a:rPr>
                        <a:t>LA10.2.</a:t>
                      </a:r>
                      <a:r>
                        <a:rPr lang="lv-LV" sz="1400" dirty="0">
                          <a:effectLst/>
                          <a:latin typeface="+mj-lt"/>
                          <a:cs typeface="Segoe UI" panose="020B0502040204020203" pitchFamily="34" charset="0"/>
                        </a:rPr>
                        <a:t> Dārzkopība</a:t>
                      </a:r>
                      <a:endParaRPr lang="en-US" sz="1400" dirty="0">
                        <a:effectLst/>
                        <a:latin typeface="+mj-lt"/>
                        <a:cs typeface="Segoe UI" panose="020B0502040204020203" pitchFamily="34" charset="0"/>
                      </a:endParaRPr>
                    </a:p>
                  </a:txBody>
                  <a:tcPr marL="35719" marR="35719" marT="35719" marB="3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+mj-lt"/>
                          <a:cs typeface="Segoe UI" panose="020B0502040204020203" pitchFamily="34" charset="0"/>
                        </a:rPr>
                        <a:t>40</a:t>
                      </a:r>
                    </a:p>
                  </a:txBody>
                  <a:tcPr marL="35719" marR="35719" marT="35719" marB="3571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  <a:latin typeface="+mj-lt"/>
                          <a:cs typeface="Segoe UI" panose="020B0502040204020203" pitchFamily="34" charset="0"/>
                        </a:rPr>
                        <a:t>Augkopība, pārtikas produktu pārstrāde; digitālās tehnoloģijas lauksaimniecībā</a:t>
                      </a:r>
                    </a:p>
                  </a:txBody>
                  <a:tcPr marL="35719" marR="35719" marT="35719" marB="35719" anchor="ctr"/>
                </a:tc>
                <a:extLst>
                  <a:ext uri="{0D108BD9-81ED-4DB2-BD59-A6C34878D82A}">
                    <a16:rowId xmlns:a16="http://schemas.microsoft.com/office/drawing/2014/main" val="3063602132"/>
                  </a:ext>
                </a:extLst>
              </a:tr>
              <a:tr h="574358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+mj-lt"/>
                          <a:cs typeface="Segoe UI" panose="020B0502040204020203" pitchFamily="34" charset="0"/>
                        </a:rPr>
                        <a:t>LA10.3.</a:t>
                      </a:r>
                      <a:r>
                        <a:rPr lang="lv-LV" sz="1400">
                          <a:effectLst/>
                          <a:latin typeface="+mj-lt"/>
                          <a:cs typeface="Segoe UI" panose="020B0502040204020203" pitchFamily="34" charset="0"/>
                        </a:rPr>
                        <a:t>Lopkopība</a:t>
                      </a:r>
                      <a:endParaRPr lang="en-US" sz="1400">
                        <a:effectLst/>
                        <a:latin typeface="+mj-lt"/>
                        <a:cs typeface="Segoe UI" panose="020B0502040204020203" pitchFamily="34" charset="0"/>
                      </a:endParaRPr>
                    </a:p>
                  </a:txBody>
                  <a:tcPr marL="35719" marR="35719" marT="35719" marB="3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+mj-lt"/>
                          <a:cs typeface="Segoe UI" panose="020B0502040204020203" pitchFamily="34" charset="0"/>
                        </a:rPr>
                        <a:t>40</a:t>
                      </a:r>
                    </a:p>
                  </a:txBody>
                  <a:tcPr marL="35719" marR="35719" marT="35719" marB="3571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  <a:latin typeface="+mj-lt"/>
                          <a:cs typeface="Segoe UI" panose="020B0502040204020203" pitchFamily="34" charset="0"/>
                        </a:rPr>
                        <a:t>Lopkopība, augkopība, pārtikas produktu pārstrāde, digitālās tehnoloģijas lauksaimniecībā</a:t>
                      </a:r>
                    </a:p>
                  </a:txBody>
                  <a:tcPr marL="35719" marR="35719" marT="35719" marB="35719" anchor="ctr"/>
                </a:tc>
                <a:extLst>
                  <a:ext uri="{0D108BD9-81ED-4DB2-BD59-A6C34878D82A}">
                    <a16:rowId xmlns:a16="http://schemas.microsoft.com/office/drawing/2014/main" val="2066480301"/>
                  </a:ext>
                </a:extLst>
              </a:tr>
              <a:tr h="825818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+mj-lt"/>
                          <a:cs typeface="Segoe UI" panose="020B0502040204020203" pitchFamily="34" charset="0"/>
                        </a:rPr>
                        <a:t>LA10.4.</a:t>
                      </a:r>
                      <a:r>
                        <a:rPr lang="lv-LV" sz="1400">
                          <a:effectLst/>
                          <a:latin typeface="+mj-lt"/>
                          <a:cs typeface="Segoe UI" panose="020B0502040204020203" pitchFamily="34" charset="0"/>
                        </a:rPr>
                        <a:t> Biškopība</a:t>
                      </a:r>
                      <a:endParaRPr lang="en-US" sz="1400">
                        <a:effectLst/>
                        <a:latin typeface="+mj-lt"/>
                        <a:cs typeface="Segoe UI" panose="020B0502040204020203" pitchFamily="34" charset="0"/>
                      </a:endParaRPr>
                    </a:p>
                  </a:txBody>
                  <a:tcPr marL="35719" marR="35719" marT="35719" marB="3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+mj-lt"/>
                          <a:cs typeface="Segoe UI" panose="020B0502040204020203" pitchFamily="34" charset="0"/>
                        </a:rPr>
                        <a:t>40</a:t>
                      </a:r>
                    </a:p>
                  </a:txBody>
                  <a:tcPr marL="35719" marR="35719" marT="35719" marB="3571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  <a:latin typeface="+mj-lt"/>
                          <a:cs typeface="Segoe UI" panose="020B0502040204020203" pitchFamily="34" charset="0"/>
                        </a:rPr>
                        <a:t>Biškopība, augkopība, pārtikas produktu pārstrāde; Zālāju biotopu atjaunošana, apsaimniekošana; Bioloģiskā lauksaimniecība, digitālās tehnoloģijas lauksaimniecībā</a:t>
                      </a:r>
                    </a:p>
                  </a:txBody>
                  <a:tcPr marL="35719" marR="35719" marT="35719" marB="35719" anchor="ctr"/>
                </a:tc>
                <a:extLst>
                  <a:ext uri="{0D108BD9-81ED-4DB2-BD59-A6C34878D82A}">
                    <a16:rowId xmlns:a16="http://schemas.microsoft.com/office/drawing/2014/main" val="1889362180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+mj-lt"/>
                          <a:cs typeface="Segoe UI" panose="020B0502040204020203" pitchFamily="34" charset="0"/>
                        </a:rPr>
                        <a:t>LA10.5.</a:t>
                      </a:r>
                      <a:r>
                        <a:rPr lang="lv-LV" sz="1400">
                          <a:effectLst/>
                          <a:latin typeface="+mj-lt"/>
                          <a:cs typeface="Segoe UI" panose="020B0502040204020203" pitchFamily="34" charset="0"/>
                        </a:rPr>
                        <a:t> Zālāju biotopi</a:t>
                      </a:r>
                      <a:endParaRPr lang="en-US" sz="1400">
                        <a:effectLst/>
                        <a:latin typeface="+mj-lt"/>
                        <a:cs typeface="Segoe UI" panose="020B0502040204020203" pitchFamily="34" charset="0"/>
                      </a:endParaRPr>
                    </a:p>
                  </a:txBody>
                  <a:tcPr marL="35719" marR="35719" marT="35719" marB="3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+mj-lt"/>
                          <a:cs typeface="Segoe UI" panose="020B0502040204020203" pitchFamily="34" charset="0"/>
                        </a:rPr>
                        <a:t>16</a:t>
                      </a:r>
                    </a:p>
                  </a:txBody>
                  <a:tcPr marL="35719" marR="35719" marT="35719" marB="3571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noProof="1">
                          <a:effectLst/>
                          <a:latin typeface="+mj-lt"/>
                          <a:cs typeface="Segoe UI" panose="020B0502040204020203" pitchFamily="34" charset="0"/>
                        </a:rPr>
                        <a:t>Zālāju biotopu atjaunošana, apsaimniekošana</a:t>
                      </a:r>
                    </a:p>
                  </a:txBody>
                  <a:tcPr marL="35719" marR="35719" marT="35719" marB="35719" anchor="ctr"/>
                </a:tc>
                <a:extLst>
                  <a:ext uri="{0D108BD9-81ED-4DB2-BD59-A6C34878D82A}">
                    <a16:rowId xmlns:a16="http://schemas.microsoft.com/office/drawing/2014/main" val="1722749891"/>
                  </a:ext>
                </a:extLst>
              </a:tr>
              <a:tr h="574358">
                <a:tc rowSpan="2"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+mj-lt"/>
                          <a:cs typeface="Segoe UI" panose="020B0502040204020203" pitchFamily="34" charset="0"/>
                        </a:rPr>
                        <a:t>LA11.</a:t>
                      </a:r>
                    </a:p>
                    <a:p>
                      <a:r>
                        <a:rPr lang="lv-LV" sz="1400">
                          <a:effectLst/>
                          <a:latin typeface="+mj-lt"/>
                          <a:cs typeface="Segoe UI" panose="020B0502040204020203" pitchFamily="34" charset="0"/>
                        </a:rPr>
                        <a:t>Bioloģiskā lauksaimniecība</a:t>
                      </a:r>
                      <a:endParaRPr lang="en-US" sz="1400">
                        <a:effectLst/>
                        <a:latin typeface="+mj-lt"/>
                        <a:cs typeface="Segoe UI" panose="020B0502040204020203" pitchFamily="34" charset="0"/>
                      </a:endParaRPr>
                    </a:p>
                  </a:txBody>
                  <a:tcPr marL="35719" marR="35719" marT="35719" marB="3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j-lt"/>
                          <a:cs typeface="Segoe UI" panose="020B0502040204020203" pitchFamily="34" charset="0"/>
                        </a:rPr>
                        <a:t>40 lietpratējiem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35719" marR="35719" marT="35719" marB="35719"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lv-LV" sz="1400" dirty="0">
                          <a:effectLst/>
                          <a:latin typeface="+mj-lt"/>
                          <a:cs typeface="Segoe UI" panose="020B0502040204020203" pitchFamily="34" charset="0"/>
                        </a:rPr>
                        <a:t>Bioloģiskā lauksaimniecība (augkopība, lopkopība, biškopība); pārtikas produktu pārstrāde; Zālāju biotopu atjaunošana, apsaimniekošana, digitālās tehnoloģijas lauksaimniecībā</a:t>
                      </a:r>
                    </a:p>
                  </a:txBody>
                  <a:tcPr marL="35719" marR="35719" marT="35719" marB="35719" anchor="ctr"/>
                </a:tc>
                <a:extLst>
                  <a:ext uri="{0D108BD9-81ED-4DB2-BD59-A6C34878D82A}">
                    <a16:rowId xmlns:a16="http://schemas.microsoft.com/office/drawing/2014/main" val="2148719991"/>
                  </a:ext>
                </a:extLst>
              </a:tr>
              <a:tr h="574358">
                <a:tc vMerge="1"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LA11.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cs typeface="Segoe UI" panose="020B0502040204020203" pitchFamily="34" charset="0"/>
                        </a:rPr>
                        <a:t>160 </a:t>
                      </a:r>
                      <a:r>
                        <a:rPr lang="en-US" sz="1400" kern="1200" noProof="1">
                          <a:solidFill>
                            <a:schemeClr val="dk1"/>
                          </a:solidFill>
                          <a:effectLst/>
                          <a:latin typeface="+mj-lt"/>
                          <a:cs typeface="Segoe UI" panose="020B0502040204020203" pitchFamily="34" charset="0"/>
                        </a:rPr>
                        <a:t>iesācējiem</a:t>
                      </a:r>
                      <a:endParaRPr lang="en-US" sz="1400" kern="1200" noProof="1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35719" marR="35719" marT="35719" marB="35719" anchor="ctr"/>
                </a:tc>
                <a:tc vMerge="1">
                  <a:txBody>
                    <a:bodyPr/>
                    <a:lstStyle/>
                    <a:p>
                      <a:pPr algn="just"/>
                      <a:endParaRPr lang="lv-LV" sz="200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2031565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526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>
            <a:extLst>
              <a:ext uri="{FF2B5EF4-FFF2-40B4-BE49-F238E27FC236}">
                <a16:creationId xmlns:a16="http://schemas.microsoft.com/office/drawing/2014/main" id="{A822AADC-0C48-D6F8-D224-C34311C19438}"/>
              </a:ext>
            </a:extLst>
          </p:cNvPr>
          <p:cNvSpPr txBox="1">
            <a:spLocks/>
          </p:cNvSpPr>
          <p:nvPr/>
        </p:nvSpPr>
        <p:spPr>
          <a:xfrm>
            <a:off x="1951476" y="548680"/>
            <a:ext cx="7121579" cy="42716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3200" b="1" dirty="0">
                <a:solidFill>
                  <a:srgbClr val="4F6228"/>
                </a:solidFill>
                <a:latin typeface="Segoe UI"/>
                <a:ea typeface="+mn-lt"/>
                <a:cs typeface="+mn-lt"/>
              </a:rPr>
              <a:t>Aktualitātes investīciju atbalstos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D5356E-4909-F99E-9EAA-9BF02951EB96}"/>
              </a:ext>
            </a:extLst>
          </p:cNvPr>
          <p:cNvSpPr txBox="1"/>
          <p:nvPr/>
        </p:nvSpPr>
        <p:spPr>
          <a:xfrm>
            <a:off x="2483768" y="988963"/>
            <a:ext cx="64624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dirty="0"/>
              <a:t>https://www.lad.gov.lv/lv/kopejas-lauksaimniecibas-politikas-strategiska-plana-2023-2027gadam-klp-intervences-atbalsta-pasakumi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692167D-7214-193B-F7EE-E11064522E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929518"/>
              </p:ext>
            </p:extLst>
          </p:nvPr>
        </p:nvGraphicFramePr>
        <p:xfrm>
          <a:off x="611560" y="1916832"/>
          <a:ext cx="8334672" cy="4618422"/>
        </p:xfrm>
        <a:graphic>
          <a:graphicData uri="http://schemas.openxmlformats.org/drawingml/2006/table">
            <a:tbl>
              <a:tblPr/>
              <a:tblGrid>
                <a:gridCol w="1123652">
                  <a:extLst>
                    <a:ext uri="{9D8B030D-6E8A-4147-A177-3AD203B41FA5}">
                      <a16:colId xmlns:a16="http://schemas.microsoft.com/office/drawing/2014/main" val="1902490585"/>
                    </a:ext>
                  </a:extLst>
                </a:gridCol>
                <a:gridCol w="4810983">
                  <a:extLst>
                    <a:ext uri="{9D8B030D-6E8A-4147-A177-3AD203B41FA5}">
                      <a16:colId xmlns:a16="http://schemas.microsoft.com/office/drawing/2014/main" val="1109737959"/>
                    </a:ext>
                  </a:extLst>
                </a:gridCol>
                <a:gridCol w="2400037">
                  <a:extLst>
                    <a:ext uri="{9D8B030D-6E8A-4147-A177-3AD203B41FA5}">
                      <a16:colId xmlns:a16="http://schemas.microsoft.com/office/drawing/2014/main" val="3779563591"/>
                    </a:ext>
                  </a:extLst>
                </a:gridCol>
              </a:tblGrid>
              <a:tr h="682991">
                <a:tc>
                  <a:txBody>
                    <a:bodyPr/>
                    <a:lstStyle/>
                    <a:p>
                      <a:r>
                        <a:rPr lang="lv-LV" sz="1300" b="0">
                          <a:effectLst/>
                        </a:rPr>
                        <a:t>LA 4.1.1.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300" b="0">
                          <a:effectLst/>
                        </a:rPr>
                        <a:t>Atbalsts ieguldījumiem lauku saimniecībās konkurētspējai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b="0">
                          <a:effectLst/>
                        </a:rPr>
                        <a:t>Kārta plānota</a:t>
                      </a:r>
                      <a:br>
                        <a:rPr lang="pt-BR" sz="1300" b="0">
                          <a:effectLst/>
                        </a:rPr>
                      </a:br>
                      <a:r>
                        <a:rPr lang="pt-BR" sz="1300" b="0">
                          <a:effectLst/>
                        </a:rPr>
                        <a:t>2024. gada novembrī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398046"/>
                  </a:ext>
                </a:extLst>
              </a:tr>
              <a:tr h="682991">
                <a:tc>
                  <a:txBody>
                    <a:bodyPr/>
                    <a:lstStyle/>
                    <a:p>
                      <a:r>
                        <a:rPr lang="lv-LV" sz="1300" b="0">
                          <a:effectLst/>
                        </a:rPr>
                        <a:t>LA 4.1.2.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300" b="0">
                          <a:effectLst/>
                        </a:rPr>
                        <a:t>Atbalsts ieguldījumiem SEG un amonjaka emisiju samazināšanai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b="0">
                          <a:effectLst/>
                        </a:rPr>
                        <a:t>Kārta plānota</a:t>
                      </a:r>
                      <a:br>
                        <a:rPr lang="pt-BR" sz="1300" b="0">
                          <a:effectLst/>
                        </a:rPr>
                      </a:br>
                      <a:r>
                        <a:rPr lang="pt-BR" sz="1300" b="0">
                          <a:effectLst/>
                        </a:rPr>
                        <a:t>2024. gada novembrī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467708"/>
                  </a:ext>
                </a:extLst>
              </a:tr>
              <a:tr h="682991">
                <a:tc>
                  <a:txBody>
                    <a:bodyPr/>
                    <a:lstStyle/>
                    <a:p>
                      <a:r>
                        <a:rPr lang="lv-LV" sz="1300" b="0">
                          <a:effectLst/>
                        </a:rPr>
                        <a:t>LA 4.1.3.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300" b="0">
                          <a:effectLst/>
                        </a:rPr>
                        <a:t>Atbalsts ieguldījumiem labturības uzlabošanai un biodrošībai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b="0">
                          <a:effectLst/>
                        </a:rPr>
                        <a:t>Kārta plānota</a:t>
                      </a:r>
                      <a:br>
                        <a:rPr lang="pt-BR" sz="1300" b="0">
                          <a:effectLst/>
                        </a:rPr>
                      </a:br>
                      <a:r>
                        <a:rPr lang="pt-BR" sz="1300" b="0">
                          <a:effectLst/>
                        </a:rPr>
                        <a:t>2024. gada novembrī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759920"/>
                  </a:ext>
                </a:extLst>
              </a:tr>
              <a:tr h="682991">
                <a:tc>
                  <a:txBody>
                    <a:bodyPr/>
                    <a:lstStyle/>
                    <a:p>
                      <a:r>
                        <a:rPr lang="lv-LV" sz="1300" b="0" dirty="0">
                          <a:effectLst/>
                        </a:rPr>
                        <a:t>LA 4.1.4.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300" b="0">
                          <a:effectLst/>
                        </a:rPr>
                        <a:t>Atbalsts ieguldījumiem AER izmantošanai vai energoefektivitātes palielināšanai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300" b="0" dirty="0">
                          <a:effectLst/>
                        </a:rPr>
                        <a:t>Kārta plānota</a:t>
                      </a:r>
                      <a:br>
                        <a:rPr lang="pt-BR" sz="1300" b="0" dirty="0">
                          <a:effectLst/>
                        </a:rPr>
                      </a:br>
                      <a:r>
                        <a:rPr lang="pt-BR" sz="1300" b="0" dirty="0">
                          <a:effectLst/>
                        </a:rPr>
                        <a:t>2024. gada novembrī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6035"/>
                  </a:ext>
                </a:extLst>
              </a:tr>
              <a:tr h="682991">
                <a:tc>
                  <a:txBody>
                    <a:bodyPr/>
                    <a:lstStyle/>
                    <a:p>
                      <a:r>
                        <a:rPr lang="lv-LV" sz="1300" b="0">
                          <a:effectLst/>
                        </a:rPr>
                        <a:t>LA 4.1.5.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300" b="0">
                          <a:effectLst/>
                        </a:rPr>
                        <a:t>Atbalsts aizdevumu veidā ieguldījumiem mazās un vidējās lauku saimniecībās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>
                          <a:effectLst/>
                        </a:rPr>
                        <a:t>Kārta plānota</a:t>
                      </a:r>
                      <a:br>
                        <a:rPr lang="en-US" sz="1300" b="0">
                          <a:effectLst/>
                        </a:rPr>
                      </a:br>
                      <a:r>
                        <a:rPr lang="en-US" sz="1300" b="0">
                          <a:effectLst/>
                        </a:rPr>
                        <a:t>2024. gada III. ceturksnī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599696"/>
                  </a:ext>
                </a:extLst>
              </a:tr>
              <a:tr h="682991">
                <a:tc>
                  <a:txBody>
                    <a:bodyPr/>
                    <a:lstStyle/>
                    <a:p>
                      <a:r>
                        <a:rPr lang="lv-LV" sz="1300" b="0">
                          <a:effectLst/>
                        </a:rPr>
                        <a:t>LA 4.1.6.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300" b="0">
                          <a:effectLst/>
                        </a:rPr>
                        <a:t>Atbalsts subsīdijas veidā procentu likmes daļējai dzēšanai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300" b="0">
                          <a:effectLst/>
                        </a:rPr>
                        <a:t>Kārta atvērta</a:t>
                      </a:r>
                      <a:br>
                        <a:rPr lang="lv-LV" sz="1300" b="0">
                          <a:effectLst/>
                        </a:rPr>
                      </a:br>
                      <a:r>
                        <a:rPr lang="lv-LV" sz="1300" b="0">
                          <a:effectLst/>
                        </a:rPr>
                        <a:t>01.07.2024.-01.08.2024.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059277"/>
                  </a:ext>
                </a:extLst>
              </a:tr>
              <a:tr h="520476">
                <a:tc>
                  <a:txBody>
                    <a:bodyPr/>
                    <a:lstStyle/>
                    <a:p>
                      <a:r>
                        <a:rPr lang="lv-LV" sz="1300" b="0">
                          <a:effectLst/>
                        </a:rPr>
                        <a:t>LA 4.2.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300" b="0">
                          <a:effectLst/>
                        </a:rPr>
                        <a:t>Atbalsts ieguldījumiem pārstrādē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err="1">
                          <a:effectLst/>
                        </a:rPr>
                        <a:t>Kārta</a:t>
                      </a:r>
                      <a:r>
                        <a:rPr lang="en-US" sz="1300" b="0" dirty="0">
                          <a:effectLst/>
                        </a:rPr>
                        <a:t> </a:t>
                      </a:r>
                      <a:r>
                        <a:rPr lang="en-US" sz="1300" b="0" dirty="0" err="1">
                          <a:effectLst/>
                        </a:rPr>
                        <a:t>plānota</a:t>
                      </a:r>
                      <a:br>
                        <a:rPr lang="en-US" sz="1300" b="0" dirty="0">
                          <a:effectLst/>
                        </a:rPr>
                      </a:br>
                      <a:r>
                        <a:rPr lang="en-US" sz="1300" b="0" dirty="0">
                          <a:effectLst/>
                        </a:rPr>
                        <a:t>2024. gada </a:t>
                      </a:r>
                      <a:r>
                        <a:rPr lang="en-US" sz="1300" b="0" dirty="0" err="1">
                          <a:effectLst/>
                        </a:rPr>
                        <a:t>aprīlī</a:t>
                      </a:r>
                      <a:endParaRPr lang="en-US" sz="1300" b="0" dirty="0">
                        <a:effectLst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02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858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20985</TotalTime>
  <Words>3797</Words>
  <Application>Microsoft Office PowerPoint</Application>
  <PresentationFormat>Slaidrāde ekrānā (4:3)</PresentationFormat>
  <Paragraphs>475</Paragraphs>
  <Slides>24</Slides>
  <Notes>11</Notes>
  <HiddenSlides>2</HiddenSlides>
  <MMClips>0</MMClips>
  <ScaleCrop>false</ScaleCrop>
  <HeadingPairs>
    <vt:vector size="6" baseType="variant">
      <vt:variant>
        <vt:lpstr>Lietotie fonti</vt:lpstr>
      </vt:variant>
      <vt:variant>
        <vt:i4>10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24</vt:i4>
      </vt:variant>
    </vt:vector>
  </HeadingPairs>
  <TitlesOfParts>
    <vt:vector size="35" baseType="lpstr">
      <vt:lpstr>Arial</vt:lpstr>
      <vt:lpstr>Calibri</vt:lpstr>
      <vt:lpstr>Courier New</vt:lpstr>
      <vt:lpstr>Segoe UI</vt:lpstr>
      <vt:lpstr>Segoe UI </vt:lpstr>
      <vt:lpstr>Segoe UI Light</vt:lpstr>
      <vt:lpstr>Times New Roman</vt:lpstr>
      <vt:lpstr>Verdana</vt:lpstr>
      <vt:lpstr>Wingdings</vt:lpstr>
      <vt:lpstr>Wingdings,Sans-Serif</vt:lpstr>
      <vt:lpstr>Office tēma</vt:lpstr>
      <vt:lpstr>Atbalsts dārzkopībai  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LA4.1.6./LA4.2. Atbalsts subsīdiju veidā procentu likmes daļējai dzēšanai (finansējums kopā 24 milj. €) </vt:lpstr>
      <vt:lpstr>LA 17 Ražas, dzīvnieku, sējumu un stādījumu apdrošināšanas prēmija </vt:lpstr>
      <vt:lpstr>PowerPoint prezentācija</vt:lpstr>
      <vt:lpstr>Valsts atbalsts ISIP (Ilgtspēju sekmējošs ienākumu pamatatbalsts) aizdevuma veidā</vt:lpstr>
      <vt:lpstr>PowerPoint prezentācija</vt:lpstr>
      <vt:lpstr>Ekonomikas ministrijas aizdevumu programma apgrozāmajiem līdzekļiem</vt:lpstr>
      <vt:lpstr>PowerPoint prezentācija</vt:lpstr>
      <vt:lpstr>PowerPoint prezentācija</vt:lpstr>
      <vt:lpstr>Sezonas laukstrādnieku ienākuma 15% nodoklis</vt:lpstr>
      <vt:lpstr>PowerPoint prezentācija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of Latvia</dc:title>
  <dc:creator>Inese Ozola</dc:creator>
  <cp:lastModifiedBy>Biruta Ingiļāvičute</cp:lastModifiedBy>
  <cp:revision>1275</cp:revision>
  <cp:lastPrinted>2020-01-30T13:01:22Z</cp:lastPrinted>
  <dcterms:created xsi:type="dcterms:W3CDTF">2015-12-16T12:11:51Z</dcterms:created>
  <dcterms:modified xsi:type="dcterms:W3CDTF">2024-03-01T07:07:59Z</dcterms:modified>
</cp:coreProperties>
</file>