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376" r:id="rId3"/>
    <p:sldId id="412" r:id="rId4"/>
    <p:sldId id="411" r:id="rId5"/>
    <p:sldId id="413" r:id="rId6"/>
    <p:sldId id="410" r:id="rId7"/>
    <p:sldId id="415" r:id="rId8"/>
    <p:sldId id="416" r:id="rId9"/>
    <p:sldId id="422" r:id="rId10"/>
    <p:sldId id="417" r:id="rId11"/>
    <p:sldId id="423" r:id="rId12"/>
    <p:sldId id="418" r:id="rId13"/>
    <p:sldId id="420" r:id="rId14"/>
    <p:sldId id="419" r:id="rId15"/>
    <p:sldId id="421" r:id="rId16"/>
    <p:sldId id="402" r:id="rId17"/>
    <p:sldId id="329" r:id="rId18"/>
  </p:sldIdLst>
  <p:sldSz cx="9144000" cy="6858000" type="screen4x3"/>
  <p:notesSz cx="9296400" cy="70104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Orlova" initials="IO" lastIdx="1" clrIdx="0"/>
  <p:cmAuthor id="2" name="Dace Freimane" initials="D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FF9900"/>
    <a:srgbClr val="CEEAB0"/>
    <a:srgbClr val="000000"/>
    <a:srgbClr val="80C53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1" autoAdjust="0"/>
    <p:restoredTop sz="92928" autoAdjust="0"/>
  </p:normalViewPr>
  <p:slideViewPr>
    <p:cSldViewPr snapToGrid="0" snapToObjects="1">
      <p:cViewPr varScale="1">
        <p:scale>
          <a:sx n="62" d="100"/>
          <a:sy n="62" d="100"/>
        </p:scale>
        <p:origin x="166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Sheet1!$B$4:$B$18</c:f>
              <c:strCache>
                <c:ptCount val="15"/>
                <c:pt idx="0">
                  <c:v>Graudaugi</c:v>
                </c:pt>
                <c:pt idx="1">
                  <c:v>Piens</c:v>
                </c:pt>
                <c:pt idx="2">
                  <c:v>Rapsis</c:v>
                </c:pt>
                <c:pt idx="3">
                  <c:v>Lopbarības kultūras</c:v>
                </c:pt>
                <c:pt idx="4">
                  <c:v>Cūkas</c:v>
                </c:pt>
                <c:pt idx="5">
                  <c:v>Mājputni</c:v>
                </c:pt>
                <c:pt idx="6">
                  <c:v>Liellopi</c:v>
                </c:pt>
                <c:pt idx="7">
                  <c:v>Olas</c:v>
                </c:pt>
                <c:pt idx="8">
                  <c:v>Dārzeņi</c:v>
                </c:pt>
                <c:pt idx="9">
                  <c:v>Kartupeļi</c:v>
                </c:pt>
                <c:pt idx="10">
                  <c:v>Pākšaugi</c:v>
                </c:pt>
                <c:pt idx="11">
                  <c:v>Augļi un ogas</c:v>
                </c:pt>
                <c:pt idx="12">
                  <c:v>Citi dzīvnieku produkti</c:v>
                </c:pt>
                <c:pt idx="13">
                  <c:v>Citi augu produkti</c:v>
                </c:pt>
                <c:pt idx="14">
                  <c:v>Aitas un kazas</c:v>
                </c:pt>
              </c:strCache>
            </c:strRef>
          </c:cat>
          <c:val>
            <c:numRef>
              <c:f>Sheet1!$C$4:$C$18</c:f>
            </c:numRef>
          </c:val>
          <c:extLst>
            <c:ext xmlns:c16="http://schemas.microsoft.com/office/drawing/2014/chart" uri="{C3380CC4-5D6E-409C-BE32-E72D297353CC}">
              <c16:uniqueId val="{00000000-65DE-43ED-AAD6-ECEC60065823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Sheet1!$B$4:$B$18</c:f>
              <c:strCache>
                <c:ptCount val="15"/>
                <c:pt idx="0">
                  <c:v>Graudaugi</c:v>
                </c:pt>
                <c:pt idx="1">
                  <c:v>Piens</c:v>
                </c:pt>
                <c:pt idx="2">
                  <c:v>Rapsis</c:v>
                </c:pt>
                <c:pt idx="3">
                  <c:v>Lopbarības kultūras</c:v>
                </c:pt>
                <c:pt idx="4">
                  <c:v>Cūkas</c:v>
                </c:pt>
                <c:pt idx="5">
                  <c:v>Mājputni</c:v>
                </c:pt>
                <c:pt idx="6">
                  <c:v>Liellopi</c:v>
                </c:pt>
                <c:pt idx="7">
                  <c:v>Olas</c:v>
                </c:pt>
                <c:pt idx="8">
                  <c:v>Dārzeņi</c:v>
                </c:pt>
                <c:pt idx="9">
                  <c:v>Kartupeļi</c:v>
                </c:pt>
                <c:pt idx="10">
                  <c:v>Pākšaugi</c:v>
                </c:pt>
                <c:pt idx="11">
                  <c:v>Augļi un ogas</c:v>
                </c:pt>
                <c:pt idx="12">
                  <c:v>Citi dzīvnieku produkti</c:v>
                </c:pt>
                <c:pt idx="13">
                  <c:v>Citi augu produkti</c:v>
                </c:pt>
                <c:pt idx="14">
                  <c:v>Aitas un kazas</c:v>
                </c:pt>
              </c:strCache>
            </c:strRef>
          </c:cat>
          <c:val>
            <c:numRef>
              <c:f>Sheet1!$D$4:$D$18</c:f>
            </c:numRef>
          </c:val>
          <c:extLst>
            <c:ext xmlns:c16="http://schemas.microsoft.com/office/drawing/2014/chart" uri="{C3380CC4-5D6E-409C-BE32-E72D297353CC}">
              <c16:uniqueId val="{00000001-65DE-43ED-AAD6-ECEC60065823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Sheet1!$B$4:$B$18</c:f>
              <c:strCache>
                <c:ptCount val="15"/>
                <c:pt idx="0">
                  <c:v>Graudaugi</c:v>
                </c:pt>
                <c:pt idx="1">
                  <c:v>Piens</c:v>
                </c:pt>
                <c:pt idx="2">
                  <c:v>Rapsis</c:v>
                </c:pt>
                <c:pt idx="3">
                  <c:v>Lopbarības kultūras</c:v>
                </c:pt>
                <c:pt idx="4">
                  <c:v>Cūkas</c:v>
                </c:pt>
                <c:pt idx="5">
                  <c:v>Mājputni</c:v>
                </c:pt>
                <c:pt idx="6">
                  <c:v>Liellopi</c:v>
                </c:pt>
                <c:pt idx="7">
                  <c:v>Olas</c:v>
                </c:pt>
                <c:pt idx="8">
                  <c:v>Dārzeņi</c:v>
                </c:pt>
                <c:pt idx="9">
                  <c:v>Kartupeļi</c:v>
                </c:pt>
                <c:pt idx="10">
                  <c:v>Pākšaugi</c:v>
                </c:pt>
                <c:pt idx="11">
                  <c:v>Augļi un ogas</c:v>
                </c:pt>
                <c:pt idx="12">
                  <c:v>Citi dzīvnieku produkti</c:v>
                </c:pt>
                <c:pt idx="13">
                  <c:v>Citi augu produkti</c:v>
                </c:pt>
                <c:pt idx="14">
                  <c:v>Aitas un kazas</c:v>
                </c:pt>
              </c:strCache>
            </c:strRef>
          </c:cat>
          <c:val>
            <c:numRef>
              <c:f>Sheet1!$E$4:$E$18</c:f>
            </c:numRef>
          </c:val>
          <c:extLst>
            <c:ext xmlns:c16="http://schemas.microsoft.com/office/drawing/2014/chart" uri="{C3380CC4-5D6E-409C-BE32-E72D297353CC}">
              <c16:uniqueId val="{00000002-65DE-43ED-AAD6-ECEC60065823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Sheet1!$B$4:$B$18</c:f>
              <c:strCache>
                <c:ptCount val="15"/>
                <c:pt idx="0">
                  <c:v>Graudaugi</c:v>
                </c:pt>
                <c:pt idx="1">
                  <c:v>Piens</c:v>
                </c:pt>
                <c:pt idx="2">
                  <c:v>Rapsis</c:v>
                </c:pt>
                <c:pt idx="3">
                  <c:v>Lopbarības kultūras</c:v>
                </c:pt>
                <c:pt idx="4">
                  <c:v>Cūkas</c:v>
                </c:pt>
                <c:pt idx="5">
                  <c:v>Mājputni</c:v>
                </c:pt>
                <c:pt idx="6">
                  <c:v>Liellopi</c:v>
                </c:pt>
                <c:pt idx="7">
                  <c:v>Olas</c:v>
                </c:pt>
                <c:pt idx="8">
                  <c:v>Dārzeņi</c:v>
                </c:pt>
                <c:pt idx="9">
                  <c:v>Kartupeļi</c:v>
                </c:pt>
                <c:pt idx="10">
                  <c:v>Pākšaugi</c:v>
                </c:pt>
                <c:pt idx="11">
                  <c:v>Augļi un ogas</c:v>
                </c:pt>
                <c:pt idx="12">
                  <c:v>Citi dzīvnieku produkti</c:v>
                </c:pt>
                <c:pt idx="13">
                  <c:v>Citi augu produkti</c:v>
                </c:pt>
                <c:pt idx="14">
                  <c:v>Aitas un kazas</c:v>
                </c:pt>
              </c:strCache>
            </c:strRef>
          </c:cat>
          <c:val>
            <c:numRef>
              <c:f>Sheet1!$F$4:$F$18</c:f>
            </c:numRef>
          </c:val>
          <c:extLst>
            <c:ext xmlns:c16="http://schemas.microsoft.com/office/drawing/2014/chart" uri="{C3380CC4-5D6E-409C-BE32-E72D297353CC}">
              <c16:uniqueId val="{00000003-65DE-43ED-AAD6-ECEC60065823}"/>
            </c:ext>
          </c:extLst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2023 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DE-43ED-AAD6-ECEC6006582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DE-43ED-AAD6-ECEC6006582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DE-43ED-AAD6-ECEC600658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DE-43ED-AAD6-ECEC6006582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DE-43ED-AAD6-ECEC6006582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DE-43ED-AAD6-ECEC60065823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5DE-43ED-AAD6-ECEC60065823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5DE-43ED-AAD6-ECEC60065823}"/>
              </c:ext>
            </c:extLst>
          </c:dPt>
          <c:dPt>
            <c:idx val="8"/>
            <c:bubble3D val="0"/>
            <c:explosion val="22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5DE-43ED-AAD6-ECEC60065823}"/>
              </c:ext>
            </c:extLst>
          </c:dPt>
          <c:dPt>
            <c:idx val="9"/>
            <c:bubble3D val="0"/>
            <c:explosion val="22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5DE-43ED-AAD6-ECEC60065823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5DE-43ED-AAD6-ECEC60065823}"/>
              </c:ext>
            </c:extLst>
          </c:dPt>
          <c:dPt>
            <c:idx val="11"/>
            <c:bubble3D val="0"/>
            <c:explosion val="22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5DE-43ED-AAD6-ECEC60065823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5DE-43ED-AAD6-ECEC60065823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5DE-43ED-AAD6-ECEC60065823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5DE-43ED-AAD6-ECEC60065823}"/>
              </c:ext>
            </c:extLst>
          </c:dPt>
          <c:dLbls>
            <c:dLbl>
              <c:idx val="0"/>
              <c:layout>
                <c:manualLayout>
                  <c:x val="-4.8611111111111195E-2"/>
                  <c:y val="1.3917994071200288E-2"/>
                </c:manualLayout>
              </c:layout>
              <c:tx>
                <c:rich>
                  <a:bodyPr rot="534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5DFC366E-F3AC-4F5B-A8FA-AE1B25E2755F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6B68B1E1-7ED6-472F-B3F6-F9E69B9E1071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34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920898674673791"/>
                      <c:h val="7.88318863456985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DE-43ED-AAD6-ECEC60065823}"/>
                </c:ext>
              </c:extLst>
            </c:dLbl>
            <c:dLbl>
              <c:idx val="1"/>
              <c:tx>
                <c:rich>
                  <a:bodyPr rot="-66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C2C1556F-CCE7-4260-B85E-4F267C75553C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66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0690547570536"/>
                      <c:h val="7.88318863456985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DE-43ED-AAD6-ECEC60065823}"/>
                </c:ext>
              </c:extLst>
            </c:dLbl>
            <c:dLbl>
              <c:idx val="2"/>
              <c:tx>
                <c:rich>
                  <a:bodyPr rot="252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1DC81E13-651A-48AF-A827-1AC4139ABA28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4DFEFA02-AB0E-4361-B4A9-85B2B9E8D2FC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52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52664286658733"/>
                      <c:h val="0.107245461720599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5DE-43ED-AAD6-ECEC60065823}"/>
                </c:ext>
              </c:extLst>
            </c:dLbl>
            <c:dLbl>
              <c:idx val="3"/>
              <c:layout>
                <c:manualLayout>
                  <c:x val="6.2285898354906355E-3"/>
                  <c:y val="-2.8939418386028079E-17"/>
                </c:manualLayout>
              </c:layout>
              <c:tx>
                <c:rich>
                  <a:bodyPr rot="43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Lopbarības</a:t>
                    </a:r>
                  </a:p>
                  <a:p>
                    <a:pPr>
                      <a:defRPr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defRPr>
                    </a:pPr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kultūras </a:t>
                    </a:r>
                    <a:fld id="{C7A88249-BC02-4334-ADDA-BF435AEEADAB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43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56744395544296"/>
                      <c:h val="7.88318863456985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5DE-43ED-AAD6-ECEC60065823}"/>
                </c:ext>
              </c:extLst>
            </c:dLbl>
            <c:dLbl>
              <c:idx val="4"/>
              <c:tx>
                <c:rich>
                  <a:bodyPr rot="540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CD055ABD-8AAE-4E44-9E90-65BC0AF0D64E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7877D620-67C7-42AE-B046-E37DE49A3694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200561769759147"/>
                      <c:h val="8.6661404893449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5DE-43ED-AAD6-ECEC60065823}"/>
                </c:ext>
              </c:extLst>
            </c:dLbl>
            <c:dLbl>
              <c:idx val="5"/>
              <c:tx>
                <c:rich>
                  <a:bodyPr rot="-414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CB4AE175-DBD0-45A2-BA5C-D714D599CE06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27786B52-5837-4133-A500-7996D8D533DA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414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062135235142509"/>
                      <c:h val="0.144465505347743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5DE-43ED-AAD6-ECEC60065823}"/>
                </c:ext>
              </c:extLst>
            </c:dLbl>
            <c:dLbl>
              <c:idx val="6"/>
              <c:tx>
                <c:rich>
                  <a:bodyPr rot="-336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046F4FEF-2ED0-4AB0-9E1D-F6F8ACBB79ED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DFBBAC27-9A9A-4504-ABC6-7D1CFE53BB04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36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346048680696395"/>
                      <c:h val="0.12783647900366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5DE-43ED-AAD6-ECEC60065823}"/>
                </c:ext>
              </c:extLst>
            </c:dLbl>
            <c:dLbl>
              <c:idx val="7"/>
              <c:layout>
                <c:manualLayout>
                  <c:x val="-2.3148148148148997E-3"/>
                  <c:y val="1.0958964158707718E-7"/>
                </c:manualLayout>
              </c:layout>
              <c:tx>
                <c:rich>
                  <a:bodyPr rot="-264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12EDFD0A-BFC4-4029-9B47-D815362B7C43}" type="CATEGORYNAME">
                      <a:rPr lang="en-US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002C35BC-18B7-455A-960F-DBE0FC845DB2}" type="PERCENTAGE">
                      <a:rPr lang="en-US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en-US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64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670207252158033"/>
                      <c:h val="7.88318863456985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5DE-43ED-AAD6-ECEC60065823}"/>
                </c:ext>
              </c:extLst>
            </c:dLbl>
            <c:dLbl>
              <c:idx val="8"/>
              <c:layout>
                <c:manualLayout>
                  <c:x val="-2.0023365848967061E-2"/>
                  <c:y val="8.6156528930077421E-3"/>
                </c:manualLayout>
              </c:layout>
              <c:tx>
                <c:rich>
                  <a:bodyPr rot="-138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FA782EF5-B7B1-4703-894C-6970F105F31F}" type="CATEGORYNAME">
                      <a:rPr lang="lv-LV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lv-LV" sz="1200" b="1" baseline="0" dirty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138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127593956703202"/>
                      <c:h val="0.120704278596266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5DE-43ED-AAD6-ECEC60065823}"/>
                </c:ext>
              </c:extLst>
            </c:dLbl>
            <c:dLbl>
              <c:idx val="9"/>
              <c:tx>
                <c:rich>
                  <a:bodyPr rot="-60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40CEA685-FA44-405F-8C86-9D6F6B1CD05B}" type="CATEGORYNAME">
                      <a:rPr lang="lv-LV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lv-LV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BC4A3354-C5EA-4C79-B12B-322FD340264A}" type="PERCENTAGE">
                      <a:rPr lang="lv-LV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lv-LV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60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6653726893895"/>
                      <c:h val="7.88318863456985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5DE-43ED-AAD6-ECEC6006582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7EB1FFF-BE64-45F4-A5B1-3311BBEE5E2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2005DA62-C09B-44EC-86D1-E30B8036C66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31018518518518"/>
                      <c:h val="6.95059151009046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65DE-43ED-AAD6-ECEC60065823}"/>
                </c:ext>
              </c:extLst>
            </c:dLbl>
            <c:dLbl>
              <c:idx val="11"/>
              <c:layout>
                <c:manualLayout>
                  <c:x val="2.1990831875182196E-2"/>
                  <c:y val="0"/>
                </c:manualLayout>
              </c:layout>
              <c:tx>
                <c:rich>
                  <a:bodyPr rot="300000" spcFirstLastPara="1" vertOverflow="ellipsis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  <a:cs typeface="+mn-cs"/>
                      </a:defRPr>
                    </a:pPr>
                    <a:fld id="{13A73A64-6789-452A-8195-77E6E7E8F792}" type="CATEGORYNAME">
                      <a:rPr lang="lv-LV" sz="1200" b="1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[CATEGORY NAME]</a:t>
                    </a:fld>
                    <a:r>
                      <a:rPr lang="lv-LV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fld id="{27ADB22D-F385-47E7-A545-A1C1C966E914}" type="PERCENTAGE">
                      <a:rPr lang="lv-LV" sz="1200" b="1" baseline="0"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pPr>
                        <a:defRPr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defRPr>
                      </a:pPr>
                      <a:t>[PERCENTAGE]</a:t>
                    </a:fld>
                    <a:endParaRPr lang="lv-LV" sz="1200" b="1" baseline="0"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00000" spcFirstLastPara="1" vertOverflow="ellipsis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130777923592884"/>
                      <c:h val="6.95059151009046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65DE-43ED-AAD6-ECEC6006582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DE-43ED-AAD6-ECEC6006582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5DE-43ED-AAD6-ECEC6006582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5DE-43ED-AAD6-ECEC600658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Sheet1!$B$4:$B$18</c:f>
              <c:strCache>
                <c:ptCount val="15"/>
                <c:pt idx="0">
                  <c:v>Graudaugi</c:v>
                </c:pt>
                <c:pt idx="1">
                  <c:v>Piens</c:v>
                </c:pt>
                <c:pt idx="2">
                  <c:v>Rapsis</c:v>
                </c:pt>
                <c:pt idx="3">
                  <c:v>Lopbarības kultūras</c:v>
                </c:pt>
                <c:pt idx="4">
                  <c:v>Cūkas</c:v>
                </c:pt>
                <c:pt idx="5">
                  <c:v>Mājputni</c:v>
                </c:pt>
                <c:pt idx="6">
                  <c:v>Liellopi</c:v>
                </c:pt>
                <c:pt idx="7">
                  <c:v>Olas</c:v>
                </c:pt>
                <c:pt idx="8">
                  <c:v>Dārzeņi</c:v>
                </c:pt>
                <c:pt idx="9">
                  <c:v>Kartupeļi</c:v>
                </c:pt>
                <c:pt idx="10">
                  <c:v>Pākšaugi</c:v>
                </c:pt>
                <c:pt idx="11">
                  <c:v>Augļi un ogas</c:v>
                </c:pt>
                <c:pt idx="12">
                  <c:v>Citi dzīvnieku produkti</c:v>
                </c:pt>
                <c:pt idx="13">
                  <c:v>Citi augu produkti</c:v>
                </c:pt>
                <c:pt idx="14">
                  <c:v>Aitas un kazas</c:v>
                </c:pt>
              </c:strCache>
            </c:strRef>
          </c:cat>
          <c:val>
            <c:numRef>
              <c:f>Sheet1!$G$4:$G$18</c:f>
              <c:numCache>
                <c:formatCode>#,##0.00</c:formatCode>
                <c:ptCount val="15"/>
                <c:pt idx="0">
                  <c:v>552.56015669807675</c:v>
                </c:pt>
                <c:pt idx="1">
                  <c:v>358.48801057857486</c:v>
                </c:pt>
                <c:pt idx="2">
                  <c:v>141.0196960941889</c:v>
                </c:pt>
                <c:pt idx="3">
                  <c:v>90.386156636010639</c:v>
                </c:pt>
                <c:pt idx="4">
                  <c:v>83.705789249050241</c:v>
                </c:pt>
                <c:pt idx="5">
                  <c:v>80.705449934613995</c:v>
                </c:pt>
                <c:pt idx="6">
                  <c:v>78.081407241623225</c:v>
                </c:pt>
                <c:pt idx="7">
                  <c:v>68.994786825827518</c:v>
                </c:pt>
                <c:pt idx="8">
                  <c:v>67.328580995130267</c:v>
                </c:pt>
                <c:pt idx="9">
                  <c:v>49.493193821862548</c:v>
                </c:pt>
                <c:pt idx="10">
                  <c:v>37.280796088206195</c:v>
                </c:pt>
                <c:pt idx="11">
                  <c:v>21.406763568982772</c:v>
                </c:pt>
                <c:pt idx="12">
                  <c:v>16.784392768968729</c:v>
                </c:pt>
                <c:pt idx="13">
                  <c:v>9.0212330644091203</c:v>
                </c:pt>
                <c:pt idx="14">
                  <c:v>5.1995702424388952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5DE-43ED-AAD6-ECEC60065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  <c:holeSize val="3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61386786834426E-2"/>
          <c:y val="0.15741438968238039"/>
          <c:w val="0.92487722642633119"/>
          <c:h val="0.731828573850419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'k17965731.xlsx 2'!$AG$10</c:f>
              <c:strCache>
                <c:ptCount val="1"/>
              </c:strCache>
            </c:strRef>
          </c:tx>
          <c:spPr>
            <a:solidFill>
              <a:schemeClr val="accent1">
                <a:shade val="3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2'!$AH$10:$AI$10</c:f>
            </c:numRef>
          </c:val>
          <c:extLst>
            <c:ext xmlns:c16="http://schemas.microsoft.com/office/drawing/2014/chart" uri="{C3380CC4-5D6E-409C-BE32-E72D297353CC}">
              <c16:uniqueId val="{00000000-1200-4AA5-8CD7-FE486E932841}"/>
            </c:ext>
          </c:extLst>
        </c:ser>
        <c:ser>
          <c:idx val="1"/>
          <c:order val="1"/>
          <c:tx>
            <c:strRef>
              <c:f>'k17965731.xlsx 2'!$AG$11</c:f>
              <c:strCache>
                <c:ptCount val="1"/>
              </c:strCache>
            </c:strRef>
          </c:tx>
          <c:spPr>
            <a:solidFill>
              <a:schemeClr val="accent1">
                <a:shade val="3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2'!$AH$11:$AI$11</c:f>
            </c:numRef>
          </c:val>
          <c:extLst>
            <c:ext xmlns:c16="http://schemas.microsoft.com/office/drawing/2014/chart" uri="{C3380CC4-5D6E-409C-BE32-E72D297353CC}">
              <c16:uniqueId val="{00000001-1200-4AA5-8CD7-FE486E932841}"/>
            </c:ext>
          </c:extLst>
        </c:ser>
        <c:ser>
          <c:idx val="2"/>
          <c:order val="2"/>
          <c:tx>
            <c:strRef>
              <c:f>'k17965731.xlsx 2'!$AG$12</c:f>
              <c:strCache>
                <c:ptCount val="1"/>
              </c:strCache>
            </c:strRef>
          </c:tx>
          <c:spPr>
            <a:solidFill>
              <a:schemeClr val="accent1">
                <a:shade val="3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2'!$AH$12:$AI$12</c:f>
            </c:numRef>
          </c:val>
          <c:extLst>
            <c:ext xmlns:c16="http://schemas.microsoft.com/office/drawing/2014/chart" uri="{C3380CC4-5D6E-409C-BE32-E72D297353CC}">
              <c16:uniqueId val="{00000002-1200-4AA5-8CD7-FE486E932841}"/>
            </c:ext>
          </c:extLst>
        </c:ser>
        <c:ser>
          <c:idx val="3"/>
          <c:order val="3"/>
          <c:tx>
            <c:strRef>
              <c:f>'k17965731.xlsx 2'!$AG$13</c:f>
              <c:strCache>
                <c:ptCount val="1"/>
              </c:strCache>
            </c:strRef>
          </c:tx>
          <c:spPr>
            <a:solidFill>
              <a:schemeClr val="accent1">
                <a:shade val="3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2'!$AH$13:$AI$13</c:f>
            </c:numRef>
          </c:val>
          <c:extLst>
            <c:ext xmlns:c16="http://schemas.microsoft.com/office/drawing/2014/chart" uri="{C3380CC4-5D6E-409C-BE32-E72D297353CC}">
              <c16:uniqueId val="{00000003-1200-4AA5-8CD7-FE486E932841}"/>
            </c:ext>
          </c:extLst>
        </c:ser>
        <c:ser>
          <c:idx val="4"/>
          <c:order val="4"/>
          <c:tx>
            <c:strRef>
              <c:f>'k17965731.xlsx 2'!$AG$14</c:f>
              <c:strCache>
                <c:ptCount val="1"/>
              </c:strCache>
            </c:strRef>
          </c:tx>
          <c:spPr>
            <a:solidFill>
              <a:schemeClr val="accent1">
                <a:shade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2'!$AH$14:$AI$14</c:f>
            </c:numRef>
          </c:val>
          <c:extLst>
            <c:ext xmlns:c16="http://schemas.microsoft.com/office/drawing/2014/chart" uri="{C3380CC4-5D6E-409C-BE32-E72D297353CC}">
              <c16:uniqueId val="{00000004-1200-4AA5-8CD7-FE486E932841}"/>
            </c:ext>
          </c:extLst>
        </c:ser>
        <c:ser>
          <c:idx val="5"/>
          <c:order val="5"/>
          <c:tx>
            <c:strRef>
              <c:f>'k17965731.xlsx 2'!$AG$15</c:f>
              <c:strCache>
                <c:ptCount val="1"/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2'!$AH$15:$AI$15</c:f>
            </c:numRef>
          </c:val>
          <c:extLst>
            <c:ext xmlns:c16="http://schemas.microsoft.com/office/drawing/2014/chart" uri="{C3380CC4-5D6E-409C-BE32-E72D297353CC}">
              <c16:uniqueId val="{00000005-1200-4AA5-8CD7-FE486E932841}"/>
            </c:ext>
          </c:extLst>
        </c:ser>
        <c:ser>
          <c:idx val="6"/>
          <c:order val="6"/>
          <c:tx>
            <c:strRef>
              <c:f>'k17965731.xlsx 2'!$AG$16</c:f>
              <c:strCache>
                <c:ptCount val="1"/>
              </c:strCache>
            </c:strRef>
          </c:tx>
          <c:spPr>
            <a:solidFill>
              <a:schemeClr val="accent1">
                <a:shade val="3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2'!$AH$16:$AI$16</c:f>
            </c:numRef>
          </c:val>
          <c:extLst>
            <c:ext xmlns:c16="http://schemas.microsoft.com/office/drawing/2014/chart" uri="{C3380CC4-5D6E-409C-BE32-E72D297353CC}">
              <c16:uniqueId val="{00000006-1200-4AA5-8CD7-FE486E932841}"/>
            </c:ext>
          </c:extLst>
        </c:ser>
        <c:ser>
          <c:idx val="7"/>
          <c:order val="7"/>
          <c:tx>
            <c:strRef>
              <c:f>'k17965731.xlsx 2'!$AG$17</c:f>
              <c:strCache>
                <c:ptCount val="1"/>
              </c:strCache>
            </c:strRef>
          </c:tx>
          <c:spPr>
            <a:solidFill>
              <a:schemeClr val="accent1">
                <a:shade val="3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2'!$AH$17:$AI$17</c:f>
            </c:numRef>
          </c:val>
          <c:extLst>
            <c:ext xmlns:c16="http://schemas.microsoft.com/office/drawing/2014/chart" uri="{C3380CC4-5D6E-409C-BE32-E72D297353CC}">
              <c16:uniqueId val="{00000007-1200-4AA5-8CD7-FE486E932841}"/>
            </c:ext>
          </c:extLst>
        </c:ser>
        <c:ser>
          <c:idx val="8"/>
          <c:order val="8"/>
          <c:tx>
            <c:strRef>
              <c:f>'k17965731.xlsx 2'!$AG$18</c:f>
              <c:strCache>
                <c:ptCount val="1"/>
              </c:strCache>
            </c:strRef>
          </c:tx>
          <c:spPr>
            <a:solidFill>
              <a:schemeClr val="accent1">
                <a:shade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2'!$AH$18:$AI$18</c:f>
            </c:numRef>
          </c:val>
          <c:extLst>
            <c:ext xmlns:c16="http://schemas.microsoft.com/office/drawing/2014/chart" uri="{C3380CC4-5D6E-409C-BE32-E72D297353CC}">
              <c16:uniqueId val="{00000008-1200-4AA5-8CD7-FE486E932841}"/>
            </c:ext>
          </c:extLst>
        </c:ser>
        <c:ser>
          <c:idx val="9"/>
          <c:order val="9"/>
          <c:tx>
            <c:strRef>
              <c:f>'k17965731.xlsx 2'!$AG$19</c:f>
              <c:strCache>
                <c:ptCount val="1"/>
              </c:strCache>
            </c:strRef>
          </c:tx>
          <c:spPr>
            <a:solidFill>
              <a:schemeClr val="accent1">
                <a:shade val="4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2'!$AH$19:$AI$19</c:f>
            </c:numRef>
          </c:val>
          <c:extLst>
            <c:ext xmlns:c16="http://schemas.microsoft.com/office/drawing/2014/chart" uri="{C3380CC4-5D6E-409C-BE32-E72D297353CC}">
              <c16:uniqueId val="{00000009-1200-4AA5-8CD7-FE486E932841}"/>
            </c:ext>
          </c:extLst>
        </c:ser>
        <c:ser>
          <c:idx val="10"/>
          <c:order val="10"/>
          <c:tx>
            <c:strRef>
              <c:f>'k17965731.xlsx 2'!$AG$20</c:f>
              <c:strCache>
                <c:ptCount val="1"/>
              </c:strCache>
            </c:strRef>
          </c:tx>
          <c:spPr>
            <a:solidFill>
              <a:schemeClr val="accent1">
                <a:shade val="4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2'!$AH$20:$AI$20</c:f>
            </c:numRef>
          </c:val>
          <c:extLst>
            <c:ext xmlns:c16="http://schemas.microsoft.com/office/drawing/2014/chart" uri="{C3380CC4-5D6E-409C-BE32-E72D297353CC}">
              <c16:uniqueId val="{0000000A-1200-4AA5-8CD7-FE486E932841}"/>
            </c:ext>
          </c:extLst>
        </c:ser>
        <c:ser>
          <c:idx val="11"/>
          <c:order val="11"/>
          <c:tx>
            <c:strRef>
              <c:f>'k17965731.xlsx 2'!$AG$21</c:f>
              <c:strCache>
                <c:ptCount val="1"/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2'!$AH$21:$AI$21</c:f>
            </c:numRef>
          </c:val>
          <c:extLst>
            <c:ext xmlns:c16="http://schemas.microsoft.com/office/drawing/2014/chart" uri="{C3380CC4-5D6E-409C-BE32-E72D297353CC}">
              <c16:uniqueId val="{0000000B-1200-4AA5-8CD7-FE486E932841}"/>
            </c:ext>
          </c:extLst>
        </c:ser>
        <c:ser>
          <c:idx val="12"/>
          <c:order val="12"/>
          <c:tx>
            <c:strRef>
              <c:f>'k17965731.xlsx 2'!$AG$22</c:f>
              <c:strCache>
                <c:ptCount val="1"/>
              </c:strCache>
            </c:strRef>
          </c:tx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2'!$AH$22:$AI$22</c:f>
            </c:numRef>
          </c:val>
          <c:extLst>
            <c:ext xmlns:c16="http://schemas.microsoft.com/office/drawing/2014/chart" uri="{C3380CC4-5D6E-409C-BE32-E72D297353CC}">
              <c16:uniqueId val="{0000000C-1200-4AA5-8CD7-FE486E932841}"/>
            </c:ext>
          </c:extLst>
        </c:ser>
        <c:ser>
          <c:idx val="13"/>
          <c:order val="13"/>
          <c:tx>
            <c:strRef>
              <c:f>'k17965731.xlsx 2'!$AG$23</c:f>
              <c:strCache>
                <c:ptCount val="1"/>
              </c:strCache>
            </c:strRef>
          </c:tx>
          <c:spPr>
            <a:solidFill>
              <a:schemeClr val="accent1">
                <a:shade val="4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2'!$AH$23:$AI$23</c:f>
            </c:numRef>
          </c:val>
          <c:extLst>
            <c:ext xmlns:c16="http://schemas.microsoft.com/office/drawing/2014/chart" uri="{C3380CC4-5D6E-409C-BE32-E72D297353CC}">
              <c16:uniqueId val="{0000000D-1200-4AA5-8CD7-FE486E932841}"/>
            </c:ext>
          </c:extLst>
        </c:ser>
        <c:ser>
          <c:idx val="14"/>
          <c:order val="14"/>
          <c:tx>
            <c:strRef>
              <c:f>'k17965731.xlsx 2'!$AG$24</c:f>
              <c:strCache>
                <c:ptCount val="1"/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2'!$AH$24:$AI$24</c:f>
            </c:numRef>
          </c:val>
          <c:extLst>
            <c:ext xmlns:c16="http://schemas.microsoft.com/office/drawing/2014/chart" uri="{C3380CC4-5D6E-409C-BE32-E72D297353CC}">
              <c16:uniqueId val="{0000000E-1200-4AA5-8CD7-FE486E932841}"/>
            </c:ext>
          </c:extLst>
        </c:ser>
        <c:ser>
          <c:idx val="15"/>
          <c:order val="15"/>
          <c:tx>
            <c:strRef>
              <c:f>'k17965731.xlsx 2'!$AG$25</c:f>
              <c:strCache>
                <c:ptCount val="1"/>
              </c:strCache>
            </c:strRef>
          </c:tx>
          <c:spPr>
            <a:solidFill>
              <a:schemeClr val="accent1">
                <a:shade val="4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2'!$AH$25:$AI$25</c:f>
            </c:numRef>
          </c:val>
          <c:extLst>
            <c:ext xmlns:c16="http://schemas.microsoft.com/office/drawing/2014/chart" uri="{C3380CC4-5D6E-409C-BE32-E72D297353CC}">
              <c16:uniqueId val="{0000000F-1200-4AA5-8CD7-FE486E932841}"/>
            </c:ext>
          </c:extLst>
        </c:ser>
        <c:ser>
          <c:idx val="16"/>
          <c:order val="16"/>
          <c:tx>
            <c:strRef>
              <c:f>'k17965731.xlsx 2'!$AG$26</c:f>
              <c:strCache>
                <c:ptCount val="1"/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2'!$AH$26:$AI$26</c:f>
            </c:numRef>
          </c:val>
          <c:extLst>
            <c:ext xmlns:c16="http://schemas.microsoft.com/office/drawing/2014/chart" uri="{C3380CC4-5D6E-409C-BE32-E72D297353CC}">
              <c16:uniqueId val="{00000010-1200-4AA5-8CD7-FE486E932841}"/>
            </c:ext>
          </c:extLst>
        </c:ser>
        <c:ser>
          <c:idx val="17"/>
          <c:order val="17"/>
          <c:tx>
            <c:strRef>
              <c:f>'k17965731.xlsx 2'!$AG$27</c:f>
              <c:strCache>
                <c:ptCount val="1"/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2'!$AH$27:$AI$27</c:f>
            </c:numRef>
          </c:val>
          <c:extLst>
            <c:ext xmlns:c16="http://schemas.microsoft.com/office/drawing/2014/chart" uri="{C3380CC4-5D6E-409C-BE32-E72D297353CC}">
              <c16:uniqueId val="{00000011-1200-4AA5-8CD7-FE486E932841}"/>
            </c:ext>
          </c:extLst>
        </c:ser>
        <c:ser>
          <c:idx val="18"/>
          <c:order val="18"/>
          <c:tx>
            <c:strRef>
              <c:f>'k17965731.xlsx 2'!$AG$28</c:f>
              <c:strCache>
                <c:ptCount val="1"/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2'!$AH$28:$AI$28</c:f>
            </c:numRef>
          </c:val>
          <c:extLst>
            <c:ext xmlns:c16="http://schemas.microsoft.com/office/drawing/2014/chart" uri="{C3380CC4-5D6E-409C-BE32-E72D297353CC}">
              <c16:uniqueId val="{00000012-1200-4AA5-8CD7-FE486E932841}"/>
            </c:ext>
          </c:extLst>
        </c:ser>
        <c:ser>
          <c:idx val="19"/>
          <c:order val="19"/>
          <c:tx>
            <c:strRef>
              <c:f>'k17965731.xlsx 2'!$AG$29</c:f>
              <c:strCache>
                <c:ptCount val="1"/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2'!$AH$29:$AI$29</c:f>
            </c:numRef>
          </c:val>
          <c:extLst>
            <c:ext xmlns:c16="http://schemas.microsoft.com/office/drawing/2014/chart" uri="{C3380CC4-5D6E-409C-BE32-E72D297353CC}">
              <c16:uniqueId val="{00000013-1200-4AA5-8CD7-FE486E932841}"/>
            </c:ext>
          </c:extLst>
        </c:ser>
        <c:ser>
          <c:idx val="20"/>
          <c:order val="20"/>
          <c:tx>
            <c:strRef>
              <c:f>'k17965731.xlsx 2'!$AG$30</c:f>
              <c:strCache>
                <c:ptCount val="1"/>
              </c:strCache>
            </c:strRef>
          </c:tx>
          <c:spPr>
            <a:solidFill>
              <a:schemeClr val="accent1">
                <a:shade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2'!$AH$30:$AI$30</c:f>
            </c:numRef>
          </c:val>
          <c:extLst>
            <c:ext xmlns:c16="http://schemas.microsoft.com/office/drawing/2014/chart" uri="{C3380CC4-5D6E-409C-BE32-E72D297353CC}">
              <c16:uniqueId val="{00000014-1200-4AA5-8CD7-FE486E932841}"/>
            </c:ext>
          </c:extLst>
        </c:ser>
        <c:ser>
          <c:idx val="21"/>
          <c:order val="21"/>
          <c:tx>
            <c:strRef>
              <c:f>'k17965731.xlsx 2'!$AG$31</c:f>
              <c:strCache>
                <c:ptCount val="1"/>
              </c:strCache>
            </c:strRef>
          </c:tx>
          <c:spPr>
            <a:solidFill>
              <a:schemeClr val="accent1">
                <a:shade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2'!$AH$31:$AI$31</c:f>
            </c:numRef>
          </c:val>
          <c:extLst>
            <c:ext xmlns:c16="http://schemas.microsoft.com/office/drawing/2014/chart" uri="{C3380CC4-5D6E-409C-BE32-E72D297353CC}">
              <c16:uniqueId val="{00000015-1200-4AA5-8CD7-FE486E932841}"/>
            </c:ext>
          </c:extLst>
        </c:ser>
        <c:ser>
          <c:idx val="22"/>
          <c:order val="22"/>
          <c:tx>
            <c:strRef>
              <c:f>'k17965731.xlsx 2'!$AG$32</c:f>
              <c:strCache>
                <c:ptCount val="1"/>
              </c:strCache>
            </c:strRef>
          </c:tx>
          <c:spPr>
            <a:solidFill>
              <a:schemeClr val="accent1">
                <a:shade val="5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2'!$AH$32:$AI$32</c:f>
            </c:numRef>
          </c:val>
          <c:extLst>
            <c:ext xmlns:c16="http://schemas.microsoft.com/office/drawing/2014/chart" uri="{C3380CC4-5D6E-409C-BE32-E72D297353CC}">
              <c16:uniqueId val="{00000016-1200-4AA5-8CD7-FE486E932841}"/>
            </c:ext>
          </c:extLst>
        </c:ser>
        <c:ser>
          <c:idx val="23"/>
          <c:order val="23"/>
          <c:tx>
            <c:strRef>
              <c:f>'k17965731.xlsx 2'!$AG$33</c:f>
              <c:strCache>
                <c:ptCount val="1"/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2'!$AH$33:$AI$33</c:f>
            </c:numRef>
          </c:val>
          <c:extLst>
            <c:ext xmlns:c16="http://schemas.microsoft.com/office/drawing/2014/chart" uri="{C3380CC4-5D6E-409C-BE32-E72D297353CC}">
              <c16:uniqueId val="{00000017-1200-4AA5-8CD7-FE486E932841}"/>
            </c:ext>
          </c:extLst>
        </c:ser>
        <c:ser>
          <c:idx val="24"/>
          <c:order val="24"/>
          <c:tx>
            <c:strRef>
              <c:f>'k17965731.xlsx 2'!$AG$34</c:f>
              <c:strCache>
                <c:ptCount val="1"/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2'!$AH$34:$AI$34</c:f>
            </c:numRef>
          </c:val>
          <c:extLst>
            <c:ext xmlns:c16="http://schemas.microsoft.com/office/drawing/2014/chart" uri="{C3380CC4-5D6E-409C-BE32-E72D297353CC}">
              <c16:uniqueId val="{00000018-1200-4AA5-8CD7-FE486E932841}"/>
            </c:ext>
          </c:extLst>
        </c:ser>
        <c:ser>
          <c:idx val="25"/>
          <c:order val="25"/>
          <c:tx>
            <c:strRef>
              <c:f>'k17965731.xlsx 2'!$AG$35</c:f>
              <c:strCache>
                <c:ptCount val="1"/>
              </c:strCache>
            </c:strRef>
          </c:tx>
          <c:spPr>
            <a:solidFill>
              <a:schemeClr val="accent1">
                <a:shade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2'!$AH$35:$AI$35</c:f>
            </c:numRef>
          </c:val>
          <c:extLst>
            <c:ext xmlns:c16="http://schemas.microsoft.com/office/drawing/2014/chart" uri="{C3380CC4-5D6E-409C-BE32-E72D297353CC}">
              <c16:uniqueId val="{00000019-1200-4AA5-8CD7-FE486E932841}"/>
            </c:ext>
          </c:extLst>
        </c:ser>
        <c:ser>
          <c:idx val="26"/>
          <c:order val="26"/>
          <c:tx>
            <c:strRef>
              <c:f>'k17965731.xlsx 2'!$AG$36</c:f>
              <c:strCache>
                <c:ptCount val="1"/>
              </c:strCache>
            </c:strRef>
          </c:tx>
          <c:spPr>
            <a:solidFill>
              <a:schemeClr val="accent1">
                <a:shade val="6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2'!$AH$36:$AI$36</c:f>
            </c:numRef>
          </c:val>
          <c:extLst>
            <c:ext xmlns:c16="http://schemas.microsoft.com/office/drawing/2014/chart" uri="{C3380CC4-5D6E-409C-BE32-E72D297353CC}">
              <c16:uniqueId val="{0000001A-1200-4AA5-8CD7-FE486E932841}"/>
            </c:ext>
          </c:extLst>
        </c:ser>
        <c:ser>
          <c:idx val="27"/>
          <c:order val="27"/>
          <c:tx>
            <c:strRef>
              <c:f>'k17965731.xlsx 2'!$AG$37</c:f>
              <c:strCache>
                <c:ptCount val="1"/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2'!$AH$37:$AI$37</c:f>
            </c:numRef>
          </c:val>
          <c:extLst>
            <c:ext xmlns:c16="http://schemas.microsoft.com/office/drawing/2014/chart" uri="{C3380CC4-5D6E-409C-BE32-E72D297353CC}">
              <c16:uniqueId val="{0000001B-1200-4AA5-8CD7-FE486E932841}"/>
            </c:ext>
          </c:extLst>
        </c:ser>
        <c:ser>
          <c:idx val="28"/>
          <c:order val="28"/>
          <c:tx>
            <c:strRef>
              <c:f>'k17965731.xlsx 2'!$AG$38</c:f>
              <c:strCache>
                <c:ptCount val="1"/>
                <c:pt idx="0">
                  <c:v>Āboli</c:v>
                </c:pt>
              </c:strCache>
            </c:strRef>
          </c:tx>
          <c:spPr>
            <a:solidFill>
              <a:schemeClr val="accent1">
                <a:shade val="6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A17394-921E-4EE7-919C-34577BCB657C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3FC84870-F4DC-4D81-A6FB-43D9FAFF342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1200-4AA5-8CD7-FE486E932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A98C88E-2ADF-4E73-81CA-EB6C8304D733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8C14546D-AD1D-4436-984A-C93DB7708E0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200-4AA5-8CD7-FE486E932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2'!$AH$38:$AI$38</c:f>
              <c:numCache>
                <c:formatCode>0%</c:formatCode>
                <c:ptCount val="2"/>
                <c:pt idx="0">
                  <c:v>0.57126244733457066</c:v>
                </c:pt>
                <c:pt idx="1">
                  <c:v>0.4768363604708365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200-4AA5-8CD7-FE486E932841}"/>
            </c:ext>
          </c:extLst>
        </c:ser>
        <c:ser>
          <c:idx val="29"/>
          <c:order val="29"/>
          <c:tx>
            <c:strRef>
              <c:f>'k17965731.xlsx 2'!$AG$39</c:f>
              <c:strCache>
                <c:ptCount val="1"/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2'!$AH$39:$AI$39</c:f>
            </c:numRef>
          </c:val>
          <c:extLst>
            <c:ext xmlns:c16="http://schemas.microsoft.com/office/drawing/2014/chart" uri="{C3380CC4-5D6E-409C-BE32-E72D297353CC}">
              <c16:uniqueId val="{0000001F-1200-4AA5-8CD7-FE486E932841}"/>
            </c:ext>
          </c:extLst>
        </c:ser>
        <c:ser>
          <c:idx val="30"/>
          <c:order val="30"/>
          <c:tx>
            <c:strRef>
              <c:f>'k17965731.xlsx 2'!$AG$40</c:f>
              <c:strCache>
                <c:ptCount val="1"/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2'!$AH$40:$AI$40</c:f>
            </c:numRef>
          </c:val>
          <c:extLst>
            <c:ext xmlns:c16="http://schemas.microsoft.com/office/drawing/2014/chart" uri="{C3380CC4-5D6E-409C-BE32-E72D297353CC}">
              <c16:uniqueId val="{00000020-1200-4AA5-8CD7-FE486E932841}"/>
            </c:ext>
          </c:extLst>
        </c:ser>
        <c:ser>
          <c:idx val="31"/>
          <c:order val="31"/>
          <c:tx>
            <c:strRef>
              <c:f>'k17965731.xlsx 2'!$AG$41</c:f>
              <c:strCache>
                <c:ptCount val="1"/>
              </c:strCache>
            </c:strRef>
          </c:tx>
          <c:spPr>
            <a:solidFill>
              <a:schemeClr val="accent1">
                <a:shade val="6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2'!$AH$41:$AI$41</c:f>
            </c:numRef>
          </c:val>
          <c:extLst>
            <c:ext xmlns:c16="http://schemas.microsoft.com/office/drawing/2014/chart" uri="{C3380CC4-5D6E-409C-BE32-E72D297353CC}">
              <c16:uniqueId val="{00000021-1200-4AA5-8CD7-FE486E932841}"/>
            </c:ext>
          </c:extLst>
        </c:ser>
        <c:ser>
          <c:idx val="32"/>
          <c:order val="32"/>
          <c:tx>
            <c:strRef>
              <c:f>'k17965731.xlsx 2'!$AG$42</c:f>
              <c:strCache>
                <c:ptCount val="1"/>
              </c:strCache>
            </c:strRef>
          </c:tx>
          <c:spPr>
            <a:solidFill>
              <a:schemeClr val="accent1">
                <a:shade val="6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2'!$AH$42:$AI$42</c:f>
            </c:numRef>
          </c:val>
          <c:extLst>
            <c:ext xmlns:c16="http://schemas.microsoft.com/office/drawing/2014/chart" uri="{C3380CC4-5D6E-409C-BE32-E72D297353CC}">
              <c16:uniqueId val="{00000022-1200-4AA5-8CD7-FE486E932841}"/>
            </c:ext>
          </c:extLst>
        </c:ser>
        <c:ser>
          <c:idx val="33"/>
          <c:order val="33"/>
          <c:tx>
            <c:strRef>
              <c:f>'k17965731.xlsx 2'!$AG$43</c:f>
              <c:strCache>
                <c:ptCount val="1"/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2'!$AH$43:$AI$43</c:f>
            </c:numRef>
          </c:val>
          <c:extLst>
            <c:ext xmlns:c16="http://schemas.microsoft.com/office/drawing/2014/chart" uri="{C3380CC4-5D6E-409C-BE32-E72D297353CC}">
              <c16:uniqueId val="{00000023-1200-4AA5-8CD7-FE486E932841}"/>
            </c:ext>
          </c:extLst>
        </c:ser>
        <c:ser>
          <c:idx val="34"/>
          <c:order val="34"/>
          <c:tx>
            <c:strRef>
              <c:f>'k17965731.xlsx 2'!$AG$44</c:f>
              <c:strCache>
                <c:ptCount val="1"/>
              </c:strCache>
            </c:strRef>
          </c:tx>
          <c:spPr>
            <a:solidFill>
              <a:schemeClr val="accent1">
                <a:shade val="7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2'!$AH$44:$AI$44</c:f>
            </c:numRef>
          </c:val>
          <c:extLst>
            <c:ext xmlns:c16="http://schemas.microsoft.com/office/drawing/2014/chart" uri="{C3380CC4-5D6E-409C-BE32-E72D297353CC}">
              <c16:uniqueId val="{00000024-1200-4AA5-8CD7-FE486E932841}"/>
            </c:ext>
          </c:extLst>
        </c:ser>
        <c:ser>
          <c:idx val="35"/>
          <c:order val="35"/>
          <c:tx>
            <c:strRef>
              <c:f>'k17965731.xlsx 2'!$AG$45</c:f>
              <c:strCache>
                <c:ptCount val="1"/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2'!$AH$45:$AI$45</c:f>
            </c:numRef>
          </c:val>
          <c:extLst>
            <c:ext xmlns:c16="http://schemas.microsoft.com/office/drawing/2014/chart" uri="{C3380CC4-5D6E-409C-BE32-E72D297353CC}">
              <c16:uniqueId val="{00000025-1200-4AA5-8CD7-FE486E932841}"/>
            </c:ext>
          </c:extLst>
        </c:ser>
        <c:ser>
          <c:idx val="36"/>
          <c:order val="36"/>
          <c:tx>
            <c:strRef>
              <c:f>'k17965731.xlsx 2'!$AG$46</c:f>
              <c:strCache>
                <c:ptCount val="1"/>
              </c:strCache>
            </c:strRef>
          </c:tx>
          <c:spPr>
            <a:solidFill>
              <a:schemeClr val="accent1">
                <a:shade val="7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2'!$AH$46:$AI$46</c:f>
            </c:numRef>
          </c:val>
          <c:extLst>
            <c:ext xmlns:c16="http://schemas.microsoft.com/office/drawing/2014/chart" uri="{C3380CC4-5D6E-409C-BE32-E72D297353CC}">
              <c16:uniqueId val="{00000026-1200-4AA5-8CD7-FE486E932841}"/>
            </c:ext>
          </c:extLst>
        </c:ser>
        <c:ser>
          <c:idx val="37"/>
          <c:order val="37"/>
          <c:tx>
            <c:strRef>
              <c:f>'k17965731.xlsx 2'!$AG$47</c:f>
              <c:strCache>
                <c:ptCount val="1"/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2'!$AH$47:$AI$47</c:f>
            </c:numRef>
          </c:val>
          <c:extLst>
            <c:ext xmlns:c16="http://schemas.microsoft.com/office/drawing/2014/chart" uri="{C3380CC4-5D6E-409C-BE32-E72D297353CC}">
              <c16:uniqueId val="{00000027-1200-4AA5-8CD7-FE486E932841}"/>
            </c:ext>
          </c:extLst>
        </c:ser>
        <c:ser>
          <c:idx val="38"/>
          <c:order val="38"/>
          <c:tx>
            <c:strRef>
              <c:f>'k17965731.xlsx 2'!$AG$48</c:f>
              <c:strCache>
                <c:ptCount val="1"/>
              </c:strCache>
            </c:strRef>
          </c:tx>
          <c:spPr>
            <a:solidFill>
              <a:schemeClr val="accent1">
                <a:shade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2'!$AH$48:$AI$48</c:f>
            </c:numRef>
          </c:val>
          <c:extLst>
            <c:ext xmlns:c16="http://schemas.microsoft.com/office/drawing/2014/chart" uri="{C3380CC4-5D6E-409C-BE32-E72D297353CC}">
              <c16:uniqueId val="{00000028-1200-4AA5-8CD7-FE486E932841}"/>
            </c:ext>
          </c:extLst>
        </c:ser>
        <c:ser>
          <c:idx val="39"/>
          <c:order val="39"/>
          <c:tx>
            <c:strRef>
              <c:f>'k17965731.xlsx 2'!$AG$49</c:f>
              <c:strCache>
                <c:ptCount val="1"/>
              </c:strCache>
            </c:strRef>
          </c:tx>
          <c:spPr>
            <a:solidFill>
              <a:schemeClr val="accent1">
                <a:shade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2'!$AH$49:$AI$49</c:f>
            </c:numRef>
          </c:val>
          <c:extLst>
            <c:ext xmlns:c16="http://schemas.microsoft.com/office/drawing/2014/chart" uri="{C3380CC4-5D6E-409C-BE32-E72D297353CC}">
              <c16:uniqueId val="{00000029-1200-4AA5-8CD7-FE486E932841}"/>
            </c:ext>
          </c:extLst>
        </c:ser>
        <c:ser>
          <c:idx val="40"/>
          <c:order val="40"/>
          <c:tx>
            <c:strRef>
              <c:f>'k17965731.xlsx 2'!$AG$50</c:f>
              <c:strCache>
                <c:ptCount val="1"/>
              </c:strCache>
            </c:strRef>
          </c:tx>
          <c:spPr>
            <a:solidFill>
              <a:schemeClr val="accent1">
                <a:shade val="7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2'!$AH$50:$AI$50</c:f>
            </c:numRef>
          </c:val>
          <c:extLst>
            <c:ext xmlns:c16="http://schemas.microsoft.com/office/drawing/2014/chart" uri="{C3380CC4-5D6E-409C-BE32-E72D297353CC}">
              <c16:uniqueId val="{0000002A-1200-4AA5-8CD7-FE486E932841}"/>
            </c:ext>
          </c:extLst>
        </c:ser>
        <c:ser>
          <c:idx val="41"/>
          <c:order val="41"/>
          <c:tx>
            <c:strRef>
              <c:f>'k17965731.xlsx 2'!$AG$51</c:f>
              <c:strCache>
                <c:ptCount val="1"/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2'!$AH$51:$AI$51</c:f>
            </c:numRef>
          </c:val>
          <c:extLst>
            <c:ext xmlns:c16="http://schemas.microsoft.com/office/drawing/2014/chart" uri="{C3380CC4-5D6E-409C-BE32-E72D297353CC}">
              <c16:uniqueId val="{0000002B-1200-4AA5-8CD7-FE486E932841}"/>
            </c:ext>
          </c:extLst>
        </c:ser>
        <c:ser>
          <c:idx val="42"/>
          <c:order val="42"/>
          <c:tx>
            <c:strRef>
              <c:f>'k17965731.xlsx 2'!$AG$52</c:f>
              <c:strCache>
                <c:ptCount val="1"/>
              </c:strCache>
            </c:strRef>
          </c:tx>
          <c:spPr>
            <a:solidFill>
              <a:schemeClr val="accent1">
                <a:shade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2'!$AH$52:$AI$52</c:f>
            </c:numRef>
          </c:val>
          <c:extLst>
            <c:ext xmlns:c16="http://schemas.microsoft.com/office/drawing/2014/chart" uri="{C3380CC4-5D6E-409C-BE32-E72D297353CC}">
              <c16:uniqueId val="{0000002C-1200-4AA5-8CD7-FE486E932841}"/>
            </c:ext>
          </c:extLst>
        </c:ser>
        <c:ser>
          <c:idx val="43"/>
          <c:order val="43"/>
          <c:tx>
            <c:strRef>
              <c:f>'k17965731.xlsx 2'!$AG$53</c:f>
              <c:strCache>
                <c:ptCount val="1"/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2'!$AH$53:$AI$53</c:f>
            </c:numRef>
          </c:val>
          <c:extLst>
            <c:ext xmlns:c16="http://schemas.microsoft.com/office/drawing/2014/chart" uri="{C3380CC4-5D6E-409C-BE32-E72D297353CC}">
              <c16:uniqueId val="{0000002D-1200-4AA5-8CD7-FE486E932841}"/>
            </c:ext>
          </c:extLst>
        </c:ser>
        <c:ser>
          <c:idx val="44"/>
          <c:order val="44"/>
          <c:tx>
            <c:strRef>
              <c:f>'k17965731.xlsx 2'!$AG$54</c:f>
              <c:strCache>
                <c:ptCount val="1"/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2'!$AH$54:$AI$54</c:f>
            </c:numRef>
          </c:val>
          <c:extLst>
            <c:ext xmlns:c16="http://schemas.microsoft.com/office/drawing/2014/chart" uri="{C3380CC4-5D6E-409C-BE32-E72D297353CC}">
              <c16:uniqueId val="{0000002E-1200-4AA5-8CD7-FE486E932841}"/>
            </c:ext>
          </c:extLst>
        </c:ser>
        <c:ser>
          <c:idx val="45"/>
          <c:order val="45"/>
          <c:tx>
            <c:strRef>
              <c:f>'k17965731.xlsx 2'!$AG$55</c:f>
              <c:strCache>
                <c:ptCount val="1"/>
              </c:strCache>
            </c:strRef>
          </c:tx>
          <c:spPr>
            <a:solidFill>
              <a:schemeClr val="accent1">
                <a:shade val="8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2'!$AH$55:$AI$55</c:f>
            </c:numRef>
          </c:val>
          <c:extLst>
            <c:ext xmlns:c16="http://schemas.microsoft.com/office/drawing/2014/chart" uri="{C3380CC4-5D6E-409C-BE32-E72D297353CC}">
              <c16:uniqueId val="{0000002F-1200-4AA5-8CD7-FE486E932841}"/>
            </c:ext>
          </c:extLst>
        </c:ser>
        <c:ser>
          <c:idx val="46"/>
          <c:order val="46"/>
          <c:tx>
            <c:strRef>
              <c:f>'k17965731.xlsx 2'!$AG$56</c:f>
              <c:strCache>
                <c:ptCount val="1"/>
              </c:strCache>
            </c:strRef>
          </c:tx>
          <c:spPr>
            <a:solidFill>
              <a:schemeClr val="accent1">
                <a:shade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2'!$AH$56:$AI$56</c:f>
            </c:numRef>
          </c:val>
          <c:extLst>
            <c:ext xmlns:c16="http://schemas.microsoft.com/office/drawing/2014/chart" uri="{C3380CC4-5D6E-409C-BE32-E72D297353CC}">
              <c16:uniqueId val="{00000030-1200-4AA5-8CD7-FE486E932841}"/>
            </c:ext>
          </c:extLst>
        </c:ser>
        <c:ser>
          <c:idx val="47"/>
          <c:order val="47"/>
          <c:tx>
            <c:strRef>
              <c:f>'k17965731.xlsx 2'!$AG$57</c:f>
              <c:strCache>
                <c:ptCount val="1"/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2'!$AH$57:$AI$57</c:f>
            </c:numRef>
          </c:val>
          <c:extLst>
            <c:ext xmlns:c16="http://schemas.microsoft.com/office/drawing/2014/chart" uri="{C3380CC4-5D6E-409C-BE32-E72D297353CC}">
              <c16:uniqueId val="{00000031-1200-4AA5-8CD7-FE486E932841}"/>
            </c:ext>
          </c:extLst>
        </c:ser>
        <c:ser>
          <c:idx val="48"/>
          <c:order val="48"/>
          <c:tx>
            <c:strRef>
              <c:f>'k17965731.xlsx 2'!$AG$58</c:f>
              <c:strCache>
                <c:ptCount val="1"/>
              </c:strCache>
            </c:strRef>
          </c:tx>
          <c:spPr>
            <a:solidFill>
              <a:schemeClr val="accent1">
                <a:shade val="8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2'!$AH$58:$AI$58</c:f>
            </c:numRef>
          </c:val>
          <c:extLst>
            <c:ext xmlns:c16="http://schemas.microsoft.com/office/drawing/2014/chart" uri="{C3380CC4-5D6E-409C-BE32-E72D297353CC}">
              <c16:uniqueId val="{00000032-1200-4AA5-8CD7-FE486E932841}"/>
            </c:ext>
          </c:extLst>
        </c:ser>
        <c:ser>
          <c:idx val="49"/>
          <c:order val="49"/>
          <c:tx>
            <c:strRef>
              <c:f>'k17965731.xlsx 2'!$AG$59</c:f>
              <c:strCache>
                <c:ptCount val="1"/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2'!$AH$59:$AI$59</c:f>
            </c:numRef>
          </c:val>
          <c:extLst>
            <c:ext xmlns:c16="http://schemas.microsoft.com/office/drawing/2014/chart" uri="{C3380CC4-5D6E-409C-BE32-E72D297353CC}">
              <c16:uniqueId val="{00000033-1200-4AA5-8CD7-FE486E932841}"/>
            </c:ext>
          </c:extLst>
        </c:ser>
        <c:ser>
          <c:idx val="50"/>
          <c:order val="50"/>
          <c:tx>
            <c:strRef>
              <c:f>'k17965731.xlsx 2'!$AG$60</c:f>
              <c:strCache>
                <c:ptCount val="1"/>
                <c:pt idx="0">
                  <c:v>Bumbieri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213864-0694-4009-ADE9-209602D38199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0B6C1F00-A5A2-450F-A61A-F06D0F4E0F6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4-1200-4AA5-8CD7-FE486E932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A64FD0-101B-4BD5-803E-DF649D555824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DA70930B-B51B-4F30-85C8-5611F0CBAE6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5-1200-4AA5-8CD7-FE486E932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2'!$AH$60:$AI$60</c:f>
              <c:numCache>
                <c:formatCode>0%</c:formatCode>
                <c:ptCount val="2"/>
                <c:pt idx="0">
                  <c:v>0.26481642152543461</c:v>
                </c:pt>
                <c:pt idx="1">
                  <c:v>0.20045241407436198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1200-4AA5-8CD7-FE486E932841}"/>
            </c:ext>
          </c:extLst>
        </c:ser>
        <c:ser>
          <c:idx val="51"/>
          <c:order val="51"/>
          <c:tx>
            <c:strRef>
              <c:f>'k17965731.xlsx 2'!$AG$61</c:f>
              <c:strCache>
                <c:ptCount val="1"/>
              </c:strCache>
            </c:strRef>
          </c:tx>
          <c:spPr>
            <a:solidFill>
              <a:schemeClr val="accent1">
                <a:shade val="9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2'!$AH$61:$AI$61</c:f>
            </c:numRef>
          </c:val>
          <c:extLst>
            <c:ext xmlns:c16="http://schemas.microsoft.com/office/drawing/2014/chart" uri="{C3380CC4-5D6E-409C-BE32-E72D297353CC}">
              <c16:uniqueId val="{00000037-1200-4AA5-8CD7-FE486E932841}"/>
            </c:ext>
          </c:extLst>
        </c:ser>
        <c:ser>
          <c:idx val="52"/>
          <c:order val="52"/>
          <c:tx>
            <c:strRef>
              <c:f>'k17965731.xlsx 2'!$AG$62</c:f>
              <c:strCache>
                <c:ptCount val="1"/>
              </c:strCache>
            </c:strRef>
          </c:tx>
          <c:spPr>
            <a:solidFill>
              <a:schemeClr val="accent1">
                <a:shade val="9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2'!$AH$62:$AI$62</c:f>
            </c:numRef>
          </c:val>
          <c:extLst>
            <c:ext xmlns:c16="http://schemas.microsoft.com/office/drawing/2014/chart" uri="{C3380CC4-5D6E-409C-BE32-E72D297353CC}">
              <c16:uniqueId val="{00000038-1200-4AA5-8CD7-FE486E932841}"/>
            </c:ext>
          </c:extLst>
        </c:ser>
        <c:ser>
          <c:idx val="53"/>
          <c:order val="53"/>
          <c:tx>
            <c:strRef>
              <c:f>'k17965731.xlsx 2'!$AG$63</c:f>
              <c:strCache>
                <c:ptCount val="1"/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2'!$AH$63:$AI$63</c:f>
            </c:numRef>
          </c:val>
          <c:extLst>
            <c:ext xmlns:c16="http://schemas.microsoft.com/office/drawing/2014/chart" uri="{C3380CC4-5D6E-409C-BE32-E72D297353CC}">
              <c16:uniqueId val="{00000039-1200-4AA5-8CD7-FE486E932841}"/>
            </c:ext>
          </c:extLst>
        </c:ser>
        <c:ser>
          <c:idx val="54"/>
          <c:order val="54"/>
          <c:tx>
            <c:strRef>
              <c:f>'k17965731.xlsx 2'!$AG$64</c:f>
              <c:strCache>
                <c:ptCount val="1"/>
              </c:strCache>
            </c:strRef>
          </c:tx>
          <c:spPr>
            <a:solidFill>
              <a:schemeClr val="accent1">
                <a:shade val="9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2'!$AH$64:$AI$64</c:f>
            </c:numRef>
          </c:val>
          <c:extLst>
            <c:ext xmlns:c16="http://schemas.microsoft.com/office/drawing/2014/chart" uri="{C3380CC4-5D6E-409C-BE32-E72D297353CC}">
              <c16:uniqueId val="{0000003A-1200-4AA5-8CD7-FE486E932841}"/>
            </c:ext>
          </c:extLst>
        </c:ser>
        <c:ser>
          <c:idx val="55"/>
          <c:order val="55"/>
          <c:tx>
            <c:strRef>
              <c:f>'k17965731.xlsx 2'!$AG$65</c:f>
              <c:strCache>
                <c:ptCount val="1"/>
              </c:strCache>
            </c:strRef>
          </c:tx>
          <c:spPr>
            <a:solidFill>
              <a:schemeClr val="accent1">
                <a:shade val="9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2'!$AH$65:$AI$65</c:f>
            </c:numRef>
          </c:val>
          <c:extLst>
            <c:ext xmlns:c16="http://schemas.microsoft.com/office/drawing/2014/chart" uri="{C3380CC4-5D6E-409C-BE32-E72D297353CC}">
              <c16:uniqueId val="{0000003B-1200-4AA5-8CD7-FE486E932841}"/>
            </c:ext>
          </c:extLst>
        </c:ser>
        <c:ser>
          <c:idx val="56"/>
          <c:order val="56"/>
          <c:tx>
            <c:strRef>
              <c:f>'k17965731.xlsx 2'!$AG$66</c:f>
              <c:strCache>
                <c:ptCount val="1"/>
              </c:strCache>
            </c:strRef>
          </c:tx>
          <c:spPr>
            <a:solidFill>
              <a:schemeClr val="accent1">
                <a:shade val="9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2'!$AH$66:$AI$66</c:f>
            </c:numRef>
          </c:val>
          <c:extLst>
            <c:ext xmlns:c16="http://schemas.microsoft.com/office/drawing/2014/chart" uri="{C3380CC4-5D6E-409C-BE32-E72D297353CC}">
              <c16:uniqueId val="{0000003C-1200-4AA5-8CD7-FE486E932841}"/>
            </c:ext>
          </c:extLst>
        </c:ser>
        <c:ser>
          <c:idx val="57"/>
          <c:order val="57"/>
          <c:tx>
            <c:strRef>
              <c:f>'k17965731.xlsx 2'!$AG$67</c:f>
              <c:strCache>
                <c:ptCount val="1"/>
              </c:strCache>
            </c:strRef>
          </c:tx>
          <c:spPr>
            <a:solidFill>
              <a:schemeClr val="accent1">
                <a:shade val="9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2'!$AH$67:$AI$67</c:f>
            </c:numRef>
          </c:val>
          <c:extLst>
            <c:ext xmlns:c16="http://schemas.microsoft.com/office/drawing/2014/chart" uri="{C3380CC4-5D6E-409C-BE32-E72D297353CC}">
              <c16:uniqueId val="{0000003D-1200-4AA5-8CD7-FE486E932841}"/>
            </c:ext>
          </c:extLst>
        </c:ser>
        <c:ser>
          <c:idx val="58"/>
          <c:order val="58"/>
          <c:tx>
            <c:strRef>
              <c:f>'k17965731.xlsx 2'!$AG$68</c:f>
              <c:strCache>
                <c:ptCount val="1"/>
              </c:strCache>
            </c:strRef>
          </c:tx>
          <c:spPr>
            <a:solidFill>
              <a:schemeClr val="accent1">
                <a:shade val="9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2'!$AH$68:$AI$68</c:f>
            </c:numRef>
          </c:val>
          <c:extLst>
            <c:ext xmlns:c16="http://schemas.microsoft.com/office/drawing/2014/chart" uri="{C3380CC4-5D6E-409C-BE32-E72D297353CC}">
              <c16:uniqueId val="{0000003E-1200-4AA5-8CD7-FE486E932841}"/>
            </c:ext>
          </c:extLst>
        </c:ser>
        <c:ser>
          <c:idx val="59"/>
          <c:order val="59"/>
          <c:tx>
            <c:strRef>
              <c:f>'k17965731.xlsx 2'!$AG$69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2'!$AH$69:$AI$69</c:f>
            </c:numRef>
          </c:val>
          <c:extLst>
            <c:ext xmlns:c16="http://schemas.microsoft.com/office/drawing/2014/chart" uri="{C3380CC4-5D6E-409C-BE32-E72D297353CC}">
              <c16:uniqueId val="{0000003F-1200-4AA5-8CD7-FE486E932841}"/>
            </c:ext>
          </c:extLst>
        </c:ser>
        <c:ser>
          <c:idx val="60"/>
          <c:order val="60"/>
          <c:tx>
            <c:strRef>
              <c:f>'k17965731.xlsx 2'!$AG$70</c:f>
              <c:strCache>
                <c:ptCount val="1"/>
              </c:strCache>
            </c:strRef>
          </c:tx>
          <c:spPr>
            <a:solidFill>
              <a:schemeClr val="accent1">
                <a:tint val="9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2'!$AH$70:$AI$70</c:f>
            </c:numRef>
          </c:val>
          <c:extLst>
            <c:ext xmlns:c16="http://schemas.microsoft.com/office/drawing/2014/chart" uri="{C3380CC4-5D6E-409C-BE32-E72D297353CC}">
              <c16:uniqueId val="{00000040-1200-4AA5-8CD7-FE486E932841}"/>
            </c:ext>
          </c:extLst>
        </c:ser>
        <c:ser>
          <c:idx val="61"/>
          <c:order val="61"/>
          <c:tx>
            <c:strRef>
              <c:f>'k17965731.xlsx 2'!$AG$71</c:f>
              <c:strCache>
                <c:ptCount val="1"/>
              </c:strCache>
            </c:strRef>
          </c:tx>
          <c:spPr>
            <a:solidFill>
              <a:schemeClr val="accent1">
                <a:tint val="9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2'!$AH$71:$AI$71</c:f>
            </c:numRef>
          </c:val>
          <c:extLst>
            <c:ext xmlns:c16="http://schemas.microsoft.com/office/drawing/2014/chart" uri="{C3380CC4-5D6E-409C-BE32-E72D297353CC}">
              <c16:uniqueId val="{00000041-1200-4AA5-8CD7-FE486E932841}"/>
            </c:ext>
          </c:extLst>
        </c:ser>
        <c:ser>
          <c:idx val="62"/>
          <c:order val="62"/>
          <c:tx>
            <c:strRef>
              <c:f>'k17965731.xlsx 2'!$AG$72</c:f>
              <c:strCache>
                <c:ptCount val="1"/>
              </c:strCache>
            </c:strRef>
          </c:tx>
          <c:spPr>
            <a:solidFill>
              <a:schemeClr val="accent1">
                <a:tint val="9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2'!$AH$72:$AI$72</c:f>
            </c:numRef>
          </c:val>
          <c:extLst>
            <c:ext xmlns:c16="http://schemas.microsoft.com/office/drawing/2014/chart" uri="{C3380CC4-5D6E-409C-BE32-E72D297353CC}">
              <c16:uniqueId val="{00000042-1200-4AA5-8CD7-FE486E932841}"/>
            </c:ext>
          </c:extLst>
        </c:ser>
        <c:ser>
          <c:idx val="63"/>
          <c:order val="63"/>
          <c:tx>
            <c:strRef>
              <c:f>'k17965731.xlsx 2'!$AG$73</c:f>
              <c:strCache>
                <c:ptCount val="1"/>
              </c:strCache>
            </c:strRef>
          </c:tx>
          <c:spPr>
            <a:solidFill>
              <a:schemeClr val="accent1">
                <a:tint val="9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2'!$AH$73:$AI$73</c:f>
            </c:numRef>
          </c:val>
          <c:extLst>
            <c:ext xmlns:c16="http://schemas.microsoft.com/office/drawing/2014/chart" uri="{C3380CC4-5D6E-409C-BE32-E72D297353CC}">
              <c16:uniqueId val="{00000043-1200-4AA5-8CD7-FE486E932841}"/>
            </c:ext>
          </c:extLst>
        </c:ser>
        <c:ser>
          <c:idx val="64"/>
          <c:order val="64"/>
          <c:tx>
            <c:strRef>
              <c:f>'k17965731.xlsx 2'!$AG$74</c:f>
              <c:strCache>
                <c:ptCount val="1"/>
              </c:strCache>
            </c:strRef>
          </c:tx>
          <c:spPr>
            <a:solidFill>
              <a:schemeClr val="accent1">
                <a:tint val="9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2'!$AH$74:$AI$74</c:f>
            </c:numRef>
          </c:val>
          <c:extLst>
            <c:ext xmlns:c16="http://schemas.microsoft.com/office/drawing/2014/chart" uri="{C3380CC4-5D6E-409C-BE32-E72D297353CC}">
              <c16:uniqueId val="{00000044-1200-4AA5-8CD7-FE486E932841}"/>
            </c:ext>
          </c:extLst>
        </c:ser>
        <c:ser>
          <c:idx val="65"/>
          <c:order val="65"/>
          <c:tx>
            <c:strRef>
              <c:f>'k17965731.xlsx 2'!$AG$75</c:f>
              <c:strCache>
                <c:ptCount val="1"/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2'!$AH$75:$AI$75</c:f>
            </c:numRef>
          </c:val>
          <c:extLst>
            <c:ext xmlns:c16="http://schemas.microsoft.com/office/drawing/2014/chart" uri="{C3380CC4-5D6E-409C-BE32-E72D297353CC}">
              <c16:uniqueId val="{00000045-1200-4AA5-8CD7-FE486E932841}"/>
            </c:ext>
          </c:extLst>
        </c:ser>
        <c:ser>
          <c:idx val="66"/>
          <c:order val="66"/>
          <c:tx>
            <c:strRef>
              <c:f>'k17965731.xlsx 2'!$AG$76</c:f>
              <c:strCache>
                <c:ptCount val="1"/>
              </c:strCache>
            </c:strRef>
          </c:tx>
          <c:spPr>
            <a:solidFill>
              <a:schemeClr val="accent1">
                <a:tint val="9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2'!$AH$76:$AI$76</c:f>
            </c:numRef>
          </c:val>
          <c:extLst>
            <c:ext xmlns:c16="http://schemas.microsoft.com/office/drawing/2014/chart" uri="{C3380CC4-5D6E-409C-BE32-E72D297353CC}">
              <c16:uniqueId val="{00000046-1200-4AA5-8CD7-FE486E932841}"/>
            </c:ext>
          </c:extLst>
        </c:ser>
        <c:ser>
          <c:idx val="67"/>
          <c:order val="67"/>
          <c:tx>
            <c:strRef>
              <c:f>'k17965731.xlsx 2'!$AG$77</c:f>
              <c:strCache>
                <c:ptCount val="1"/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2'!$AH$77:$AI$77</c:f>
            </c:numRef>
          </c:val>
          <c:extLst>
            <c:ext xmlns:c16="http://schemas.microsoft.com/office/drawing/2014/chart" uri="{C3380CC4-5D6E-409C-BE32-E72D297353CC}">
              <c16:uniqueId val="{00000047-1200-4AA5-8CD7-FE486E932841}"/>
            </c:ext>
          </c:extLst>
        </c:ser>
        <c:ser>
          <c:idx val="68"/>
          <c:order val="68"/>
          <c:tx>
            <c:strRef>
              <c:f>'k17965731.xlsx 2'!$AG$78</c:f>
              <c:strCache>
                <c:ptCount val="1"/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2'!$AH$78:$AI$78</c:f>
            </c:numRef>
          </c:val>
          <c:extLst>
            <c:ext xmlns:c16="http://schemas.microsoft.com/office/drawing/2014/chart" uri="{C3380CC4-5D6E-409C-BE32-E72D297353CC}">
              <c16:uniqueId val="{00000048-1200-4AA5-8CD7-FE486E932841}"/>
            </c:ext>
          </c:extLst>
        </c:ser>
        <c:ser>
          <c:idx val="69"/>
          <c:order val="69"/>
          <c:tx>
            <c:strRef>
              <c:f>'k17965731.xlsx 2'!$AG$79</c:f>
              <c:strCache>
                <c:ptCount val="1"/>
              </c:strCache>
            </c:strRef>
          </c:tx>
          <c:spPr>
            <a:solidFill>
              <a:schemeClr val="accent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2'!$AH$79:$AI$79</c:f>
            </c:numRef>
          </c:val>
          <c:extLst>
            <c:ext xmlns:c16="http://schemas.microsoft.com/office/drawing/2014/chart" uri="{C3380CC4-5D6E-409C-BE32-E72D297353CC}">
              <c16:uniqueId val="{00000049-1200-4AA5-8CD7-FE486E932841}"/>
            </c:ext>
          </c:extLst>
        </c:ser>
        <c:ser>
          <c:idx val="70"/>
          <c:order val="70"/>
          <c:tx>
            <c:strRef>
              <c:f>'k17965731.xlsx 2'!$AG$80</c:f>
              <c:strCache>
                <c:ptCount val="1"/>
              </c:strCache>
            </c:strRef>
          </c:tx>
          <c:spPr>
            <a:solidFill>
              <a:schemeClr val="accent1">
                <a:tint val="8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2'!$AH$80:$AI$80</c:f>
            </c:numRef>
          </c:val>
          <c:extLst>
            <c:ext xmlns:c16="http://schemas.microsoft.com/office/drawing/2014/chart" uri="{C3380CC4-5D6E-409C-BE32-E72D297353CC}">
              <c16:uniqueId val="{0000004A-1200-4AA5-8CD7-FE486E932841}"/>
            </c:ext>
          </c:extLst>
        </c:ser>
        <c:ser>
          <c:idx val="71"/>
          <c:order val="71"/>
          <c:tx>
            <c:strRef>
              <c:f>'k17965731.xlsx 2'!$AG$81</c:f>
              <c:strCache>
                <c:ptCount val="1"/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2'!$AH$81:$AI$81</c:f>
            </c:numRef>
          </c:val>
          <c:extLst>
            <c:ext xmlns:c16="http://schemas.microsoft.com/office/drawing/2014/chart" uri="{C3380CC4-5D6E-409C-BE32-E72D297353CC}">
              <c16:uniqueId val="{0000004B-1200-4AA5-8CD7-FE486E932841}"/>
            </c:ext>
          </c:extLst>
        </c:ser>
        <c:ser>
          <c:idx val="72"/>
          <c:order val="72"/>
          <c:tx>
            <c:strRef>
              <c:f>'k17965731.xlsx 2'!$AG$82</c:f>
              <c:strCache>
                <c:ptCount val="1"/>
              </c:strCache>
            </c:strRef>
          </c:tx>
          <c:spPr>
            <a:solidFill>
              <a:schemeClr val="accent1">
                <a:tint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2'!$AH$82:$AI$82</c:f>
            </c:numRef>
          </c:val>
          <c:extLst>
            <c:ext xmlns:c16="http://schemas.microsoft.com/office/drawing/2014/chart" uri="{C3380CC4-5D6E-409C-BE32-E72D297353CC}">
              <c16:uniqueId val="{0000004C-1200-4AA5-8CD7-FE486E932841}"/>
            </c:ext>
          </c:extLst>
        </c:ser>
        <c:ser>
          <c:idx val="73"/>
          <c:order val="73"/>
          <c:tx>
            <c:strRef>
              <c:f>'k17965731.xlsx 2'!$AG$83</c:f>
              <c:strCache>
                <c:ptCount val="1"/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2'!$AH$83:$AI$83</c:f>
            </c:numRef>
          </c:val>
          <c:extLst>
            <c:ext xmlns:c16="http://schemas.microsoft.com/office/drawing/2014/chart" uri="{C3380CC4-5D6E-409C-BE32-E72D297353CC}">
              <c16:uniqueId val="{0000004D-1200-4AA5-8CD7-FE486E932841}"/>
            </c:ext>
          </c:extLst>
        </c:ser>
        <c:ser>
          <c:idx val="74"/>
          <c:order val="74"/>
          <c:tx>
            <c:strRef>
              <c:f>'k17965731.xlsx 2'!$AG$84</c:f>
              <c:strCache>
                <c:ptCount val="1"/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2'!$AH$84:$AI$84</c:f>
            </c:numRef>
          </c:val>
          <c:extLst>
            <c:ext xmlns:c16="http://schemas.microsoft.com/office/drawing/2014/chart" uri="{C3380CC4-5D6E-409C-BE32-E72D297353CC}">
              <c16:uniqueId val="{0000004E-1200-4AA5-8CD7-FE486E932841}"/>
            </c:ext>
          </c:extLst>
        </c:ser>
        <c:ser>
          <c:idx val="75"/>
          <c:order val="75"/>
          <c:tx>
            <c:strRef>
              <c:f>'k17965731.xlsx 2'!$AG$85</c:f>
              <c:strCache>
                <c:ptCount val="1"/>
              </c:strCache>
            </c:strRef>
          </c:tx>
          <c:spPr>
            <a:solidFill>
              <a:schemeClr val="accent1">
                <a:tint val="8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2'!$AH$85:$AI$85</c:f>
            </c:numRef>
          </c:val>
          <c:extLst>
            <c:ext xmlns:c16="http://schemas.microsoft.com/office/drawing/2014/chart" uri="{C3380CC4-5D6E-409C-BE32-E72D297353CC}">
              <c16:uniqueId val="{0000004F-1200-4AA5-8CD7-FE486E932841}"/>
            </c:ext>
          </c:extLst>
        </c:ser>
        <c:ser>
          <c:idx val="76"/>
          <c:order val="76"/>
          <c:tx>
            <c:strRef>
              <c:f>'k17965731.xlsx 2'!$AG$86</c:f>
              <c:strCache>
                <c:ptCount val="1"/>
                <c:pt idx="0">
                  <c:v>Plūmes </c:v>
                </c:pt>
              </c:strCache>
            </c:strRef>
          </c:tx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348FB8D-0156-4A9B-9F71-6676DD8E796F}" type="SERIESNAME">
                      <a:rPr lang="en-US"/>
                      <a:pPr/>
                      <a:t>[SERIES NAME]</a:t>
                    </a:fld>
                    <a:fld id="{CC4F0D16-DAA3-4716-9388-93835F834966}" type="VALUE">
                      <a:rPr lang="en-US" baseline="0"/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50-1200-4AA5-8CD7-FE486E932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C0E518-B5A0-4AB9-BF45-27CC9C360A94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66BF763A-A1F2-41FF-8D90-B5FADDB9477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51-1200-4AA5-8CD7-FE486E932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2'!$AH$86:$AI$86</c:f>
              <c:numCache>
                <c:formatCode>0%</c:formatCode>
                <c:ptCount val="2"/>
                <c:pt idx="0">
                  <c:v>5.5988500170512434E-2</c:v>
                </c:pt>
                <c:pt idx="1">
                  <c:v>8.8517428531448936E-2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1200-4AA5-8CD7-FE486E932841}"/>
            </c:ext>
          </c:extLst>
        </c:ser>
        <c:ser>
          <c:idx val="77"/>
          <c:order val="77"/>
          <c:tx>
            <c:strRef>
              <c:f>'k17965731.xlsx 2'!$AG$87</c:f>
              <c:strCache>
                <c:ptCount val="1"/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2'!$AH$87:$AI$87</c:f>
            </c:numRef>
          </c:val>
          <c:extLst>
            <c:ext xmlns:c16="http://schemas.microsoft.com/office/drawing/2014/chart" uri="{C3380CC4-5D6E-409C-BE32-E72D297353CC}">
              <c16:uniqueId val="{00000053-1200-4AA5-8CD7-FE486E932841}"/>
            </c:ext>
          </c:extLst>
        </c:ser>
        <c:ser>
          <c:idx val="78"/>
          <c:order val="78"/>
          <c:tx>
            <c:strRef>
              <c:f>'k17965731.xlsx 2'!$AG$88</c:f>
              <c:strCache>
                <c:ptCount val="1"/>
              </c:strCache>
            </c:strRef>
          </c:tx>
          <c:spPr>
            <a:solidFill>
              <a:schemeClr val="accent1">
                <a:tint val="7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2'!$AH$88:$AI$88</c:f>
            </c:numRef>
          </c:val>
          <c:extLst>
            <c:ext xmlns:c16="http://schemas.microsoft.com/office/drawing/2014/chart" uri="{C3380CC4-5D6E-409C-BE32-E72D297353CC}">
              <c16:uniqueId val="{00000054-1200-4AA5-8CD7-FE486E932841}"/>
            </c:ext>
          </c:extLst>
        </c:ser>
        <c:ser>
          <c:idx val="79"/>
          <c:order val="79"/>
          <c:tx>
            <c:strRef>
              <c:f>'k17965731.xlsx 2'!$AG$89</c:f>
              <c:strCache>
                <c:ptCount val="1"/>
              </c:strCache>
            </c:strRef>
          </c:tx>
          <c:spPr>
            <a:solidFill>
              <a:schemeClr val="accent1">
                <a:tint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2'!$AH$89:$AI$89</c:f>
            </c:numRef>
          </c:val>
          <c:extLst>
            <c:ext xmlns:c16="http://schemas.microsoft.com/office/drawing/2014/chart" uri="{C3380CC4-5D6E-409C-BE32-E72D297353CC}">
              <c16:uniqueId val="{00000055-1200-4AA5-8CD7-FE486E932841}"/>
            </c:ext>
          </c:extLst>
        </c:ser>
        <c:ser>
          <c:idx val="80"/>
          <c:order val="80"/>
          <c:tx>
            <c:strRef>
              <c:f>'k17965731.xlsx 2'!$AG$90</c:f>
              <c:strCache>
                <c:ptCount val="1"/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2'!$AH$90:$AI$90</c:f>
            </c:numRef>
          </c:val>
          <c:extLst>
            <c:ext xmlns:c16="http://schemas.microsoft.com/office/drawing/2014/chart" uri="{C3380CC4-5D6E-409C-BE32-E72D297353CC}">
              <c16:uniqueId val="{00000056-1200-4AA5-8CD7-FE486E932841}"/>
            </c:ext>
          </c:extLst>
        </c:ser>
        <c:ser>
          <c:idx val="81"/>
          <c:order val="81"/>
          <c:tx>
            <c:strRef>
              <c:f>'k17965731.xlsx 2'!$AG$91</c:f>
              <c:strCache>
                <c:ptCount val="1"/>
              </c:strCache>
            </c:strRef>
          </c:tx>
          <c:spPr>
            <a:solidFill>
              <a:schemeClr val="accent1">
                <a:tint val="7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2'!$AH$91:$AI$91</c:f>
            </c:numRef>
          </c:val>
          <c:extLst>
            <c:ext xmlns:c16="http://schemas.microsoft.com/office/drawing/2014/chart" uri="{C3380CC4-5D6E-409C-BE32-E72D297353CC}">
              <c16:uniqueId val="{00000057-1200-4AA5-8CD7-FE486E932841}"/>
            </c:ext>
          </c:extLst>
        </c:ser>
        <c:ser>
          <c:idx val="82"/>
          <c:order val="82"/>
          <c:tx>
            <c:strRef>
              <c:f>'k17965731.xlsx 2'!$AG$92</c:f>
              <c:strCache>
                <c:ptCount val="1"/>
              </c:strCache>
            </c:strRef>
          </c:tx>
          <c:spPr>
            <a:solidFill>
              <a:schemeClr val="accent1">
                <a:tint val="7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2'!$AH$92:$AI$92</c:f>
            </c:numRef>
          </c:val>
          <c:extLst>
            <c:ext xmlns:c16="http://schemas.microsoft.com/office/drawing/2014/chart" uri="{C3380CC4-5D6E-409C-BE32-E72D297353CC}">
              <c16:uniqueId val="{00000058-1200-4AA5-8CD7-FE486E932841}"/>
            </c:ext>
          </c:extLst>
        </c:ser>
        <c:ser>
          <c:idx val="83"/>
          <c:order val="83"/>
          <c:tx>
            <c:strRef>
              <c:f>'k17965731.xlsx 2'!$AG$93</c:f>
              <c:strCache>
                <c:ptCount val="1"/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2'!$AH$93:$AI$93</c:f>
            </c:numRef>
          </c:val>
          <c:extLst>
            <c:ext xmlns:c16="http://schemas.microsoft.com/office/drawing/2014/chart" uri="{C3380CC4-5D6E-409C-BE32-E72D297353CC}">
              <c16:uniqueId val="{00000059-1200-4AA5-8CD7-FE486E932841}"/>
            </c:ext>
          </c:extLst>
        </c:ser>
        <c:ser>
          <c:idx val="84"/>
          <c:order val="84"/>
          <c:tx>
            <c:strRef>
              <c:f>'k17965731.xlsx 2'!$AG$94</c:f>
              <c:strCache>
                <c:ptCount val="1"/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2'!$AH$94:$AI$94</c:f>
            </c:numRef>
          </c:val>
          <c:extLst>
            <c:ext xmlns:c16="http://schemas.microsoft.com/office/drawing/2014/chart" uri="{C3380CC4-5D6E-409C-BE32-E72D297353CC}">
              <c16:uniqueId val="{0000005A-1200-4AA5-8CD7-FE486E932841}"/>
            </c:ext>
          </c:extLst>
        </c:ser>
        <c:ser>
          <c:idx val="85"/>
          <c:order val="85"/>
          <c:tx>
            <c:strRef>
              <c:f>'k17965731.xlsx 2'!$AG$95</c:f>
              <c:strCache>
                <c:ptCount val="1"/>
              </c:strCache>
            </c:strRef>
          </c:tx>
          <c:spPr>
            <a:solidFill>
              <a:schemeClr val="accent1">
                <a:tint val="6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2'!$AH$95:$AI$95</c:f>
            </c:numRef>
          </c:val>
          <c:extLst>
            <c:ext xmlns:c16="http://schemas.microsoft.com/office/drawing/2014/chart" uri="{C3380CC4-5D6E-409C-BE32-E72D297353CC}">
              <c16:uniqueId val="{0000005B-1200-4AA5-8CD7-FE486E932841}"/>
            </c:ext>
          </c:extLst>
        </c:ser>
        <c:ser>
          <c:idx val="86"/>
          <c:order val="86"/>
          <c:tx>
            <c:strRef>
              <c:f>'k17965731.xlsx 2'!$AG$96</c:f>
              <c:strCache>
                <c:ptCount val="1"/>
              </c:strCache>
            </c:strRef>
          </c:tx>
          <c:spPr>
            <a:solidFill>
              <a:schemeClr val="accent1">
                <a:tint val="6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2'!$AH$96:$AI$96</c:f>
            </c:numRef>
          </c:val>
          <c:extLst>
            <c:ext xmlns:c16="http://schemas.microsoft.com/office/drawing/2014/chart" uri="{C3380CC4-5D6E-409C-BE32-E72D297353CC}">
              <c16:uniqueId val="{0000005C-1200-4AA5-8CD7-FE486E932841}"/>
            </c:ext>
          </c:extLst>
        </c:ser>
        <c:ser>
          <c:idx val="87"/>
          <c:order val="87"/>
          <c:tx>
            <c:strRef>
              <c:f>'k17965731.xlsx 2'!$AG$97</c:f>
              <c:strCache>
                <c:ptCount val="1"/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2'!$AH$97:$AI$97</c:f>
            </c:numRef>
          </c:val>
          <c:extLst>
            <c:ext xmlns:c16="http://schemas.microsoft.com/office/drawing/2014/chart" uri="{C3380CC4-5D6E-409C-BE32-E72D297353CC}">
              <c16:uniqueId val="{0000005D-1200-4AA5-8CD7-FE486E932841}"/>
            </c:ext>
          </c:extLst>
        </c:ser>
        <c:ser>
          <c:idx val="88"/>
          <c:order val="88"/>
          <c:tx>
            <c:strRef>
              <c:f>'k17965731.xlsx 2'!$AG$98</c:f>
              <c:strCache>
                <c:ptCount val="1"/>
              </c:strCache>
            </c:strRef>
          </c:tx>
          <c:spPr>
            <a:solidFill>
              <a:schemeClr val="accent1">
                <a:tint val="6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2'!$AH$98:$AI$98</c:f>
            </c:numRef>
          </c:val>
          <c:extLst>
            <c:ext xmlns:c16="http://schemas.microsoft.com/office/drawing/2014/chart" uri="{C3380CC4-5D6E-409C-BE32-E72D297353CC}">
              <c16:uniqueId val="{0000005E-1200-4AA5-8CD7-FE486E932841}"/>
            </c:ext>
          </c:extLst>
        </c:ser>
        <c:ser>
          <c:idx val="89"/>
          <c:order val="89"/>
          <c:tx>
            <c:strRef>
              <c:f>'k17965731.xlsx 2'!$AG$99</c:f>
              <c:strCache>
                <c:ptCount val="1"/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2'!$AH$99:$AI$99</c:f>
            </c:numRef>
          </c:val>
          <c:extLst>
            <c:ext xmlns:c16="http://schemas.microsoft.com/office/drawing/2014/chart" uri="{C3380CC4-5D6E-409C-BE32-E72D297353CC}">
              <c16:uniqueId val="{0000005F-1200-4AA5-8CD7-FE486E932841}"/>
            </c:ext>
          </c:extLst>
        </c:ser>
        <c:ser>
          <c:idx val="90"/>
          <c:order val="90"/>
          <c:tx>
            <c:strRef>
              <c:f>'k17965731.xlsx 2'!$AG$100</c:f>
              <c:strCache>
                <c:ptCount val="1"/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2'!$AH$100:$AI$100</c:f>
            </c:numRef>
          </c:val>
          <c:extLst>
            <c:ext xmlns:c16="http://schemas.microsoft.com/office/drawing/2014/chart" uri="{C3380CC4-5D6E-409C-BE32-E72D297353CC}">
              <c16:uniqueId val="{00000060-1200-4AA5-8CD7-FE486E932841}"/>
            </c:ext>
          </c:extLst>
        </c:ser>
        <c:ser>
          <c:idx val="91"/>
          <c:order val="91"/>
          <c:tx>
            <c:strRef>
              <c:f>'k17965731.xlsx 2'!$AG$101</c:f>
              <c:strCache>
                <c:ptCount val="1"/>
              </c:strCache>
            </c:strRef>
          </c:tx>
          <c:spPr>
            <a:solidFill>
              <a:schemeClr val="accent1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2'!$AH$101:$AI$101</c:f>
            </c:numRef>
          </c:val>
          <c:extLst>
            <c:ext xmlns:c16="http://schemas.microsoft.com/office/drawing/2014/chart" uri="{C3380CC4-5D6E-409C-BE32-E72D297353CC}">
              <c16:uniqueId val="{00000061-1200-4AA5-8CD7-FE486E932841}"/>
            </c:ext>
          </c:extLst>
        </c:ser>
        <c:ser>
          <c:idx val="92"/>
          <c:order val="92"/>
          <c:tx>
            <c:strRef>
              <c:f>'k17965731.xlsx 2'!$AG$102</c:f>
              <c:strCache>
                <c:ptCount val="1"/>
              </c:strCache>
            </c:strRef>
          </c:tx>
          <c:spPr>
            <a:solidFill>
              <a:schemeClr val="accent1">
                <a:tint val="6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2'!$AH$102:$AI$102</c:f>
            </c:numRef>
          </c:val>
          <c:extLst>
            <c:ext xmlns:c16="http://schemas.microsoft.com/office/drawing/2014/chart" uri="{C3380CC4-5D6E-409C-BE32-E72D297353CC}">
              <c16:uniqueId val="{00000062-1200-4AA5-8CD7-FE486E932841}"/>
            </c:ext>
          </c:extLst>
        </c:ser>
        <c:ser>
          <c:idx val="93"/>
          <c:order val="93"/>
          <c:tx>
            <c:strRef>
              <c:f>'k17965731.xlsx 2'!$AG$103</c:f>
              <c:strCache>
                <c:ptCount val="1"/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2'!$AH$103:$AI$103</c:f>
            </c:numRef>
          </c:val>
          <c:extLst>
            <c:ext xmlns:c16="http://schemas.microsoft.com/office/drawing/2014/chart" uri="{C3380CC4-5D6E-409C-BE32-E72D297353CC}">
              <c16:uniqueId val="{00000063-1200-4AA5-8CD7-FE486E932841}"/>
            </c:ext>
          </c:extLst>
        </c:ser>
        <c:ser>
          <c:idx val="94"/>
          <c:order val="94"/>
          <c:tx>
            <c:strRef>
              <c:f>'k17965731.xlsx 2'!$AG$104</c:f>
              <c:strCache>
                <c:ptCount val="1"/>
              </c:strCache>
            </c:strRef>
          </c:tx>
          <c:spPr>
            <a:solidFill>
              <a:schemeClr val="accent1">
                <a:tint val="5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2'!$AH$104:$AI$104</c:f>
            </c:numRef>
          </c:val>
          <c:extLst>
            <c:ext xmlns:c16="http://schemas.microsoft.com/office/drawing/2014/chart" uri="{C3380CC4-5D6E-409C-BE32-E72D297353CC}">
              <c16:uniqueId val="{00000064-1200-4AA5-8CD7-FE486E932841}"/>
            </c:ext>
          </c:extLst>
        </c:ser>
        <c:ser>
          <c:idx val="95"/>
          <c:order val="95"/>
          <c:tx>
            <c:strRef>
              <c:f>'k17965731.xlsx 2'!$AG$105</c:f>
              <c:strCache>
                <c:ptCount val="1"/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2'!$AH$105:$AI$105</c:f>
            </c:numRef>
          </c:val>
          <c:extLst>
            <c:ext xmlns:c16="http://schemas.microsoft.com/office/drawing/2014/chart" uri="{C3380CC4-5D6E-409C-BE32-E72D297353CC}">
              <c16:uniqueId val="{00000065-1200-4AA5-8CD7-FE486E932841}"/>
            </c:ext>
          </c:extLst>
        </c:ser>
        <c:ser>
          <c:idx val="96"/>
          <c:order val="96"/>
          <c:tx>
            <c:strRef>
              <c:f>'k17965731.xlsx 2'!$AG$106</c:f>
              <c:strCache>
                <c:ptCount val="1"/>
                <c:pt idx="0">
                  <c:v>Zemenes</c:v>
                </c:pt>
              </c:strCache>
            </c:strRef>
          </c:tx>
          <c:spPr>
            <a:solidFill>
              <a:schemeClr val="accent1">
                <a:tint val="5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198073-9AC2-4EE1-A9FD-9411DF9DC48E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867922FC-059F-49FA-8BAF-E7E2D305088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66-1200-4AA5-8CD7-FE486E932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78381AD-168D-45A4-93F8-A55F55ED8322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2E26D796-8681-4AB7-BF1A-64A4C3927FF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67-1200-4AA5-8CD7-FE486E932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2'!$AH$106:$AI$106</c:f>
              <c:numCache>
                <c:formatCode>0%</c:formatCode>
                <c:ptCount val="2"/>
                <c:pt idx="0">
                  <c:v>3.4445949906372939E-2</c:v>
                </c:pt>
                <c:pt idx="1">
                  <c:v>8.6896808922478558E-2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1200-4AA5-8CD7-FE486E932841}"/>
            </c:ext>
          </c:extLst>
        </c:ser>
        <c:ser>
          <c:idx val="97"/>
          <c:order val="97"/>
          <c:tx>
            <c:strRef>
              <c:f>'k17965731.xlsx 2'!$AG$107</c:f>
              <c:strCache>
                <c:ptCount val="1"/>
              </c:strCache>
            </c:strRef>
          </c:tx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2'!$AH$107:$AI$107</c:f>
            </c:numRef>
          </c:val>
          <c:extLst>
            <c:ext xmlns:c16="http://schemas.microsoft.com/office/drawing/2014/chart" uri="{C3380CC4-5D6E-409C-BE32-E72D297353CC}">
              <c16:uniqueId val="{00000069-1200-4AA5-8CD7-FE486E932841}"/>
            </c:ext>
          </c:extLst>
        </c:ser>
        <c:ser>
          <c:idx val="98"/>
          <c:order val="98"/>
          <c:tx>
            <c:strRef>
              <c:f>'k17965731.xlsx 2'!$AG$108</c:f>
              <c:strCache>
                <c:ptCount val="1"/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2'!$AH$108:$AI$108</c:f>
            </c:numRef>
          </c:val>
          <c:extLst>
            <c:ext xmlns:c16="http://schemas.microsoft.com/office/drawing/2014/chart" uri="{C3380CC4-5D6E-409C-BE32-E72D297353CC}">
              <c16:uniqueId val="{0000006A-1200-4AA5-8CD7-FE486E932841}"/>
            </c:ext>
          </c:extLst>
        </c:ser>
        <c:ser>
          <c:idx val="99"/>
          <c:order val="99"/>
          <c:tx>
            <c:strRef>
              <c:f>'k17965731.xlsx 2'!$AG$109</c:f>
              <c:strCache>
                <c:ptCount val="1"/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2'!$AH$109:$AI$109</c:f>
            </c:numRef>
          </c:val>
          <c:extLst>
            <c:ext xmlns:c16="http://schemas.microsoft.com/office/drawing/2014/chart" uri="{C3380CC4-5D6E-409C-BE32-E72D297353CC}">
              <c16:uniqueId val="{0000006B-1200-4AA5-8CD7-FE486E932841}"/>
            </c:ext>
          </c:extLst>
        </c:ser>
        <c:ser>
          <c:idx val="100"/>
          <c:order val="100"/>
          <c:tx>
            <c:strRef>
              <c:f>'k17965731.xlsx 2'!$AG$110</c:f>
              <c:strCache>
                <c:ptCount val="1"/>
              </c:strCache>
            </c:strRef>
          </c:tx>
          <c:spPr>
            <a:solidFill>
              <a:schemeClr val="accent1">
                <a:tint val="5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2'!$AH$110:$AI$110</c:f>
            </c:numRef>
          </c:val>
          <c:extLst>
            <c:ext xmlns:c16="http://schemas.microsoft.com/office/drawing/2014/chart" uri="{C3380CC4-5D6E-409C-BE32-E72D297353CC}">
              <c16:uniqueId val="{0000006C-1200-4AA5-8CD7-FE486E932841}"/>
            </c:ext>
          </c:extLst>
        </c:ser>
        <c:ser>
          <c:idx val="101"/>
          <c:order val="101"/>
          <c:tx>
            <c:strRef>
              <c:f>'k17965731.xlsx 2'!$AG$111</c:f>
              <c:strCache>
                <c:ptCount val="1"/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2'!$AH$111:$AI$111</c:f>
            </c:numRef>
          </c:val>
          <c:extLst>
            <c:ext xmlns:c16="http://schemas.microsoft.com/office/drawing/2014/chart" uri="{C3380CC4-5D6E-409C-BE32-E72D297353CC}">
              <c16:uniqueId val="{0000006D-1200-4AA5-8CD7-FE486E932841}"/>
            </c:ext>
          </c:extLst>
        </c:ser>
        <c:ser>
          <c:idx val="102"/>
          <c:order val="102"/>
          <c:tx>
            <c:strRef>
              <c:f>'k17965731.xlsx 2'!$AG$112</c:f>
              <c:strCache>
                <c:ptCount val="1"/>
              </c:strCache>
            </c:strRef>
          </c:tx>
          <c:spPr>
            <a:solidFill>
              <a:schemeClr val="accent1">
                <a:tint val="4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2'!$AH$112:$AI$112</c:f>
            </c:numRef>
          </c:val>
          <c:extLst>
            <c:ext xmlns:c16="http://schemas.microsoft.com/office/drawing/2014/chart" uri="{C3380CC4-5D6E-409C-BE32-E72D297353CC}">
              <c16:uniqueId val="{0000006E-1200-4AA5-8CD7-FE486E932841}"/>
            </c:ext>
          </c:extLst>
        </c:ser>
        <c:ser>
          <c:idx val="103"/>
          <c:order val="103"/>
          <c:tx>
            <c:strRef>
              <c:f>'k17965731.xlsx 2'!$AG$113</c:f>
              <c:strCache>
                <c:ptCount val="1"/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2'!$AH$113:$AI$113</c:f>
            </c:numRef>
          </c:val>
          <c:extLst>
            <c:ext xmlns:c16="http://schemas.microsoft.com/office/drawing/2014/chart" uri="{C3380CC4-5D6E-409C-BE32-E72D297353CC}">
              <c16:uniqueId val="{0000006F-1200-4AA5-8CD7-FE486E932841}"/>
            </c:ext>
          </c:extLst>
        </c:ser>
        <c:ser>
          <c:idx val="104"/>
          <c:order val="104"/>
          <c:tx>
            <c:strRef>
              <c:f>'k17965731.xlsx 2'!$AG$114</c:f>
              <c:strCache>
                <c:ptCount val="1"/>
              </c:strCache>
            </c:strRef>
          </c:tx>
          <c:spPr>
            <a:solidFill>
              <a:schemeClr val="accent1">
                <a:tint val="47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2'!$AH$114:$AI$114</c:f>
            </c:numRef>
          </c:val>
          <c:extLst>
            <c:ext xmlns:c16="http://schemas.microsoft.com/office/drawing/2014/chart" uri="{C3380CC4-5D6E-409C-BE32-E72D297353CC}">
              <c16:uniqueId val="{00000070-1200-4AA5-8CD7-FE486E932841}"/>
            </c:ext>
          </c:extLst>
        </c:ser>
        <c:ser>
          <c:idx val="105"/>
          <c:order val="105"/>
          <c:tx>
            <c:strRef>
              <c:f>'k17965731.xlsx 2'!$AG$115</c:f>
              <c:strCache>
                <c:ptCount val="1"/>
              </c:strCache>
            </c:strRef>
          </c:tx>
          <c:spPr>
            <a:solidFill>
              <a:schemeClr val="accent1">
                <a:tint val="4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2'!$AH$115:$AI$115</c:f>
            </c:numRef>
          </c:val>
          <c:extLst>
            <c:ext xmlns:c16="http://schemas.microsoft.com/office/drawing/2014/chart" uri="{C3380CC4-5D6E-409C-BE32-E72D297353CC}">
              <c16:uniqueId val="{00000071-1200-4AA5-8CD7-FE486E932841}"/>
            </c:ext>
          </c:extLst>
        </c:ser>
        <c:ser>
          <c:idx val="106"/>
          <c:order val="106"/>
          <c:tx>
            <c:strRef>
              <c:f>'k17965731.xlsx 2'!$AG$116</c:f>
              <c:strCache>
                <c:ptCount val="1"/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2'!$AH$116:$AI$116</c:f>
            </c:numRef>
          </c:val>
          <c:extLst>
            <c:ext xmlns:c16="http://schemas.microsoft.com/office/drawing/2014/chart" uri="{C3380CC4-5D6E-409C-BE32-E72D297353CC}">
              <c16:uniqueId val="{00000072-1200-4AA5-8CD7-FE486E932841}"/>
            </c:ext>
          </c:extLst>
        </c:ser>
        <c:ser>
          <c:idx val="107"/>
          <c:order val="107"/>
          <c:tx>
            <c:strRef>
              <c:f>'k17965731.xlsx 2'!$AG$117</c:f>
              <c:strCache>
                <c:ptCount val="1"/>
              </c:strCache>
            </c:strRef>
          </c:tx>
          <c:spPr>
            <a:solidFill>
              <a:schemeClr val="accent1">
                <a:tint val="4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2'!$AH$117:$AI$117</c:f>
            </c:numRef>
          </c:val>
          <c:extLst>
            <c:ext xmlns:c16="http://schemas.microsoft.com/office/drawing/2014/chart" uri="{C3380CC4-5D6E-409C-BE32-E72D297353CC}">
              <c16:uniqueId val="{00000073-1200-4AA5-8CD7-FE486E932841}"/>
            </c:ext>
          </c:extLst>
        </c:ser>
        <c:ser>
          <c:idx val="108"/>
          <c:order val="108"/>
          <c:tx>
            <c:strRef>
              <c:f>'k17965731.xlsx 2'!$AG$118</c:f>
              <c:strCache>
                <c:ptCount val="1"/>
              </c:strCache>
            </c:strRef>
          </c:tx>
          <c:spPr>
            <a:solidFill>
              <a:schemeClr val="accent1">
                <a:tint val="42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2'!$AH$118:$AI$118</c:f>
            </c:numRef>
          </c:val>
          <c:extLst>
            <c:ext xmlns:c16="http://schemas.microsoft.com/office/drawing/2014/chart" uri="{C3380CC4-5D6E-409C-BE32-E72D297353CC}">
              <c16:uniqueId val="{00000074-1200-4AA5-8CD7-FE486E932841}"/>
            </c:ext>
          </c:extLst>
        </c:ser>
        <c:ser>
          <c:idx val="109"/>
          <c:order val="109"/>
          <c:tx>
            <c:strRef>
              <c:f>'k17965731.xlsx 2'!$AG$119</c:f>
              <c:strCache>
                <c:ptCount val="1"/>
              </c:strCache>
            </c:strRef>
          </c:tx>
          <c:spPr>
            <a:solidFill>
              <a:schemeClr val="accent1">
                <a:tint val="41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2'!$AH$119:$AI$119</c:f>
            </c:numRef>
          </c:val>
          <c:extLst>
            <c:ext xmlns:c16="http://schemas.microsoft.com/office/drawing/2014/chart" uri="{C3380CC4-5D6E-409C-BE32-E72D297353CC}">
              <c16:uniqueId val="{00000075-1200-4AA5-8CD7-FE486E932841}"/>
            </c:ext>
          </c:extLst>
        </c:ser>
        <c:ser>
          <c:idx val="110"/>
          <c:order val="110"/>
          <c:tx>
            <c:strRef>
              <c:f>'k17965731.xlsx 2'!$AG$120</c:f>
              <c:strCache>
                <c:ptCount val="1"/>
              </c:strCache>
            </c:strRef>
          </c:tx>
          <c:spPr>
            <a:solidFill>
              <a:schemeClr val="accent1">
                <a:tint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2'!$AH$120:$AI$120</c:f>
            </c:numRef>
          </c:val>
          <c:extLst>
            <c:ext xmlns:c16="http://schemas.microsoft.com/office/drawing/2014/chart" uri="{C3380CC4-5D6E-409C-BE32-E72D297353CC}">
              <c16:uniqueId val="{00000076-1200-4AA5-8CD7-FE486E932841}"/>
            </c:ext>
          </c:extLst>
        </c:ser>
        <c:ser>
          <c:idx val="111"/>
          <c:order val="111"/>
          <c:tx>
            <c:strRef>
              <c:f>'k17965731.xlsx 2'!$AG$121</c:f>
              <c:strCache>
                <c:ptCount val="1"/>
              </c:strCache>
            </c:strRef>
          </c:tx>
          <c:spPr>
            <a:solidFill>
              <a:schemeClr val="accent1">
                <a:tint val="39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2'!$AH$121:$AI$121</c:f>
            </c:numRef>
          </c:val>
          <c:extLst>
            <c:ext xmlns:c16="http://schemas.microsoft.com/office/drawing/2014/chart" uri="{C3380CC4-5D6E-409C-BE32-E72D297353CC}">
              <c16:uniqueId val="{00000077-1200-4AA5-8CD7-FE486E932841}"/>
            </c:ext>
          </c:extLst>
        </c:ser>
        <c:ser>
          <c:idx val="112"/>
          <c:order val="112"/>
          <c:tx>
            <c:strRef>
              <c:f>'k17965731.xlsx 2'!$AG$122</c:f>
              <c:strCache>
                <c:ptCount val="1"/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2'!$AH$122:$AI$122</c:f>
            </c:numRef>
          </c:val>
          <c:extLst>
            <c:ext xmlns:c16="http://schemas.microsoft.com/office/drawing/2014/chart" uri="{C3380CC4-5D6E-409C-BE32-E72D297353CC}">
              <c16:uniqueId val="{00000078-1200-4AA5-8CD7-FE486E932841}"/>
            </c:ext>
          </c:extLst>
        </c:ser>
        <c:ser>
          <c:idx val="113"/>
          <c:order val="113"/>
          <c:tx>
            <c:strRef>
              <c:f>'k17965731.xlsx 2'!$AG$123</c:f>
              <c:strCache>
                <c:ptCount val="1"/>
              </c:strCache>
            </c:strRef>
          </c:tx>
          <c:spPr>
            <a:solidFill>
              <a:schemeClr val="accent1">
                <a:tint val="36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2'!$AH$123:$AI$123</c:f>
            </c:numRef>
          </c:val>
          <c:extLst>
            <c:ext xmlns:c16="http://schemas.microsoft.com/office/drawing/2014/chart" uri="{C3380CC4-5D6E-409C-BE32-E72D297353CC}">
              <c16:uniqueId val="{00000079-1200-4AA5-8CD7-FE486E932841}"/>
            </c:ext>
          </c:extLst>
        </c:ser>
        <c:ser>
          <c:idx val="114"/>
          <c:order val="114"/>
          <c:tx>
            <c:strRef>
              <c:f>'k17965731.xlsx 2'!$AG$124</c:f>
              <c:strCache>
                <c:ptCount val="1"/>
              </c:strCache>
            </c:strRef>
          </c:tx>
          <c:spPr>
            <a:solidFill>
              <a:schemeClr val="accent1">
                <a:tint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2'!$AH$124:$AI$124</c:f>
            </c:numRef>
          </c:val>
          <c:extLst>
            <c:ext xmlns:c16="http://schemas.microsoft.com/office/drawing/2014/chart" uri="{C3380CC4-5D6E-409C-BE32-E72D297353CC}">
              <c16:uniqueId val="{0000007A-1200-4AA5-8CD7-FE486E932841}"/>
            </c:ext>
          </c:extLst>
        </c:ser>
        <c:ser>
          <c:idx val="115"/>
          <c:order val="115"/>
          <c:tx>
            <c:strRef>
              <c:f>'k17965731.xlsx 2'!$AG$125</c:f>
              <c:strCache>
                <c:ptCount val="1"/>
              </c:strCache>
            </c:strRef>
          </c:tx>
          <c:spPr>
            <a:solidFill>
              <a:schemeClr val="accent1">
                <a:tint val="34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2'!$AH$125:$AI$125</c:f>
            </c:numRef>
          </c:val>
          <c:extLst>
            <c:ext xmlns:c16="http://schemas.microsoft.com/office/drawing/2014/chart" uri="{C3380CC4-5D6E-409C-BE32-E72D297353CC}">
              <c16:uniqueId val="{0000007B-1200-4AA5-8CD7-FE486E932841}"/>
            </c:ext>
          </c:extLst>
        </c:ser>
        <c:ser>
          <c:idx val="116"/>
          <c:order val="116"/>
          <c:tx>
            <c:strRef>
              <c:f>'k17965731.xlsx 2'!$AG$126</c:f>
              <c:strCache>
                <c:ptCount val="1"/>
              </c:strCache>
            </c:strRef>
          </c:tx>
          <c:spPr>
            <a:solidFill>
              <a:schemeClr val="accent1">
                <a:tint val="33000"/>
              </a:schemeClr>
            </a:solidFill>
            <a:ln>
              <a:noFill/>
            </a:ln>
            <a:effectLst/>
          </c:spPr>
          <c:invertIfNegative val="0"/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2'!$AH$126:$AI$126</c:f>
            </c:numRef>
          </c:val>
          <c:extLst>
            <c:ext xmlns:c16="http://schemas.microsoft.com/office/drawing/2014/chart" uri="{C3380CC4-5D6E-409C-BE32-E72D297353CC}">
              <c16:uniqueId val="{0000007C-1200-4AA5-8CD7-FE486E932841}"/>
            </c:ext>
          </c:extLst>
        </c:ser>
        <c:ser>
          <c:idx val="117"/>
          <c:order val="117"/>
          <c:tx>
            <c:strRef>
              <c:f>'k17965731.xlsx 2'!$AG$127</c:f>
              <c:strCache>
                <c:ptCount val="1"/>
                <c:pt idx="0">
                  <c:v>Pārējie </c:v>
                </c:pt>
              </c:strCache>
            </c:strRef>
          </c:tx>
          <c:spPr>
            <a:solidFill>
              <a:schemeClr val="accent1">
                <a:tint val="3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6F2344-9548-494F-8CCC-9B21EEF08285}" type="SERIESNAME">
                      <a:rPr lang="en-US"/>
                      <a:pPr>
                        <a:defRPr/>
                      </a:pPr>
                      <a:t>[SERIES NAME]</a:t>
                    </a:fld>
                    <a:r>
                      <a:rPr lang="en-US" baseline="0"/>
                      <a:t> </a:t>
                    </a:r>
                    <a:fld id="{A9D2EA9F-48F5-4953-BE06-AE7B6BD07231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13888888888888"/>
                      <c:h val="0.106589327146171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D-1200-4AA5-8CD7-FE486E932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D76058-C5B4-453D-949D-C589106D5B03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C43AB2A3-70AA-4DEC-BE6E-AEC1C105BA6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E-1200-4AA5-8CD7-FE486E932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'k17965731.xlsx 2'!$AH$9:$AI$9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'k17965731.xlsx 2'!$AH$127:$AI$127</c:f>
              <c:numCache>
                <c:formatCode>0%</c:formatCode>
                <c:ptCount val="2"/>
                <c:pt idx="0">
                  <c:v>7.3486681063109432E-2</c:v>
                </c:pt>
                <c:pt idx="1">
                  <c:v>0.14729698800087404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F-1200-4AA5-8CD7-FE486E932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6623647"/>
        <c:axId val="2057653280"/>
      </c:barChart>
      <c:catAx>
        <c:axId val="157662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57653280"/>
        <c:crosses val="autoZero"/>
        <c:auto val="1"/>
        <c:lblAlgn val="ctr"/>
        <c:lblOffset val="100"/>
        <c:noMultiLvlLbl val="0"/>
      </c:catAx>
      <c:valAx>
        <c:axId val="2057653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76623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7348652953524"/>
          <c:y val="2.4250264862936761E-2"/>
          <c:w val="0.82644738018523611"/>
          <c:h val="0.77085347090234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Lapa1!$B$92</c:f>
              <c:strCache>
                <c:ptCount val="1"/>
                <c:pt idx="0">
                  <c:v>dārzeņu RO realizētā produkcijas vērtība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Lapa1!$C$91:$K$91</c:f>
              <c:strCache>
                <c:ptCount val="9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2018.</c:v>
                </c:pt>
                <c:pt idx="5">
                  <c:v>2019.</c:v>
                </c:pt>
                <c:pt idx="6">
                  <c:v>2020.</c:v>
                </c:pt>
                <c:pt idx="7">
                  <c:v>2021.</c:v>
                </c:pt>
                <c:pt idx="8">
                  <c:v>2022.</c:v>
                </c:pt>
              </c:strCache>
            </c:strRef>
          </c:cat>
          <c:val>
            <c:numRef>
              <c:f>Lapa1!$C$92:$K$92</c:f>
              <c:numCache>
                <c:formatCode>#,##0.00</c:formatCode>
                <c:ptCount val="9"/>
                <c:pt idx="0">
                  <c:v>16253590.85</c:v>
                </c:pt>
                <c:pt idx="1">
                  <c:v>18950678.940000001</c:v>
                </c:pt>
                <c:pt idx="2">
                  <c:v>19782502.559999999</c:v>
                </c:pt>
                <c:pt idx="3" formatCode="General">
                  <c:v>20018267.010000002</c:v>
                </c:pt>
                <c:pt idx="4">
                  <c:v>18917593.199999999</c:v>
                </c:pt>
                <c:pt idx="5" formatCode="General">
                  <c:v>20819854.169999998</c:v>
                </c:pt>
                <c:pt idx="6" formatCode="General">
                  <c:v>22467374.990000002</c:v>
                </c:pt>
                <c:pt idx="7" formatCode="General">
                  <c:v>24182356.68</c:v>
                </c:pt>
                <c:pt idx="8" formatCode="General">
                  <c:v>24802437.450000003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A-49E3-A037-61B2A6E96A0D}"/>
            </c:ext>
          </c:extLst>
        </c:ser>
        <c:ser>
          <c:idx val="1"/>
          <c:order val="1"/>
          <c:tx>
            <c:strRef>
              <c:f>Lapa1!$B$93</c:f>
              <c:strCache>
                <c:ptCount val="1"/>
                <c:pt idx="0">
                  <c:v>augļu/ogu realizētā produkcijas vērtība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Lapa1!$C$91:$K$91</c:f>
              <c:strCache>
                <c:ptCount val="9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2018.</c:v>
                </c:pt>
                <c:pt idx="5">
                  <c:v>2019.</c:v>
                </c:pt>
                <c:pt idx="6">
                  <c:v>2020.</c:v>
                </c:pt>
                <c:pt idx="7">
                  <c:v>2021.</c:v>
                </c:pt>
                <c:pt idx="8">
                  <c:v>2022.</c:v>
                </c:pt>
              </c:strCache>
            </c:strRef>
          </c:cat>
          <c:val>
            <c:numRef>
              <c:f>Lapa1!$C$93:$K$93</c:f>
              <c:numCache>
                <c:formatCode>#,##0</c:formatCode>
                <c:ptCount val="9"/>
                <c:pt idx="0" formatCode="General">
                  <c:v>1217054.4200000002</c:v>
                </c:pt>
                <c:pt idx="1">
                  <c:v>1212577.6999999997</c:v>
                </c:pt>
                <c:pt idx="2" formatCode="General">
                  <c:v>1210849.0900000001</c:v>
                </c:pt>
                <c:pt idx="3" formatCode="General">
                  <c:v>1329123.78</c:v>
                </c:pt>
                <c:pt idx="4" formatCode="#,##0.00">
                  <c:v>1344209.11</c:v>
                </c:pt>
                <c:pt idx="5" formatCode="General">
                  <c:v>1675586.38</c:v>
                </c:pt>
                <c:pt idx="6" formatCode="General">
                  <c:v>1871981.1900000002</c:v>
                </c:pt>
                <c:pt idx="7" formatCode="General">
                  <c:v>2139106.73</c:v>
                </c:pt>
                <c:pt idx="8" formatCode="General">
                  <c:v>1783043.19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A-49E3-A037-61B2A6E96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5447071"/>
        <c:axId val="1185442495"/>
      </c:barChart>
      <c:lineChart>
        <c:grouping val="standard"/>
        <c:varyColors val="0"/>
        <c:ser>
          <c:idx val="2"/>
          <c:order val="2"/>
          <c:tx>
            <c:strRef>
              <c:f>Lapa1!$B$94</c:f>
              <c:strCache>
                <c:ptCount val="1"/>
                <c:pt idx="0">
                  <c:v>atbalsts dārzeņu RO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1.4087828626334654E-3"/>
                  <c:y val="-2.16362407031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DA-49E3-A037-61B2A6E96A0D}"/>
                </c:ext>
              </c:extLst>
            </c:dLbl>
            <c:numFmt formatCode="#,##0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Lapa1!$C$91:$K$91</c:f>
              <c:strCache>
                <c:ptCount val="9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2018.</c:v>
                </c:pt>
                <c:pt idx="5">
                  <c:v>2019.</c:v>
                </c:pt>
                <c:pt idx="6">
                  <c:v>2020.</c:v>
                </c:pt>
                <c:pt idx="7">
                  <c:v>2021.</c:v>
                </c:pt>
                <c:pt idx="8">
                  <c:v>2022.</c:v>
                </c:pt>
              </c:strCache>
            </c:strRef>
          </c:cat>
          <c:val>
            <c:numRef>
              <c:f>Lapa1!$C$94:$K$94</c:f>
              <c:numCache>
                <c:formatCode>General</c:formatCode>
                <c:ptCount val="9"/>
                <c:pt idx="0">
                  <c:v>384550</c:v>
                </c:pt>
                <c:pt idx="1">
                  <c:v>567470</c:v>
                </c:pt>
                <c:pt idx="2">
                  <c:v>559850</c:v>
                </c:pt>
                <c:pt idx="3">
                  <c:v>666510</c:v>
                </c:pt>
                <c:pt idx="4">
                  <c:v>692320</c:v>
                </c:pt>
                <c:pt idx="5">
                  <c:v>590020</c:v>
                </c:pt>
                <c:pt idx="6">
                  <c:v>695010</c:v>
                </c:pt>
                <c:pt idx="7">
                  <c:v>763610</c:v>
                </c:pt>
                <c:pt idx="8">
                  <c:v>840942.36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DDA-49E3-A037-61B2A6E96A0D}"/>
            </c:ext>
          </c:extLst>
        </c:ser>
        <c:ser>
          <c:idx val="3"/>
          <c:order val="3"/>
          <c:tx>
            <c:strRef>
              <c:f>Lapa1!$B$95</c:f>
              <c:strCache>
                <c:ptCount val="1"/>
                <c:pt idx="0">
                  <c:v>atbalsts augļu/ogu RO (t.sk. RO līzd 2016. g. ieskaitot)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6351314505338366E-3"/>
                  <c:y val="5.679513184584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DA-49E3-A037-61B2A6E96A0D}"/>
                </c:ext>
              </c:extLst>
            </c:dLbl>
            <c:dLbl>
              <c:idx val="3"/>
              <c:layout>
                <c:manualLayout>
                  <c:x val="-1.0545282808565222E-16"/>
                  <c:y val="1.08181203515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DA-49E3-A037-61B2A6E96A0D}"/>
                </c:ext>
              </c:extLst>
            </c:dLbl>
            <c:dLbl>
              <c:idx val="4"/>
              <c:layout>
                <c:manualLayout>
                  <c:x val="1.4380097220780123E-3"/>
                  <c:y val="5.409060175794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DA-49E3-A037-61B2A6E96A0D}"/>
                </c:ext>
              </c:extLst>
            </c:dLbl>
            <c:dLbl>
              <c:idx val="8"/>
              <c:layout>
                <c:manualLayout>
                  <c:x val="0"/>
                  <c:y val="1.622718052738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DA-49E3-A037-61B2A6E96A0D}"/>
                </c:ext>
              </c:extLst>
            </c:dLbl>
            <c:numFmt formatCode="#,##0" sourceLinked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Lapa1!$C$91:$K$91</c:f>
              <c:strCache>
                <c:ptCount val="9"/>
                <c:pt idx="0">
                  <c:v>2014.</c:v>
                </c:pt>
                <c:pt idx="1">
                  <c:v>2015.</c:v>
                </c:pt>
                <c:pt idx="2">
                  <c:v>2016.</c:v>
                </c:pt>
                <c:pt idx="3">
                  <c:v>2017.</c:v>
                </c:pt>
                <c:pt idx="4">
                  <c:v>2018.</c:v>
                </c:pt>
                <c:pt idx="5">
                  <c:v>2019.</c:v>
                </c:pt>
                <c:pt idx="6">
                  <c:v>2020.</c:v>
                </c:pt>
                <c:pt idx="7">
                  <c:v>2021.</c:v>
                </c:pt>
                <c:pt idx="8">
                  <c:v>2022.</c:v>
                </c:pt>
              </c:strCache>
            </c:strRef>
          </c:cat>
          <c:val>
            <c:numRef>
              <c:f>Lapa1!$C$95:$K$95</c:f>
              <c:numCache>
                <c:formatCode>General</c:formatCode>
                <c:ptCount val="9"/>
                <c:pt idx="0">
                  <c:v>921820</c:v>
                </c:pt>
                <c:pt idx="1">
                  <c:v>583330</c:v>
                </c:pt>
                <c:pt idx="2">
                  <c:v>498180</c:v>
                </c:pt>
                <c:pt idx="3">
                  <c:v>47670</c:v>
                </c:pt>
                <c:pt idx="4">
                  <c:v>46710</c:v>
                </c:pt>
                <c:pt idx="5">
                  <c:v>48840</c:v>
                </c:pt>
                <c:pt idx="6">
                  <c:v>53540</c:v>
                </c:pt>
                <c:pt idx="7">
                  <c:v>61450</c:v>
                </c:pt>
                <c:pt idx="8">
                  <c:v>72113.709999999992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DDA-49E3-A037-61B2A6E96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817727"/>
        <c:axId val="661822303"/>
      </c:lineChart>
      <c:catAx>
        <c:axId val="118544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5442495"/>
        <c:crosses val="autoZero"/>
        <c:auto val="1"/>
        <c:lblAlgn val="ctr"/>
        <c:lblOffset val="100"/>
        <c:noMultiLvlLbl val="0"/>
      </c:catAx>
      <c:valAx>
        <c:axId val="1185442495"/>
        <c:scaling>
          <c:orientation val="minMax"/>
          <c:max val="2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5447071"/>
        <c:crosses val="autoZero"/>
        <c:crossBetween val="between"/>
        <c:majorUnit val="2000000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lv-LV"/>
                    <a:t>Milj. €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</c:dispUnitsLbl>
        </c:dispUnits>
      </c:valAx>
      <c:valAx>
        <c:axId val="661822303"/>
        <c:scaling>
          <c:orientation val="minMax"/>
          <c:max val="1000000"/>
          <c:min val="1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61817727"/>
        <c:crosses val="max"/>
        <c:crossBetween val="between"/>
        <c:minorUnit val="250000"/>
        <c:dispUnits>
          <c:builtInUnit val="thousands"/>
        </c:dispUnits>
      </c:valAx>
      <c:catAx>
        <c:axId val="6618177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18223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208600159245327E-2"/>
          <c:y val="0.87701692460856184"/>
          <c:w val="0.98059391662001805"/>
          <c:h val="9.5205421837483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64364808823595"/>
          <c:y val="3.4146343848060749E-2"/>
          <c:w val="0.79933235256204338"/>
          <c:h val="0.89384129014028602"/>
        </c:manualLayout>
      </c:layout>
      <c:areaChart>
        <c:grouping val="stacked"/>
        <c:varyColors val="0"/>
        <c:ser>
          <c:idx val="0"/>
          <c:order val="0"/>
          <c:tx>
            <c:strRef>
              <c:f>Sheet3!$A$9</c:f>
              <c:strCache>
                <c:ptCount val="1"/>
                <c:pt idx="0">
                  <c:v>Dārzeņi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Sheet3!$B$8:$O$8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Sheet3!$B$9:$O$9</c:f>
              <c:numCache>
                <c:formatCode>General</c:formatCode>
                <c:ptCount val="14"/>
                <c:pt idx="0">
                  <c:v>39.39</c:v>
                </c:pt>
                <c:pt idx="1">
                  <c:v>41.84</c:v>
                </c:pt>
                <c:pt idx="2">
                  <c:v>52.18</c:v>
                </c:pt>
                <c:pt idx="3">
                  <c:v>35.340000000000003</c:v>
                </c:pt>
                <c:pt idx="4">
                  <c:v>58.69</c:v>
                </c:pt>
                <c:pt idx="5">
                  <c:v>56.44</c:v>
                </c:pt>
                <c:pt idx="6">
                  <c:v>55.41</c:v>
                </c:pt>
                <c:pt idx="7">
                  <c:v>48.35</c:v>
                </c:pt>
                <c:pt idx="8">
                  <c:v>52.38</c:v>
                </c:pt>
                <c:pt idx="9">
                  <c:v>61.62</c:v>
                </c:pt>
                <c:pt idx="10">
                  <c:v>55.21</c:v>
                </c:pt>
                <c:pt idx="11">
                  <c:v>62.84</c:v>
                </c:pt>
                <c:pt idx="12">
                  <c:v>51.25</c:v>
                </c:pt>
                <c:pt idx="13">
                  <c:v>56.11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A-4AB5-BA29-FCC5BBE2C0D0}"/>
            </c:ext>
          </c:extLst>
        </c:ser>
        <c:ser>
          <c:idx val="1"/>
          <c:order val="1"/>
          <c:tx>
            <c:strRef>
              <c:f>Sheet3!$A$10</c:f>
              <c:strCache>
                <c:ptCount val="1"/>
                <c:pt idx="0">
                  <c:v>Augļi un ogas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Sheet3!$B$8:$O$8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Sheet3!$B$10:$O$10</c:f>
              <c:numCache>
                <c:formatCode>#,##0.00</c:formatCode>
                <c:ptCount val="14"/>
                <c:pt idx="0" formatCode="#\ ##0.##########">
                  <c:v>5.01</c:v>
                </c:pt>
                <c:pt idx="1">
                  <c:v>5.2</c:v>
                </c:pt>
                <c:pt idx="2" formatCode="#\ ##0.##########">
                  <c:v>6.33</c:v>
                </c:pt>
                <c:pt idx="3" formatCode="#\ ##0.##########">
                  <c:v>7.43</c:v>
                </c:pt>
                <c:pt idx="4">
                  <c:v>4.9000000000000004</c:v>
                </c:pt>
                <c:pt idx="5" formatCode="#\ ##0.##########">
                  <c:v>5.38</c:v>
                </c:pt>
                <c:pt idx="6" formatCode="#\ ##0.##########">
                  <c:v>9.77</c:v>
                </c:pt>
                <c:pt idx="7" formatCode="#\ ##0.##########">
                  <c:v>8.82</c:v>
                </c:pt>
                <c:pt idx="8" formatCode="#\ ##0.##########">
                  <c:v>13.96</c:v>
                </c:pt>
                <c:pt idx="9" formatCode="#\ ##0.##########">
                  <c:v>15.35</c:v>
                </c:pt>
                <c:pt idx="10" formatCode="#\ ##0.##########">
                  <c:v>19.53</c:v>
                </c:pt>
                <c:pt idx="11" formatCode="#\ ##0.##########">
                  <c:v>13.64</c:v>
                </c:pt>
                <c:pt idx="12" formatCode="#\ ##0.##########">
                  <c:v>22.49</c:v>
                </c:pt>
                <c:pt idx="13" formatCode="#\ ##0.##########">
                  <c:v>21.41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A-4AB5-BA29-FCC5BBE2C0D0}"/>
            </c:ext>
          </c:extLst>
        </c:ser>
        <c:ser>
          <c:idx val="2"/>
          <c:order val="2"/>
          <c:tx>
            <c:strRef>
              <c:f>Sheet3!$A$11</c:f>
              <c:strCache>
                <c:ptCount val="1"/>
                <c:pt idx="0">
                  <c:v>Kartupeļi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Sheet3!$B$8:$O$8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Sheet3!$B$11:$O$11</c:f>
              <c:numCache>
                <c:formatCode>#\ ##0.##########</c:formatCode>
                <c:ptCount val="14"/>
                <c:pt idx="0">
                  <c:v>52.02</c:v>
                </c:pt>
                <c:pt idx="1">
                  <c:v>60.37</c:v>
                </c:pt>
                <c:pt idx="2">
                  <c:v>59.06</c:v>
                </c:pt>
                <c:pt idx="3">
                  <c:v>59.85</c:v>
                </c:pt>
                <c:pt idx="4">
                  <c:v>69.25</c:v>
                </c:pt>
                <c:pt idx="5">
                  <c:v>60.86</c:v>
                </c:pt>
                <c:pt idx="6">
                  <c:v>59.44</c:v>
                </c:pt>
                <c:pt idx="7">
                  <c:v>53.05</c:v>
                </c:pt>
                <c:pt idx="8">
                  <c:v>55.74</c:v>
                </c:pt>
                <c:pt idx="9">
                  <c:v>67.239999999999995</c:v>
                </c:pt>
                <c:pt idx="10">
                  <c:v>43.77</c:v>
                </c:pt>
                <c:pt idx="11">
                  <c:v>39.72</c:v>
                </c:pt>
                <c:pt idx="12">
                  <c:v>43.47</c:v>
                </c:pt>
                <c:pt idx="13">
                  <c:v>49.49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4A-4AB5-BA29-FCC5BBE2C0D0}"/>
            </c:ext>
          </c:extLst>
        </c:ser>
        <c:ser>
          <c:idx val="3"/>
          <c:order val="3"/>
          <c:tx>
            <c:strRef>
              <c:f>Sheet3!$A$12</c:f>
              <c:strCache>
                <c:ptCount val="1"/>
                <c:pt idx="0">
                  <c:v>Stādi un puķes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Sheet3!$B$8:$O$8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Sheet3!$B$12:$O$12</c:f>
              <c:numCache>
                <c:formatCode>General</c:formatCode>
                <c:ptCount val="14"/>
                <c:pt idx="0">
                  <c:v>4.0999999999999996</c:v>
                </c:pt>
                <c:pt idx="1">
                  <c:v>5.48</c:v>
                </c:pt>
                <c:pt idx="2">
                  <c:v>5.74</c:v>
                </c:pt>
                <c:pt idx="3">
                  <c:v>5.58</c:v>
                </c:pt>
                <c:pt idx="4">
                  <c:v>6.51</c:v>
                </c:pt>
                <c:pt idx="5">
                  <c:v>7.43</c:v>
                </c:pt>
                <c:pt idx="6">
                  <c:v>8.2799999999999994</c:v>
                </c:pt>
                <c:pt idx="7">
                  <c:v>10.79</c:v>
                </c:pt>
                <c:pt idx="8">
                  <c:v>11.22</c:v>
                </c:pt>
                <c:pt idx="9">
                  <c:v>11.5</c:v>
                </c:pt>
                <c:pt idx="10">
                  <c:v>13.23</c:v>
                </c:pt>
                <c:pt idx="11">
                  <c:v>12.95</c:v>
                </c:pt>
                <c:pt idx="12">
                  <c:v>12.34</c:v>
                </c:pt>
                <c:pt idx="13">
                  <c:v>11.22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4A-4AB5-BA29-FCC5BBE2C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6026624"/>
        <c:axId val="2061003440"/>
      </c:areaChart>
      <c:lineChart>
        <c:grouping val="standard"/>
        <c:varyColors val="0"/>
        <c:ser>
          <c:idx val="4"/>
          <c:order val="4"/>
          <c:tx>
            <c:strRef>
              <c:f>Sheet3!$A$13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Sheet3!$B$8:$O$8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Sheet3!$B$13:$O$13</c:f>
              <c:numCache>
                <c:formatCode>0</c:formatCode>
                <c:ptCount val="14"/>
                <c:pt idx="0">
                  <c:v>100.52</c:v>
                </c:pt>
                <c:pt idx="1">
                  <c:v>112.89</c:v>
                </c:pt>
                <c:pt idx="2">
                  <c:v>123.30999999999999</c:v>
                </c:pt>
                <c:pt idx="3">
                  <c:v>108.2</c:v>
                </c:pt>
                <c:pt idx="4">
                  <c:v>139.35</c:v>
                </c:pt>
                <c:pt idx="5">
                  <c:v>130.11000000000001</c:v>
                </c:pt>
                <c:pt idx="6">
                  <c:v>132.89999999999998</c:v>
                </c:pt>
                <c:pt idx="7">
                  <c:v>121.00999999999999</c:v>
                </c:pt>
                <c:pt idx="8">
                  <c:v>133.30000000000001</c:v>
                </c:pt>
                <c:pt idx="9">
                  <c:v>155.70999999999998</c:v>
                </c:pt>
                <c:pt idx="10">
                  <c:v>131.74</c:v>
                </c:pt>
                <c:pt idx="11">
                  <c:v>129.15</c:v>
                </c:pt>
                <c:pt idx="12">
                  <c:v>129.54999999999998</c:v>
                </c:pt>
                <c:pt idx="13">
                  <c:v>138.22999999999999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4A-4AB5-BA29-FCC5BBE2C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026624"/>
        <c:axId val="2061003440"/>
      </c:lineChart>
      <c:catAx>
        <c:axId val="202602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2061003440"/>
        <c:crosses val="autoZero"/>
        <c:auto val="1"/>
        <c:lblAlgn val="ctr"/>
        <c:lblOffset val="100"/>
        <c:noMultiLvlLbl val="0"/>
      </c:catAx>
      <c:valAx>
        <c:axId val="206100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60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8E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C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"/>
          <c:y val="0.40097879006201576"/>
          <c:w val="0.17547934797623982"/>
          <c:h val="0.51995715697101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37762182014142E-2"/>
          <c:y val="0.11100419474580364"/>
          <c:w val="0.95253501095058413"/>
          <c:h val="0.652694158094063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23D6-4737-B2FB-F2DCFCAF991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23D6-4737-B2FB-F2DCFCAF9917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23D6-4737-B2FB-F2DCFCAF9917}"/>
              </c:ext>
            </c:extLst>
          </c:dPt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Segue UI"/>
                      <a:ea typeface="+mn-ea"/>
                      <a:cs typeface="Calibri" panose="020F0502020204030204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3D6-4737-B2FB-F2DCFCAF9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ue UI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'Izlaide_ES-27_augļi'!$A$11:$AC$38</c:f>
              <c:strCache>
                <c:ptCount val="28"/>
                <c:pt idx="0">
                  <c:v>Latvija</c:v>
                </c:pt>
                <c:pt idx="1">
                  <c:v>Lietuva</c:v>
                </c:pt>
                <c:pt idx="2">
                  <c:v>Igaunija</c:v>
                </c:pt>
                <c:pt idx="3">
                  <c:v>Polija</c:v>
                </c:pt>
                <c:pt idx="4">
                  <c:v>Portugāle</c:v>
                </c:pt>
                <c:pt idx="5">
                  <c:v>Vācija</c:v>
                </c:pt>
                <c:pt idx="6">
                  <c:v>Bulgārija</c:v>
                </c:pt>
                <c:pt idx="7">
                  <c:v>Austrija</c:v>
                </c:pt>
                <c:pt idx="8">
                  <c:v>Dānija</c:v>
                </c:pt>
                <c:pt idx="9">
                  <c:v>Zviedrija</c:v>
                </c:pt>
                <c:pt idx="10">
                  <c:v>Beļģija</c:v>
                </c:pt>
                <c:pt idx="11">
                  <c:v>Īrija</c:v>
                </c:pt>
                <c:pt idx="12">
                  <c:v>Grieķija</c:v>
                </c:pt>
                <c:pt idx="13">
                  <c:v>Somija</c:v>
                </c:pt>
                <c:pt idx="14">
                  <c:v>Čehija</c:v>
                </c:pt>
                <c:pt idx="15">
                  <c:v>Rumānija</c:v>
                </c:pt>
                <c:pt idx="16">
                  <c:v>Nīderlande</c:v>
                </c:pt>
                <c:pt idx="17">
                  <c:v>ES-27</c:v>
                </c:pt>
                <c:pt idx="18">
                  <c:v>Spānija</c:v>
                </c:pt>
                <c:pt idx="19">
                  <c:v>Ungārija</c:v>
                </c:pt>
                <c:pt idx="20">
                  <c:v>Francija</c:v>
                </c:pt>
                <c:pt idx="21">
                  <c:v>Itālija</c:v>
                </c:pt>
                <c:pt idx="22">
                  <c:v>Malta</c:v>
                </c:pt>
                <c:pt idx="23">
                  <c:v>Luksemburga</c:v>
                </c:pt>
                <c:pt idx="24">
                  <c:v>Slovākija</c:v>
                </c:pt>
                <c:pt idx="25">
                  <c:v>Slovēnija</c:v>
                </c:pt>
                <c:pt idx="26">
                  <c:v>Kipra</c:v>
                </c:pt>
                <c:pt idx="27">
                  <c:v>Horvātija</c:v>
                </c:pt>
              </c:strCache>
            </c:strRef>
          </c:cat>
          <c:val>
            <c:numRef>
              <c:f>'Izlaide_ES-27_augļi'!$AD$11:$AD$38</c:f>
              <c:numCache>
                <c:formatCode>0%</c:formatCode>
                <c:ptCount val="28"/>
                <c:pt idx="0">
                  <c:v>3.2734530938123756</c:v>
                </c:pt>
                <c:pt idx="1">
                  <c:v>2.614928909952607</c:v>
                </c:pt>
                <c:pt idx="2">
                  <c:v>2.5254237288135593</c:v>
                </c:pt>
                <c:pt idx="3">
                  <c:v>1.1824993579077843</c:v>
                </c:pt>
                <c:pt idx="4">
                  <c:v>1.1819146024360205</c:v>
                </c:pt>
                <c:pt idx="5">
                  <c:v>1.0415318443690316</c:v>
                </c:pt>
                <c:pt idx="6">
                  <c:v>0.99944644339883726</c:v>
                </c:pt>
                <c:pt idx="7">
                  <c:v>0.9463197660248599</c:v>
                </c:pt>
                <c:pt idx="8">
                  <c:v>0.87767832926498524</c:v>
                </c:pt>
                <c:pt idx="9">
                  <c:v>0.84845701689933861</c:v>
                </c:pt>
                <c:pt idx="10">
                  <c:v>0.82298536685902701</c:v>
                </c:pt>
                <c:pt idx="11">
                  <c:v>0.75652667423382502</c:v>
                </c:pt>
                <c:pt idx="12">
                  <c:v>0.74118891433451073</c:v>
                </c:pt>
                <c:pt idx="13">
                  <c:v>0.73323076923076913</c:v>
                </c:pt>
                <c:pt idx="14">
                  <c:v>0.68669527896995719</c:v>
                </c:pt>
                <c:pt idx="15">
                  <c:v>0.61747201937970941</c:v>
                </c:pt>
                <c:pt idx="16">
                  <c:v>0.58932927848143546</c:v>
                </c:pt>
                <c:pt idx="17">
                  <c:v>0.54314542597045046</c:v>
                </c:pt>
                <c:pt idx="18">
                  <c:v>0.52336525883714979</c:v>
                </c:pt>
                <c:pt idx="19">
                  <c:v>0.35234463735193899</c:v>
                </c:pt>
                <c:pt idx="20">
                  <c:v>0.27946891973445975</c:v>
                </c:pt>
                <c:pt idx="21">
                  <c:v>0.1957409792165925</c:v>
                </c:pt>
                <c:pt idx="22">
                  <c:v>0.10803324099723</c:v>
                </c:pt>
                <c:pt idx="23">
                  <c:v>-4.2735042735042583E-2</c:v>
                </c:pt>
                <c:pt idx="24">
                  <c:v>-6.8474576271186471E-2</c:v>
                </c:pt>
                <c:pt idx="25">
                  <c:v>-0.219244071146245</c:v>
                </c:pt>
                <c:pt idx="26">
                  <c:v>-0.55324829427469591</c:v>
                </c:pt>
                <c:pt idx="27">
                  <c:v>-0.61850267379679136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D6-4737-B2FB-F2DCFCAF9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8"/>
        <c:axId val="529349071"/>
        <c:axId val="2057655680"/>
      </c:barChart>
      <c:catAx>
        <c:axId val="52934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ue UI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2057655680"/>
        <c:crosses val="autoZero"/>
        <c:auto val="1"/>
        <c:lblAlgn val="ctr"/>
        <c:lblOffset val="100"/>
        <c:noMultiLvlLbl val="0"/>
      </c:catAx>
      <c:valAx>
        <c:axId val="205765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9349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ue UI"/>
          <a:cs typeface="Calibri" panose="020F050202020403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89572894297304E-2"/>
          <c:y val="0.10122639138844004"/>
          <c:w val="0.93888888888888888"/>
          <c:h val="0.756823212937412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03-4AD5-B197-F038850C7DA8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03-4AD5-B197-F038850C7DA8}"/>
              </c:ext>
            </c:extLst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03-4AD5-B197-F038850C7D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'Izlaide_ES-27_darzeni'!$A$11:$AC$38</c:f>
              <c:strCache>
                <c:ptCount val="28"/>
                <c:pt idx="0">
                  <c:v>Čehija</c:v>
                </c:pt>
                <c:pt idx="1">
                  <c:v>Luksemburga</c:v>
                </c:pt>
                <c:pt idx="2">
                  <c:v>Vācija</c:v>
                </c:pt>
                <c:pt idx="3">
                  <c:v>Lietuva</c:v>
                </c:pt>
                <c:pt idx="4">
                  <c:v>Portugāle</c:v>
                </c:pt>
                <c:pt idx="5">
                  <c:v>Austrija</c:v>
                </c:pt>
                <c:pt idx="6">
                  <c:v>Horvātija</c:v>
                </c:pt>
                <c:pt idx="7">
                  <c:v>Ungārija</c:v>
                </c:pt>
                <c:pt idx="8">
                  <c:v>Zviedrija</c:v>
                </c:pt>
                <c:pt idx="9">
                  <c:v>Slovēnija</c:v>
                </c:pt>
                <c:pt idx="10">
                  <c:v>Itālija</c:v>
                </c:pt>
                <c:pt idx="11">
                  <c:v>Polija</c:v>
                </c:pt>
                <c:pt idx="12">
                  <c:v>ES-27</c:v>
                </c:pt>
                <c:pt idx="13">
                  <c:v>Spānija</c:v>
                </c:pt>
                <c:pt idx="14">
                  <c:v>Īrija</c:v>
                </c:pt>
                <c:pt idx="15">
                  <c:v>Dānija</c:v>
                </c:pt>
                <c:pt idx="16">
                  <c:v>Latvija</c:v>
                </c:pt>
                <c:pt idx="17">
                  <c:v>Bulgārija</c:v>
                </c:pt>
                <c:pt idx="18">
                  <c:v>Beļģija</c:v>
                </c:pt>
                <c:pt idx="19">
                  <c:v>Somija</c:v>
                </c:pt>
                <c:pt idx="20">
                  <c:v>Nīderlande</c:v>
                </c:pt>
                <c:pt idx="21">
                  <c:v>Francija</c:v>
                </c:pt>
                <c:pt idx="22">
                  <c:v>Grieķija</c:v>
                </c:pt>
                <c:pt idx="23">
                  <c:v>Rumānija</c:v>
                </c:pt>
                <c:pt idx="24">
                  <c:v>Malta</c:v>
                </c:pt>
                <c:pt idx="25">
                  <c:v>Slovākija</c:v>
                </c:pt>
                <c:pt idx="26">
                  <c:v>Igaunija</c:v>
                </c:pt>
                <c:pt idx="27">
                  <c:v>Kipra</c:v>
                </c:pt>
              </c:strCache>
            </c:strRef>
          </c:cat>
          <c:val>
            <c:numRef>
              <c:f>'Izlaide_ES-27_darzeni'!$AD$11:$AD$38</c:f>
              <c:numCache>
                <c:formatCode>0%</c:formatCode>
                <c:ptCount val="28"/>
                <c:pt idx="0">
                  <c:v>3.005612244897959</c:v>
                </c:pt>
                <c:pt idx="1">
                  <c:v>2.4440154440154442</c:v>
                </c:pt>
                <c:pt idx="2">
                  <c:v>1.9642046206636734</c:v>
                </c:pt>
                <c:pt idx="3">
                  <c:v>1.8936791480590864</c:v>
                </c:pt>
                <c:pt idx="4">
                  <c:v>1.3762560724030077</c:v>
                </c:pt>
                <c:pt idx="5">
                  <c:v>1.0429450369155044</c:v>
                </c:pt>
                <c:pt idx="6">
                  <c:v>1.0248426067721628</c:v>
                </c:pt>
                <c:pt idx="7">
                  <c:v>1.0141013173017415</c:v>
                </c:pt>
                <c:pt idx="8">
                  <c:v>0.95930858600170055</c:v>
                </c:pt>
                <c:pt idx="9">
                  <c:v>0.87598755087383284</c:v>
                </c:pt>
                <c:pt idx="10">
                  <c:v>0.85900140131033531</c:v>
                </c:pt>
                <c:pt idx="11">
                  <c:v>0.79689845513752466</c:v>
                </c:pt>
                <c:pt idx="12">
                  <c:v>0.61275710391030502</c:v>
                </c:pt>
                <c:pt idx="13">
                  <c:v>0.5891157814657817</c:v>
                </c:pt>
                <c:pt idx="14">
                  <c:v>0.47816757858598868</c:v>
                </c:pt>
                <c:pt idx="15">
                  <c:v>0.42847503373819151</c:v>
                </c:pt>
                <c:pt idx="16">
                  <c:v>0.42447321655242454</c:v>
                </c:pt>
                <c:pt idx="17">
                  <c:v>0.29015423866403789</c:v>
                </c:pt>
                <c:pt idx="18">
                  <c:v>0.27882637697298907</c:v>
                </c:pt>
                <c:pt idx="19">
                  <c:v>0.22934362934362928</c:v>
                </c:pt>
                <c:pt idx="20">
                  <c:v>0.19428972171939862</c:v>
                </c:pt>
                <c:pt idx="21">
                  <c:v>0.15339630828799367</c:v>
                </c:pt>
                <c:pt idx="22">
                  <c:v>0.1062750591758852</c:v>
                </c:pt>
                <c:pt idx="23">
                  <c:v>7.8833380110393758E-2</c:v>
                </c:pt>
                <c:pt idx="24">
                  <c:v>3.9396737457679354E-2</c:v>
                </c:pt>
                <c:pt idx="25">
                  <c:v>-0.14776371308016878</c:v>
                </c:pt>
                <c:pt idx="26">
                  <c:v>-0.20371381758601848</c:v>
                </c:pt>
                <c:pt idx="27">
                  <c:v>-0.26044603947705713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03-4AD5-B197-F038850C7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8"/>
        <c:axId val="1211910864"/>
        <c:axId val="797355344"/>
      </c:barChart>
      <c:catAx>
        <c:axId val="121191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797355344"/>
        <c:crosses val="autoZero"/>
        <c:auto val="1"/>
        <c:lblAlgn val="ctr"/>
        <c:lblOffset val="100"/>
        <c:noMultiLvlLbl val="0"/>
      </c:catAx>
      <c:valAx>
        <c:axId val="797355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191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Augļu, ogu platības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5"/>
              <c:layout>
                <c:manualLayout>
                  <c:x val="-1.0740617262202853E-16"/>
                  <c:y val="-3.5935569827379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7C-4034-AEF4-2FFD7B3D2E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Sheet2!$E$4:$K$4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Sheet2!$E$5:$K$5</c:f>
              <c:numCache>
                <c:formatCode>General</c:formatCode>
                <c:ptCount val="7"/>
                <c:pt idx="0">
                  <c:v>8011.2499999999882</c:v>
                </c:pt>
                <c:pt idx="1">
                  <c:v>8579.7999999999975</c:v>
                </c:pt>
                <c:pt idx="2">
                  <c:v>8913.1500000000015</c:v>
                </c:pt>
                <c:pt idx="3">
                  <c:v>9767.2199999999939</c:v>
                </c:pt>
                <c:pt idx="4">
                  <c:v>9834.94</c:v>
                </c:pt>
                <c:pt idx="5">
                  <c:v>10081.609999999999</c:v>
                </c:pt>
                <c:pt idx="6">
                  <c:v>10103.209999999999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C-4034-AEF4-2FFD7B3D2E93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Darzeņu platības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Sheet2!$E$4:$K$4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Sheet2!$E$6:$K$6</c:f>
              <c:numCache>
                <c:formatCode>General</c:formatCode>
                <c:ptCount val="7"/>
                <c:pt idx="0">
                  <c:v>3124.2000000000007</c:v>
                </c:pt>
                <c:pt idx="1">
                  <c:v>3465.97</c:v>
                </c:pt>
                <c:pt idx="2">
                  <c:v>3916.7699999999991</c:v>
                </c:pt>
                <c:pt idx="3">
                  <c:v>4256.4800000000014</c:v>
                </c:pt>
                <c:pt idx="4">
                  <c:v>3586.4999999999991</c:v>
                </c:pt>
                <c:pt idx="5">
                  <c:v>3476.6599999999989</c:v>
                </c:pt>
                <c:pt idx="6">
                  <c:v>3279.3300000000004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C-4034-AEF4-2FFD7B3D2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axId val="2025984400"/>
        <c:axId val="2023575152"/>
      </c:barChart>
      <c:lineChart>
        <c:grouping val="standard"/>
        <c:varyColors val="0"/>
        <c:ser>
          <c:idx val="2"/>
          <c:order val="2"/>
          <c:tx>
            <c:strRef>
              <c:f>Sheet2!$A$7</c:f>
              <c:strCache>
                <c:ptCount val="1"/>
                <c:pt idx="0">
                  <c:v>Augļu, ogu izlaide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6"/>
                </a:solidFill>
                <a:prstDash val="sysDash"/>
              </a:ln>
              <a:effectLst/>
            </c:spPr>
          </c:marker>
          <c:dLbls>
            <c:numFmt formatCode="#,##0.0" sourceLinked="0"/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Sheet2!$E$4:$K$4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Sheet2!$E$7:$K$7</c:f>
              <c:numCache>
                <c:formatCode>General</c:formatCode>
                <c:ptCount val="7"/>
                <c:pt idx="0">
                  <c:v>8.8000000000000007</c:v>
                </c:pt>
                <c:pt idx="1">
                  <c:v>14</c:v>
                </c:pt>
                <c:pt idx="2">
                  <c:v>15.4</c:v>
                </c:pt>
                <c:pt idx="3">
                  <c:v>19.529</c:v>
                </c:pt>
                <c:pt idx="4">
                  <c:v>13.637</c:v>
                </c:pt>
                <c:pt idx="5">
                  <c:v>22.49</c:v>
                </c:pt>
                <c:pt idx="6">
                  <c:v>21.406763568982772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7C-4034-AEF4-2FFD7B3D2E93}"/>
            </c:ext>
          </c:extLst>
        </c:ser>
        <c:ser>
          <c:idx val="3"/>
          <c:order val="3"/>
          <c:tx>
            <c:strRef>
              <c:f>Sheet2!$A$8</c:f>
              <c:strCache>
                <c:ptCount val="1"/>
                <c:pt idx="0">
                  <c:v>Dārzeņu izlaide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>
                    <a:lumMod val="60000"/>
                  </a:schemeClr>
                </a:solidFill>
                <a:prstDash val="sysDash"/>
              </a:ln>
              <a:effectLst/>
            </c:spPr>
          </c:marker>
          <c:dLbls>
            <c:numFmt formatCode="#,##0.0" sourceLinked="0"/>
            <c:spPr>
              <a:solidFill>
                <a:srgbClr val="C0504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Sheet2!$E$4:$K$4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Sheet2!$E$8:$K$8</c:f>
              <c:numCache>
                <c:formatCode>General</c:formatCode>
                <c:ptCount val="7"/>
                <c:pt idx="0">
                  <c:v>48.352102267051201</c:v>
                </c:pt>
                <c:pt idx="1">
                  <c:v>52.383840040478219</c:v>
                </c:pt>
                <c:pt idx="2">
                  <c:v>61.6</c:v>
                </c:pt>
                <c:pt idx="3">
                  <c:v>55.216999999999999</c:v>
                </c:pt>
                <c:pt idx="4">
                  <c:v>62.837000000000003</c:v>
                </c:pt>
                <c:pt idx="5">
                  <c:v>51.25</c:v>
                </c:pt>
                <c:pt idx="6">
                  <c:v>67.328580995130267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7C-4034-AEF4-2FFD7B3D2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6011776"/>
        <c:axId val="2061100400"/>
      </c:lineChart>
      <c:catAx>
        <c:axId val="20259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endParaRPr lang="lv-LV"/>
          </a:p>
        </c:txPr>
        <c:crossAx val="2023575152"/>
        <c:crosses val="autoZero"/>
        <c:auto val="1"/>
        <c:lblAlgn val="ctr"/>
        <c:lblOffset val="100"/>
        <c:noMultiLvlLbl val="0"/>
      </c:catAx>
      <c:valAx>
        <c:axId val="202357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endParaRPr lang="lv-LV"/>
          </a:p>
        </c:txPr>
        <c:crossAx val="202598440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egoe UI" panose="020B0502040204020203" pitchFamily="34" charset="0"/>
                      <a:ea typeface="Segoe UI Black" panose="020B0A02040204020203" pitchFamily="34" charset="0"/>
                      <a:cs typeface="Segoe UI" panose="020B0502040204020203" pitchFamily="34" charset="0"/>
                    </a:defRPr>
                  </a:pPr>
                  <a:r>
                    <a:rPr lang="lv-LV"/>
                    <a:t>tūkst, ha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defRPr>
                </a:pPr>
                <a:endParaRPr lang="lv-LV"/>
              </a:p>
            </c:txPr>
          </c:dispUnitsLbl>
        </c:dispUnits>
      </c:valAx>
      <c:valAx>
        <c:axId val="20611004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defRPr>
                </a:pPr>
                <a:r>
                  <a:rPr lang="lv-LV"/>
                  <a:t>Izlaide, milj. EUR</a:t>
                </a:r>
              </a:p>
            </c:rich>
          </c:tx>
          <c:layout>
            <c:manualLayout>
              <c:xMode val="edge"/>
              <c:yMode val="edge"/>
              <c:x val="0.96953597722525764"/>
              <c:y val="2.25285452112181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endParaRPr lang="lv-LV"/>
          </a:p>
        </c:txPr>
        <c:crossAx val="2026011776"/>
        <c:crosses val="max"/>
        <c:crossBetween val="between"/>
      </c:valAx>
      <c:catAx>
        <c:axId val="202601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1100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pPr>
      <a:endParaRPr lang="lv-L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39590254071855E-2"/>
          <c:y val="3.6259268564641685E-2"/>
          <c:w val="0.96732081949185633"/>
          <c:h val="0.73127588281793832"/>
        </c:manualLayout>
      </c:layout>
      <c:lineChart>
        <c:grouping val="standard"/>
        <c:varyColors val="0"/>
        <c:ser>
          <c:idx val="0"/>
          <c:order val="0"/>
          <c:tx>
            <c:strRef>
              <c:f>'Cenu indekss'!$A$4</c:f>
              <c:strCache>
                <c:ptCount val="1"/>
                <c:pt idx="0">
                  <c:v>Dārzeņi un dārzkopības produkti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279077613754012E-2"/>
                  <c:y val="-4.9889689940580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EC-489F-B759-B39F8AE10CEC}"/>
                </c:ext>
              </c:extLst>
            </c:dLbl>
            <c:dLbl>
              <c:idx val="17"/>
              <c:layout>
                <c:manualLayout>
                  <c:x val="-3.374985881818611E-2"/>
                  <c:y val="4.2663687318701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EC-489F-B759-B39F8AE10CEC}"/>
                </c:ext>
              </c:extLst>
            </c:dLbl>
            <c:numFmt formatCode="#,##0" sourceLinked="0"/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'Cenu indekss'!$B$2:$T$3</c:f>
              <c:multiLvlStrCache>
                <c:ptCount val="19"/>
                <c:lvl>
                  <c:pt idx="0">
                    <c:v>1. cet.</c:v>
                  </c:pt>
                  <c:pt idx="1">
                    <c:v>2. cet.</c:v>
                  </c:pt>
                  <c:pt idx="2">
                    <c:v>3. cet.</c:v>
                  </c:pt>
                  <c:pt idx="3">
                    <c:v>4. cet.</c:v>
                  </c:pt>
                  <c:pt idx="4">
                    <c:v>1. cet.</c:v>
                  </c:pt>
                  <c:pt idx="5">
                    <c:v>2. cet.</c:v>
                  </c:pt>
                  <c:pt idx="6">
                    <c:v>3. cet.</c:v>
                  </c:pt>
                  <c:pt idx="7">
                    <c:v>4. cet.</c:v>
                  </c:pt>
                  <c:pt idx="8">
                    <c:v>1. cet.</c:v>
                  </c:pt>
                  <c:pt idx="9">
                    <c:v>2. cet.</c:v>
                  </c:pt>
                  <c:pt idx="10">
                    <c:v>3. cet.</c:v>
                  </c:pt>
                  <c:pt idx="11">
                    <c:v>4. cet.</c:v>
                  </c:pt>
                  <c:pt idx="12">
                    <c:v>1. cet.</c:v>
                  </c:pt>
                  <c:pt idx="13">
                    <c:v>2. cet.</c:v>
                  </c:pt>
                  <c:pt idx="14">
                    <c:v>3. cet.</c:v>
                  </c:pt>
                  <c:pt idx="15">
                    <c:v>4. cet.</c:v>
                  </c:pt>
                  <c:pt idx="16">
                    <c:v>1. cet.</c:v>
                  </c:pt>
                  <c:pt idx="17">
                    <c:v>2. cet.</c:v>
                  </c:pt>
                  <c:pt idx="18">
                    <c:v>3. cet.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'Cenu indekss'!$B$4:$T$4</c:f>
              <c:numCache>
                <c:formatCode>0.0</c:formatCode>
                <c:ptCount val="19"/>
                <c:pt idx="0">
                  <c:v>196.3</c:v>
                </c:pt>
                <c:pt idx="1">
                  <c:v>145.80000000000001</c:v>
                </c:pt>
                <c:pt idx="2">
                  <c:v>102.7</c:v>
                </c:pt>
                <c:pt idx="3">
                  <c:v>118.7</c:v>
                </c:pt>
                <c:pt idx="4">
                  <c:v>182</c:v>
                </c:pt>
                <c:pt idx="5">
                  <c:v>152.6</c:v>
                </c:pt>
                <c:pt idx="6">
                  <c:v>93.6</c:v>
                </c:pt>
                <c:pt idx="7">
                  <c:v>119.6</c:v>
                </c:pt>
                <c:pt idx="8">
                  <c:v>166.7</c:v>
                </c:pt>
                <c:pt idx="9">
                  <c:v>163.19999999999999</c:v>
                </c:pt>
                <c:pt idx="10">
                  <c:v>109.9</c:v>
                </c:pt>
                <c:pt idx="11">
                  <c:v>154</c:v>
                </c:pt>
                <c:pt idx="12">
                  <c:v>145.80000000000001</c:v>
                </c:pt>
                <c:pt idx="13">
                  <c:v>153.80000000000001</c:v>
                </c:pt>
                <c:pt idx="14">
                  <c:v>121.7</c:v>
                </c:pt>
                <c:pt idx="15">
                  <c:v>157</c:v>
                </c:pt>
                <c:pt idx="16">
                  <c:v>214.9</c:v>
                </c:pt>
                <c:pt idx="17">
                  <c:v>219.3</c:v>
                </c:pt>
                <c:pt idx="18">
                  <c:v>123.2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2EC-489F-B759-B39F8AE10CEC}"/>
            </c:ext>
          </c:extLst>
        </c:ser>
        <c:ser>
          <c:idx val="1"/>
          <c:order val="1"/>
          <c:tx>
            <c:strRef>
              <c:f>'Cenu indekss'!$A$5</c:f>
              <c:strCache>
                <c:ptCount val="1"/>
                <c:pt idx="0">
                  <c:v>Augļi un ogas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808296409322018E-2"/>
                  <c:y val="3.5650989118671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EC-489F-B759-B39F8AE10CEC}"/>
                </c:ext>
              </c:extLst>
            </c:dLbl>
            <c:dLbl>
              <c:idx val="14"/>
              <c:layout>
                <c:manualLayout>
                  <c:x val="-2.7632983635913957E-2"/>
                  <c:y val="-7.470111453662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EC-489F-B759-B39F8AE10CEC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265967271827914E-2"/>
                      <c:h val="8.5327094342499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2EC-489F-B759-B39F8AE10CE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'Cenu indekss'!$B$2:$T$3</c:f>
              <c:multiLvlStrCache>
                <c:ptCount val="19"/>
                <c:lvl>
                  <c:pt idx="0">
                    <c:v>1. cet.</c:v>
                  </c:pt>
                  <c:pt idx="1">
                    <c:v>2. cet.</c:v>
                  </c:pt>
                  <c:pt idx="2">
                    <c:v>3. cet.</c:v>
                  </c:pt>
                  <c:pt idx="3">
                    <c:v>4. cet.</c:v>
                  </c:pt>
                  <c:pt idx="4">
                    <c:v>1. cet.</c:v>
                  </c:pt>
                  <c:pt idx="5">
                    <c:v>2. cet.</c:v>
                  </c:pt>
                  <c:pt idx="6">
                    <c:v>3. cet.</c:v>
                  </c:pt>
                  <c:pt idx="7">
                    <c:v>4. cet.</c:v>
                  </c:pt>
                  <c:pt idx="8">
                    <c:v>1. cet.</c:v>
                  </c:pt>
                  <c:pt idx="9">
                    <c:v>2. cet.</c:v>
                  </c:pt>
                  <c:pt idx="10">
                    <c:v>3. cet.</c:v>
                  </c:pt>
                  <c:pt idx="11">
                    <c:v>4. cet.</c:v>
                  </c:pt>
                  <c:pt idx="12">
                    <c:v>1. cet.</c:v>
                  </c:pt>
                  <c:pt idx="13">
                    <c:v>2. cet.</c:v>
                  </c:pt>
                  <c:pt idx="14">
                    <c:v>3. cet.</c:v>
                  </c:pt>
                  <c:pt idx="15">
                    <c:v>4. cet.</c:v>
                  </c:pt>
                  <c:pt idx="16">
                    <c:v>1. cet.</c:v>
                  </c:pt>
                  <c:pt idx="17">
                    <c:v>2. cet.</c:v>
                  </c:pt>
                  <c:pt idx="18">
                    <c:v>3. cet.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'Cenu indekss'!$B$5:$T$5</c:f>
              <c:numCache>
                <c:formatCode>0.0</c:formatCode>
                <c:ptCount val="19"/>
                <c:pt idx="0">
                  <c:v>153.1</c:v>
                </c:pt>
                <c:pt idx="1">
                  <c:v>155.1</c:v>
                </c:pt>
                <c:pt idx="2">
                  <c:v>141.4</c:v>
                </c:pt>
                <c:pt idx="3">
                  <c:v>186.6</c:v>
                </c:pt>
                <c:pt idx="4">
                  <c:v>213.3</c:v>
                </c:pt>
                <c:pt idx="5">
                  <c:v>157.5</c:v>
                </c:pt>
                <c:pt idx="6">
                  <c:v>127.7</c:v>
                </c:pt>
                <c:pt idx="7">
                  <c:v>175.6</c:v>
                </c:pt>
                <c:pt idx="8">
                  <c:v>173.1</c:v>
                </c:pt>
                <c:pt idx="9">
                  <c:v>184</c:v>
                </c:pt>
                <c:pt idx="10">
                  <c:v>129</c:v>
                </c:pt>
                <c:pt idx="11">
                  <c:v>188.9</c:v>
                </c:pt>
                <c:pt idx="12">
                  <c:v>235.3</c:v>
                </c:pt>
                <c:pt idx="13">
                  <c:v>255.6</c:v>
                </c:pt>
                <c:pt idx="14">
                  <c:v>137.80000000000001</c:v>
                </c:pt>
                <c:pt idx="15">
                  <c:v>231</c:v>
                </c:pt>
                <c:pt idx="16">
                  <c:v>209</c:v>
                </c:pt>
                <c:pt idx="17">
                  <c:v>256.10000000000002</c:v>
                </c:pt>
                <c:pt idx="18">
                  <c:v>159.30000000000001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2EC-489F-B759-B39F8AE10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388176"/>
        <c:axId val="1459326624"/>
      </c:lineChart>
      <c:catAx>
        <c:axId val="129238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1459326624"/>
        <c:crosses val="autoZero"/>
        <c:auto val="1"/>
        <c:lblAlgn val="ctr"/>
        <c:lblOffset val="100"/>
        <c:noMultiLvlLbl val="0"/>
      </c:catAx>
      <c:valAx>
        <c:axId val="145932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29238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17393454735229E-2"/>
          <c:y val="0.15371476514462212"/>
          <c:w val="0.95578187558504879"/>
          <c:h val="0.74855691211937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Tirdzniecība_EUR!$C$15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Tirdzniecība_EUR!$K$14:$Q$14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Tirdzniecība_EUR!$K$15:$Q$15</c:f>
              <c:numCache>
                <c:formatCode>General</c:formatCode>
                <c:ptCount val="7"/>
                <c:pt idx="0">
                  <c:v>36.131903000000001</c:v>
                </c:pt>
                <c:pt idx="1">
                  <c:v>39.576461999999999</c:v>
                </c:pt>
                <c:pt idx="2">
                  <c:v>42.930042</c:v>
                </c:pt>
                <c:pt idx="3">
                  <c:v>50.448743999999998</c:v>
                </c:pt>
                <c:pt idx="4">
                  <c:v>55.105811000000003</c:v>
                </c:pt>
                <c:pt idx="5">
                  <c:v>64.409019999999998</c:v>
                </c:pt>
                <c:pt idx="6">
                  <c:v>74.561412000000004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E-4ED9-A2AD-230E19D6BF73}"/>
            </c:ext>
          </c:extLst>
        </c:ser>
        <c:ser>
          <c:idx val="1"/>
          <c:order val="1"/>
          <c:tx>
            <c:strRef>
              <c:f>Tirdzniecība_EUR!$C$16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61536340334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0E-4ED9-A2AD-230E19D6BF73}"/>
                </c:ext>
              </c:extLst>
            </c:dLbl>
            <c:dLbl>
              <c:idx val="7"/>
              <c:layout>
                <c:manualLayout>
                  <c:x val="6.2422439643828627E-17"/>
                  <c:y val="1.292290722675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0E-4ED9-A2AD-230E19D6BF73}"/>
                </c:ext>
              </c:extLst>
            </c:dLbl>
            <c:dLbl>
              <c:idx val="10"/>
              <c:layout>
                <c:manualLayout>
                  <c:x val="0"/>
                  <c:y val="-3.2307268066885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0E-4ED9-A2AD-230E19D6BF73}"/>
                </c:ext>
              </c:extLst>
            </c:dLbl>
            <c:dLbl>
              <c:idx val="11"/>
              <c:layout>
                <c:manualLayout>
                  <c:x val="0"/>
                  <c:y val="-5.92293072339457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0E-4ED9-A2AD-230E19D6BF7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Tirdzniecība_EUR!$K$14:$Q$14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Tirdzniecība_EUR!$K$16:$Q$16</c:f>
              <c:numCache>
                <c:formatCode>General</c:formatCode>
                <c:ptCount val="7"/>
                <c:pt idx="0">
                  <c:v>96.680031999999997</c:v>
                </c:pt>
                <c:pt idx="1">
                  <c:v>96.248735999999994</c:v>
                </c:pt>
                <c:pt idx="2">
                  <c:v>116.446247</c:v>
                </c:pt>
                <c:pt idx="3">
                  <c:v>120.909165</c:v>
                </c:pt>
                <c:pt idx="4">
                  <c:v>126.492351</c:v>
                </c:pt>
                <c:pt idx="5">
                  <c:v>163.18705299999999</c:v>
                </c:pt>
                <c:pt idx="6">
                  <c:v>192.02898099999999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0E-4ED9-A2AD-230E19D6B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1630229007"/>
        <c:axId val="1517806415"/>
      </c:barChart>
      <c:lineChart>
        <c:grouping val="standard"/>
        <c:varyColors val="0"/>
        <c:ser>
          <c:idx val="2"/>
          <c:order val="2"/>
          <c:tx>
            <c:strRef>
              <c:f>Tirdzniecība_EUR!$C$17</c:f>
              <c:strCache>
                <c:ptCount val="1"/>
                <c:pt idx="0">
                  <c:v>Dārzeņu, kartupeļu, augļu un ogu izlaide Latvijā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bg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6140394400083837E-2"/>
                  <c:y val="3.7177525130984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0E-4ED9-A2AD-230E19D6BF73}"/>
                </c:ext>
              </c:extLst>
            </c:dLbl>
            <c:dLbl>
              <c:idx val="4"/>
              <c:layout>
                <c:manualLayout>
                  <c:x val="-6.2853582684679152E-2"/>
                  <c:y val="3.7177525130984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0E-4ED9-A2AD-230E19D6BF73}"/>
                </c:ext>
              </c:extLst>
            </c:dLbl>
            <c:dLbl>
              <c:idx val="6"/>
              <c:layout>
                <c:manualLayout>
                  <c:x val="-3.5313099292504743E-2"/>
                  <c:y val="3.0716071517607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0E-4ED9-A2AD-230E19D6BF73}"/>
                </c:ext>
              </c:extLst>
            </c:dLbl>
            <c:dLbl>
              <c:idx val="7"/>
              <c:layout>
                <c:manualLayout>
                  <c:x val="-3.0205749776335625E-2"/>
                  <c:y val="3.7177525130984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0E-4ED9-A2AD-230E19D6BF73}"/>
                </c:ext>
              </c:extLst>
            </c:dLbl>
            <c:dLbl>
              <c:idx val="10"/>
              <c:layout>
                <c:manualLayout>
                  <c:x val="-3.701554913122778E-2"/>
                  <c:y val="3.3946798324295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0E-4ED9-A2AD-230E19D6BF73}"/>
                </c:ext>
              </c:extLst>
            </c:dLbl>
            <c:dLbl>
              <c:idx val="11"/>
              <c:layout>
                <c:manualLayout>
                  <c:x val="-3.1908199615058662E-2"/>
                  <c:y val="3.0716071517607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0E-4ED9-A2AD-230E19D6BF73}"/>
                </c:ext>
              </c:extLst>
            </c:dLbl>
            <c:numFmt formatCode="#,##0.0" sourceLinked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ue UI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Tirdzniecība_EUR!$K$14:$Q$14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2023*</c:v>
                </c:pt>
              </c:strCache>
            </c:strRef>
          </c:cat>
          <c:val>
            <c:numRef>
              <c:f>Tirdzniecība_EUR!$K$17:$Q$17</c:f>
              <c:numCache>
                <c:formatCode>General</c:formatCode>
                <c:ptCount val="7"/>
                <c:pt idx="0">
                  <c:v>110.20490477481529</c:v>
                </c:pt>
                <c:pt idx="1">
                  <c:v>122.1217802691438</c:v>
                </c:pt>
                <c:pt idx="2">
                  <c:v>144.20000000000002</c:v>
                </c:pt>
                <c:pt idx="3">
                  <c:v>118.517</c:v>
                </c:pt>
                <c:pt idx="4">
                  <c:v>116.197</c:v>
                </c:pt>
                <c:pt idx="5">
                  <c:v>117.21</c:v>
                </c:pt>
                <c:pt idx="6">
                  <c:v>138.22853838597558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300E-4ED9-A2AD-230E19D6B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0229007"/>
        <c:axId val="1517806415"/>
      </c:lineChart>
      <c:catAx>
        <c:axId val="163022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7806415"/>
        <c:crosses val="autoZero"/>
        <c:auto val="1"/>
        <c:lblAlgn val="ctr"/>
        <c:lblOffset val="100"/>
        <c:noMultiLvlLbl val="0"/>
      </c:catAx>
      <c:valAx>
        <c:axId val="1517806415"/>
        <c:scaling>
          <c:orientation val="minMax"/>
          <c:max val="220"/>
        </c:scaling>
        <c:delete val="1"/>
        <c:axPos val="l"/>
        <c:numFmt formatCode="General" sourceLinked="1"/>
        <c:majorTickMark val="none"/>
        <c:minorTickMark val="none"/>
        <c:tickLblPos val="nextTo"/>
        <c:crossAx val="163022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41106778553734"/>
          <c:w val="0.96625586186702839"/>
          <c:h val="0.11318529109512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8627690861027564E-2"/>
          <c:w val="0.98248425651875293"/>
          <c:h val="0.85852400206689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Tirdzniecība_tonnas!$B$15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Tirdzniecība_tonnas!$J$14:$P$14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Tirdzniecība_tonnas!$J$15:$P$15</c:f>
              <c:numCache>
                <c:formatCode>General</c:formatCode>
                <c:ptCount val="7"/>
                <c:pt idx="0">
                  <c:v>68396.698999999993</c:v>
                </c:pt>
                <c:pt idx="1">
                  <c:v>66027.991999999998</c:v>
                </c:pt>
                <c:pt idx="2">
                  <c:v>57449.514999999999</c:v>
                </c:pt>
                <c:pt idx="3">
                  <c:v>52347.400000000009</c:v>
                </c:pt>
                <c:pt idx="4">
                  <c:v>70909.351999999999</c:v>
                </c:pt>
                <c:pt idx="5">
                  <c:v>62085.311000000016</c:v>
                </c:pt>
                <c:pt idx="6">
                  <c:v>75133.286000000022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9-4829-8A6E-B479B1C897D2}"/>
            </c:ext>
          </c:extLst>
        </c:ser>
        <c:ser>
          <c:idx val="1"/>
          <c:order val="1"/>
          <c:tx>
            <c:strRef>
              <c:f>Tirdzniecība_tonnas!$B$16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Tirdzniecība_tonnas!$J$14:$P$14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Tirdzniecība_tonnas!$J$16:$P$16</c:f>
              <c:numCache>
                <c:formatCode>General</c:formatCode>
                <c:ptCount val="7"/>
                <c:pt idx="0">
                  <c:v>143558.56800000003</c:v>
                </c:pt>
                <c:pt idx="1">
                  <c:v>139092.10499999995</c:v>
                </c:pt>
                <c:pt idx="2">
                  <c:v>157457.42800000004</c:v>
                </c:pt>
                <c:pt idx="3">
                  <c:v>154832.95699999999</c:v>
                </c:pt>
                <c:pt idx="4">
                  <c:v>154389.43799999997</c:v>
                </c:pt>
                <c:pt idx="5">
                  <c:v>167776.454</c:v>
                </c:pt>
                <c:pt idx="6">
                  <c:v>164977.14599999998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9-4829-8A6E-B479B1C89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608867823"/>
        <c:axId val="1603692127"/>
      </c:barChart>
      <c:catAx>
        <c:axId val="160886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1603692127"/>
        <c:crosses val="autoZero"/>
        <c:auto val="1"/>
        <c:lblAlgn val="ctr"/>
        <c:lblOffset val="100"/>
        <c:noMultiLvlLbl val="0"/>
      </c:catAx>
      <c:valAx>
        <c:axId val="1603692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08867823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r>
                    <a:rPr lang="lv-LV"/>
                    <a:t>tūkst.tonnas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v-LV" sz="1300" dirty="0">
                <a:latin typeface="Segoe UI" panose="020B0502040204020203" pitchFamily="34" charset="0"/>
                <a:cs typeface="Segoe UI" panose="020B0502040204020203" pitchFamily="34" charset="0"/>
              </a:rPr>
              <a:t>Top importa</a:t>
            </a:r>
            <a:r>
              <a:rPr lang="lv-LV" sz="13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dārzeņu īpatsvars kopējā dārzeņu importā, </a:t>
            </a:r>
            <a:r>
              <a:rPr lang="lv-LV" baseline="0" dirty="0"/>
              <a:t>%</a:t>
            </a:r>
            <a:endParaRPr lang="lv-LV" dirty="0"/>
          </a:p>
        </c:rich>
      </c:tx>
      <c:layout>
        <c:manualLayout>
          <c:xMode val="edge"/>
          <c:yMode val="edge"/>
          <c:x val="0.13269709581188815"/>
          <c:y val="4.1203710713181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3.2914202780861386E-2"/>
          <c:y val="0.29187259509838059"/>
          <c:w val="0.92685732715364133"/>
          <c:h val="0.60099703607253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Sheet7!$D$4</c:f>
              <c:strCache>
                <c:ptCount val="1"/>
                <c:pt idx="0">
                  <c:v>Kartupeļi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0000"/>
                    <a:shade val="51000"/>
                    <a:satMod val="130000"/>
                  </a:schemeClr>
                </a:gs>
                <a:gs pos="80000">
                  <a:schemeClr val="accent1">
                    <a:shade val="5000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80E7BC-37F1-48BC-A894-B372D95D8F8F}" type="SERIESNAME">
                      <a:rPr lang="lv-LV"/>
                      <a:pPr/>
                      <a:t>[SERIES NAME]</a:t>
                    </a:fld>
                    <a:r>
                      <a:rPr lang="lv-LV" baseline="0"/>
                      <a:t> </a:t>
                    </a:r>
                    <a:fld id="{0DD0F43D-AA30-4257-A657-AAB239A08F5C}" type="VALUE">
                      <a:rPr lang="lv-LV" baseline="0"/>
                      <a:pPr/>
                      <a:t>[VALUE]</a:t>
                    </a:fld>
                    <a:endParaRPr lang="lv-LV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40-4F9B-8790-BBACE28595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71F66C-CDD3-4262-87C5-B05922FCB398}" type="SERIESNAME">
                      <a:rPr lang="lv-LV"/>
                      <a:pPr/>
                      <a:t>[SERIES NAME]</a:t>
                    </a:fld>
                    <a:r>
                      <a:rPr lang="lv-LV" baseline="0"/>
                      <a:t> </a:t>
                    </a:r>
                    <a:fld id="{F1DD36CE-8DCA-46DF-AD39-AC4A7A60C03E}" type="VALUE">
                      <a:rPr lang="lv-LV" baseline="0"/>
                      <a:pPr/>
                      <a:t>[VALUE]</a:t>
                    </a:fld>
                    <a:endParaRPr lang="lv-LV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40-4F9B-8790-BBACE28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Sheet7!$G$3:$H$3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Sheet7!$G$4:$H$4</c:f>
              <c:numCache>
                <c:formatCode>0%</c:formatCode>
                <c:ptCount val="2"/>
                <c:pt idx="0">
                  <c:v>0.14197306921294259</c:v>
                </c:pt>
                <c:pt idx="1">
                  <c:v>0.253042145966901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0-4F9B-8790-BBACE28595F1}"/>
            </c:ext>
          </c:extLst>
        </c:ser>
        <c:ser>
          <c:idx val="1"/>
          <c:order val="1"/>
          <c:tx>
            <c:strRef>
              <c:f>Sheet7!$D$5</c:f>
              <c:strCache>
                <c:ptCount val="1"/>
                <c:pt idx="0">
                  <c:v>Tomāti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0000"/>
                    <a:shade val="51000"/>
                    <a:satMod val="130000"/>
                  </a:schemeClr>
                </a:gs>
                <a:gs pos="80000">
                  <a:schemeClr val="accent1">
                    <a:shade val="70000"/>
                    <a:shade val="93000"/>
                    <a:satMod val="130000"/>
                  </a:schemeClr>
                </a:gs>
                <a:gs pos="100000">
                  <a:schemeClr val="accent1">
                    <a:shade val="7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AFA88DE-B182-4C01-8A07-BBE9A9799521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D2EACBDD-06D4-422C-8548-C29B01DF00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40-4F9B-8790-BBACE28595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2DD635-08FB-4BBF-9334-B470E7FAF510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 </a:t>
                    </a:r>
                    <a:fld id="{E4275D6A-0796-48AE-B72A-29DA3C04D61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C40-4F9B-8790-BBACE28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Sheet7!$G$3:$H$3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Sheet7!$G$5:$H$5</c:f>
              <c:numCache>
                <c:formatCode>0%</c:formatCode>
                <c:ptCount val="2"/>
                <c:pt idx="0">
                  <c:v>0.19541026818736457</c:v>
                </c:pt>
                <c:pt idx="1">
                  <c:v>0.18903820788120204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40-4F9B-8790-BBACE28595F1}"/>
            </c:ext>
          </c:extLst>
        </c:ser>
        <c:ser>
          <c:idx val="2"/>
          <c:order val="2"/>
          <c:tx>
            <c:strRef>
              <c:f>Sheet7!$D$6</c:f>
              <c:strCache>
                <c:ptCount val="1"/>
                <c:pt idx="0">
                  <c:v>Sīpoli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90000"/>
                    <a:shade val="51000"/>
                    <a:satMod val="130000"/>
                  </a:schemeClr>
                </a:gs>
                <a:gs pos="80000">
                  <a:schemeClr val="accent1">
                    <a:shade val="90000"/>
                    <a:shade val="93000"/>
                    <a:satMod val="130000"/>
                  </a:schemeClr>
                </a:gs>
                <a:gs pos="100000">
                  <a:schemeClr val="accent1">
                    <a:shade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C78ADB-C94D-4A0B-9B45-4A1E6EFC72BD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9B06C11D-2DD5-4F8C-B400-BFACFD3359F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40-4F9B-8790-BBACE28595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177D5B-34B1-41F6-BEF4-1C6601DF5DDC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 </a:t>
                    </a:r>
                    <a:fld id="{AEE53E18-47F4-414D-B459-CAE49FD5471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40-4F9B-8790-BBACE28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Sheet7!$G$3:$H$3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Sheet7!$G$6:$H$6</c:f>
              <c:numCache>
                <c:formatCode>0%</c:formatCode>
                <c:ptCount val="2"/>
                <c:pt idx="0">
                  <c:v>7.9353635864257366E-2</c:v>
                </c:pt>
                <c:pt idx="1">
                  <c:v>0.12757978763024602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40-4F9B-8790-BBACE28595F1}"/>
            </c:ext>
          </c:extLst>
        </c:ser>
        <c:ser>
          <c:idx val="3"/>
          <c:order val="3"/>
          <c:tx>
            <c:strRef>
              <c:f>Sheet7!$D$7</c:f>
              <c:strCache>
                <c:ptCount val="1"/>
                <c:pt idx="0">
                  <c:v>Burkāni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0000"/>
                    <a:shade val="51000"/>
                    <a:satMod val="130000"/>
                  </a:schemeClr>
                </a:gs>
                <a:gs pos="80000">
                  <a:schemeClr val="accent1">
                    <a:tint val="90000"/>
                    <a:shade val="93000"/>
                    <a:satMod val="130000"/>
                  </a:schemeClr>
                </a:gs>
                <a:gs pos="100000">
                  <a:schemeClr val="accent1">
                    <a:tint val="9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96F29D-C613-4C47-9509-65B62203E410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5C2C676F-367F-4FA6-97D4-D7A7A698E93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C40-4F9B-8790-BBACE28595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BA264B0-2D00-45D0-A388-ED1F0805E7B5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 </a:t>
                    </a:r>
                    <a:fld id="{1DF3955A-12F4-44FF-AF00-55E175A5A23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C40-4F9B-8790-BBACE28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Sheet7!$G$3:$H$3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Sheet7!$G$7:$H$7</c:f>
              <c:numCache>
                <c:formatCode>0%</c:formatCode>
                <c:ptCount val="2"/>
                <c:pt idx="0">
                  <c:v>9.219645439993697E-2</c:v>
                </c:pt>
                <c:pt idx="1">
                  <c:v>9.2869863672193145E-2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40-4F9B-8790-BBACE28595F1}"/>
            </c:ext>
          </c:extLst>
        </c:ser>
        <c:ser>
          <c:idx val="4"/>
          <c:order val="4"/>
          <c:tx>
            <c:strRef>
              <c:f>Sheet7!$D$8</c:f>
              <c:strCache>
                <c:ptCount val="1"/>
                <c:pt idx="0">
                  <c:v>Gurķi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0000"/>
                    <a:shade val="51000"/>
                    <a:satMod val="130000"/>
                  </a:schemeClr>
                </a:gs>
                <a:gs pos="80000">
                  <a:schemeClr val="accent1">
                    <a:tint val="70000"/>
                    <a:shade val="93000"/>
                    <a:satMod val="130000"/>
                  </a:schemeClr>
                </a:gs>
                <a:gs pos="100000">
                  <a:schemeClr val="accent1">
                    <a:tint val="7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659A4F-1CD4-4A5F-8FFA-4C8FF7270DA9}" type="SERIESNAME">
                      <a:rPr lang="lv-LV"/>
                      <a:pPr/>
                      <a:t>[SERIES NAME]</a:t>
                    </a:fld>
                    <a:r>
                      <a:rPr lang="lv-LV" baseline="0"/>
                      <a:t> </a:t>
                    </a:r>
                    <a:fld id="{02F7C2A1-A8EC-4E8A-A3EC-F128464A88B5}" type="VALUE">
                      <a:rPr lang="lv-LV" baseline="0"/>
                      <a:pPr/>
                      <a:t>[VALUE]</a:t>
                    </a:fld>
                    <a:endParaRPr lang="lv-LV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C40-4F9B-8790-BBACE28595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B9676A-5211-4848-BF56-14D04E2D9325}" type="SERIESNAME">
                      <a:rPr lang="lv-LV"/>
                      <a:pPr/>
                      <a:t>[SERIES NAME]</a:t>
                    </a:fld>
                    <a:r>
                      <a:rPr lang="lv-LV" baseline="0"/>
                      <a:t>  </a:t>
                    </a:r>
                    <a:fld id="{0C399E66-AC2D-4944-A39B-B296D5121120}" type="VALUE">
                      <a:rPr lang="lv-LV" baseline="0"/>
                      <a:pPr/>
                      <a:t>[VALUE]</a:t>
                    </a:fld>
                    <a:endParaRPr lang="lv-LV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C40-4F9B-8790-BBACE28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Sheet7!$G$3:$H$3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Sheet7!$G$8:$H$8</c:f>
              <c:numCache>
                <c:formatCode>0%</c:formatCode>
                <c:ptCount val="2"/>
                <c:pt idx="0">
                  <c:v>5.2037395147817113E-2</c:v>
                </c:pt>
                <c:pt idx="1">
                  <c:v>8.0611595063911981E-2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40-4F9B-8790-BBACE28595F1}"/>
            </c:ext>
          </c:extLst>
        </c:ser>
        <c:ser>
          <c:idx val="5"/>
          <c:order val="5"/>
          <c:tx>
            <c:strRef>
              <c:f>Sheet7!$D$9</c:f>
              <c:strCache>
                <c:ptCount val="1"/>
                <c:pt idx="0">
                  <c:v>Pārējie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hade val="51000"/>
                    <a:satMod val="130000"/>
                  </a:schemeClr>
                </a:gs>
                <a:gs pos="80000">
                  <a:schemeClr val="accent1">
                    <a:tint val="50000"/>
                    <a:shade val="93000"/>
                    <a:satMod val="130000"/>
                  </a:schemeClr>
                </a:gs>
                <a:gs pos="100000">
                  <a:schemeClr val="accent1">
                    <a:tint val="5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4068B7-6DD5-4349-BC56-95E56FAD7084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A7A15770-1358-4022-9B28-0AFE0C39E30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C40-4F9B-8790-BBACE28595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53AAA8-22E5-4748-BA2F-447FE841B65A}" type="SERIESNAME">
                      <a:rPr lang="en-US"/>
                      <a:pPr/>
                      <a:t>[SERIES NAME]</a:t>
                    </a:fld>
                    <a:r>
                      <a:rPr lang="en-US" baseline="0"/>
                      <a:t>  </a:t>
                    </a:r>
                    <a:fld id="{F1C3E2F1-2591-42F3-87A5-B0F2868B547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FC40-4F9B-8790-BBACE2859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Sheet7!$G$3:$H$3</c:f>
              <c:numCache>
                <c:formatCode>General</c:formatCode>
                <c:ptCount val="2"/>
                <c:pt idx="0">
                  <c:v>2017</c:v>
                </c:pt>
                <c:pt idx="1">
                  <c:v>2023</c:v>
                </c:pt>
              </c:numCache>
            </c:numRef>
          </c:cat>
          <c:val>
            <c:numRef>
              <c:f>Sheet7!$G$9:$H$9</c:f>
              <c:numCache>
                <c:formatCode>0%</c:formatCode>
                <c:ptCount val="2"/>
                <c:pt idx="0">
                  <c:v>0.43902917718768136</c:v>
                </c:pt>
                <c:pt idx="1">
                  <c:v>0.25685839978554553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C40-4F9B-8790-BBACE285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545088"/>
        <c:axId val="1478944063"/>
      </c:barChart>
      <c:catAx>
        <c:axId val="2135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78944063"/>
        <c:crosses val="autoZero"/>
        <c:auto val="1"/>
        <c:lblAlgn val="ctr"/>
        <c:lblOffset val="100"/>
        <c:noMultiLvlLbl val="0"/>
      </c:catAx>
      <c:valAx>
        <c:axId val="14789440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35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60D5B-975A-4D1B-AE57-335662F69B79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6D827180-4809-48D3-844B-25D3AD3853B1}">
      <dgm:prSet phldrT="[Text]" custT="1"/>
      <dgm:spPr/>
      <dgm:t>
        <a:bodyPr/>
        <a:lstStyle/>
        <a:p>
          <a:r>
            <a:rPr lang="lv-LV" sz="2000" dirty="0">
              <a:latin typeface="Segoe UI" panose="020B0502040204020203" pitchFamily="34" charset="0"/>
              <a:cs typeface="Segoe UI" panose="020B0502040204020203" pitchFamily="34" charset="0"/>
            </a:rPr>
            <a:t>Jāiegūst atzītas RO statuss</a:t>
          </a:r>
        </a:p>
      </dgm:t>
    </dgm:pt>
    <dgm:pt modelId="{CE962226-D699-4368-B8D7-0F89F4C49BAF}" type="parTrans" cxnId="{EBBCF2A2-502F-41CB-BF4F-3784EB9460F6}">
      <dgm:prSet/>
      <dgm:spPr/>
      <dgm:t>
        <a:bodyPr/>
        <a:lstStyle/>
        <a:p>
          <a:endParaRPr lang="lv-LV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C7912CE-174C-4B05-A508-B7D2E954B596}" type="sibTrans" cxnId="{EBBCF2A2-502F-41CB-BF4F-3784EB9460F6}">
      <dgm:prSet/>
      <dgm:spPr/>
      <dgm:t>
        <a:bodyPr/>
        <a:lstStyle/>
        <a:p>
          <a:endParaRPr lang="lv-LV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6A74526-5CC8-4140-A824-BB31E9ECB825}">
      <dgm:prSet phldrT="[Text]" custT="1"/>
      <dgm:spPr/>
      <dgm:t>
        <a:bodyPr/>
        <a:lstStyle/>
        <a:p>
          <a:r>
            <a:rPr lang="lv-LV" sz="2000" dirty="0">
              <a:latin typeface="Segoe UI" panose="020B0502040204020203" pitchFamily="34" charset="0"/>
              <a:cs typeface="Segoe UI" panose="020B0502040204020203" pitchFamily="34" charset="0"/>
            </a:rPr>
            <a:t>Darbības programma (3-7 gadi)</a:t>
          </a:r>
        </a:p>
      </dgm:t>
    </dgm:pt>
    <dgm:pt modelId="{7A460EF6-3A14-4A2C-AF4C-A4085D7B5301}" type="parTrans" cxnId="{6A364FEF-02DB-415B-957D-B2A9E4C20314}">
      <dgm:prSet/>
      <dgm:spPr/>
      <dgm:t>
        <a:bodyPr/>
        <a:lstStyle/>
        <a:p>
          <a:endParaRPr lang="lv-LV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A953F68-7B26-4D82-9A97-56D88BF0A4A1}" type="sibTrans" cxnId="{6A364FEF-02DB-415B-957D-B2A9E4C20314}">
      <dgm:prSet/>
      <dgm:spPr/>
      <dgm:t>
        <a:bodyPr/>
        <a:lstStyle/>
        <a:p>
          <a:endParaRPr lang="lv-LV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C11CB97-A5F4-41B5-8E36-C7FE674BFA64}">
      <dgm:prSet phldrT="[Text]" custT="1"/>
      <dgm:spPr/>
      <dgm:t>
        <a:bodyPr/>
        <a:lstStyle/>
        <a:p>
          <a:r>
            <a:rPr lang="lv-LV" sz="2000" dirty="0">
              <a:latin typeface="Segoe UI" panose="020B0502040204020203" pitchFamily="34" charset="0"/>
              <a:cs typeface="Segoe UI" panose="020B0502040204020203" pitchFamily="34" charset="0"/>
            </a:rPr>
            <a:t>Atbalsta nosacījumi</a:t>
          </a:r>
        </a:p>
      </dgm:t>
    </dgm:pt>
    <dgm:pt modelId="{EB41D4FD-9E25-4683-9B01-1655DD083DD9}" type="parTrans" cxnId="{D68C0DE7-2067-41B5-9AA4-D070A13AEA7C}">
      <dgm:prSet/>
      <dgm:spPr/>
      <dgm:t>
        <a:bodyPr/>
        <a:lstStyle/>
        <a:p>
          <a:endParaRPr lang="lv-LV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23E9AEE-D49E-4111-96CE-7D293E48F3D1}" type="sibTrans" cxnId="{D68C0DE7-2067-41B5-9AA4-D070A13AEA7C}">
      <dgm:prSet/>
      <dgm:spPr/>
      <dgm:t>
        <a:bodyPr/>
        <a:lstStyle/>
        <a:p>
          <a:endParaRPr lang="lv-LV" sz="20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A435BE9-EFD1-4F22-9400-62EC42CF830F}" type="pres">
      <dgm:prSet presAssocID="{07D60D5B-975A-4D1B-AE57-335662F69B7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45C24A3-D1BE-4ACD-8943-57790AE83572}" type="pres">
      <dgm:prSet presAssocID="{CC11CB97-A5F4-41B5-8E36-C7FE674BFA64}" presName="Accent3" presStyleCnt="0"/>
      <dgm:spPr/>
    </dgm:pt>
    <dgm:pt modelId="{66C06322-68AA-4ACC-B496-5B998D2B2276}" type="pres">
      <dgm:prSet presAssocID="{CC11CB97-A5F4-41B5-8E36-C7FE674BFA64}" presName="Accent" presStyleLbl="node1" presStyleIdx="0" presStyleCnt="3"/>
      <dgm:spPr/>
    </dgm:pt>
    <dgm:pt modelId="{46AD5F5B-AF3E-4529-B815-4A9528514E94}" type="pres">
      <dgm:prSet presAssocID="{CC11CB97-A5F4-41B5-8E36-C7FE674BFA64}" presName="ParentBackground3" presStyleCnt="0"/>
      <dgm:spPr/>
    </dgm:pt>
    <dgm:pt modelId="{886B9967-F860-4C04-A3AD-F445ED89578A}" type="pres">
      <dgm:prSet presAssocID="{CC11CB97-A5F4-41B5-8E36-C7FE674BFA64}" presName="ParentBackground" presStyleLbl="fgAcc1" presStyleIdx="0" presStyleCnt="3"/>
      <dgm:spPr/>
    </dgm:pt>
    <dgm:pt modelId="{099E83CC-B19C-4AF5-BD59-76922FEFEF1B}" type="pres">
      <dgm:prSet presAssocID="{CC11CB97-A5F4-41B5-8E36-C7FE674BFA6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DF3FA02-6E7D-4304-A4AF-24366BF84551}" type="pres">
      <dgm:prSet presAssocID="{D6A74526-5CC8-4140-A824-BB31E9ECB825}" presName="Accent2" presStyleCnt="0"/>
      <dgm:spPr/>
    </dgm:pt>
    <dgm:pt modelId="{7146634A-675A-40D5-BCE7-A8E1F14F1938}" type="pres">
      <dgm:prSet presAssocID="{D6A74526-5CC8-4140-A824-BB31E9ECB825}" presName="Accent" presStyleLbl="node1" presStyleIdx="1" presStyleCnt="3"/>
      <dgm:spPr/>
    </dgm:pt>
    <dgm:pt modelId="{8523B133-4466-47BA-9E05-4A48484874B9}" type="pres">
      <dgm:prSet presAssocID="{D6A74526-5CC8-4140-A824-BB31E9ECB825}" presName="ParentBackground2" presStyleCnt="0"/>
      <dgm:spPr/>
    </dgm:pt>
    <dgm:pt modelId="{2D7E15A0-AB6F-4A39-A60C-A130D1681579}" type="pres">
      <dgm:prSet presAssocID="{D6A74526-5CC8-4140-A824-BB31E9ECB825}" presName="ParentBackground" presStyleLbl="fgAcc1" presStyleIdx="1" presStyleCnt="3"/>
      <dgm:spPr/>
    </dgm:pt>
    <dgm:pt modelId="{7F021127-C5E7-4BCF-9B56-082C0B9AFC38}" type="pres">
      <dgm:prSet presAssocID="{D6A74526-5CC8-4140-A824-BB31E9ECB82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0B4D0C-0DD0-45AF-BA4B-42EF383139F7}" type="pres">
      <dgm:prSet presAssocID="{6D827180-4809-48D3-844B-25D3AD3853B1}" presName="Accent1" presStyleCnt="0"/>
      <dgm:spPr/>
    </dgm:pt>
    <dgm:pt modelId="{1868166B-A158-479B-A669-EFD8D468B003}" type="pres">
      <dgm:prSet presAssocID="{6D827180-4809-48D3-844B-25D3AD3853B1}" presName="Accent" presStyleLbl="node1" presStyleIdx="2" presStyleCnt="3"/>
      <dgm:spPr/>
    </dgm:pt>
    <dgm:pt modelId="{DAF9739D-851F-46CC-B0F5-6923C89F0517}" type="pres">
      <dgm:prSet presAssocID="{6D827180-4809-48D3-844B-25D3AD3853B1}" presName="ParentBackground1" presStyleCnt="0"/>
      <dgm:spPr/>
    </dgm:pt>
    <dgm:pt modelId="{4C533EDD-6951-4A29-ADAB-8798041CAF21}" type="pres">
      <dgm:prSet presAssocID="{6D827180-4809-48D3-844B-25D3AD3853B1}" presName="ParentBackground" presStyleLbl="fgAcc1" presStyleIdx="2" presStyleCnt="3" custScaleX="95080" custScaleY="98970"/>
      <dgm:spPr/>
    </dgm:pt>
    <dgm:pt modelId="{2F2D70F0-538F-49E1-B380-02F034C3A52F}" type="pres">
      <dgm:prSet presAssocID="{6D827180-4809-48D3-844B-25D3AD3853B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877611D-627A-460F-A23B-12D393A69C99}" type="presOf" srcId="{CC11CB97-A5F4-41B5-8E36-C7FE674BFA64}" destId="{099E83CC-B19C-4AF5-BD59-76922FEFEF1B}" srcOrd="1" destOrd="0" presId="urn:microsoft.com/office/officeart/2011/layout/CircleProcess"/>
    <dgm:cxn modelId="{780E9630-93BF-40B0-B9E9-3D137196119C}" type="presOf" srcId="{6D827180-4809-48D3-844B-25D3AD3853B1}" destId="{2F2D70F0-538F-49E1-B380-02F034C3A52F}" srcOrd="1" destOrd="0" presId="urn:microsoft.com/office/officeart/2011/layout/CircleProcess"/>
    <dgm:cxn modelId="{B70F0987-CC6C-4A29-A0A9-F5D5A984F4F8}" type="presOf" srcId="{6D827180-4809-48D3-844B-25D3AD3853B1}" destId="{4C533EDD-6951-4A29-ADAB-8798041CAF21}" srcOrd="0" destOrd="0" presId="urn:microsoft.com/office/officeart/2011/layout/CircleProcess"/>
    <dgm:cxn modelId="{EBBCF2A2-502F-41CB-BF4F-3784EB9460F6}" srcId="{07D60D5B-975A-4D1B-AE57-335662F69B79}" destId="{6D827180-4809-48D3-844B-25D3AD3853B1}" srcOrd="0" destOrd="0" parTransId="{CE962226-D699-4368-B8D7-0F89F4C49BAF}" sibTransId="{7C7912CE-174C-4B05-A508-B7D2E954B596}"/>
    <dgm:cxn modelId="{BEE651BF-C904-406B-9679-577D0EA8DACF}" type="presOf" srcId="{07D60D5B-975A-4D1B-AE57-335662F69B79}" destId="{0A435BE9-EFD1-4F22-9400-62EC42CF830F}" srcOrd="0" destOrd="0" presId="urn:microsoft.com/office/officeart/2011/layout/CircleProcess"/>
    <dgm:cxn modelId="{175DC9D5-192D-4D54-BCA1-C8BD716CD456}" type="presOf" srcId="{CC11CB97-A5F4-41B5-8E36-C7FE674BFA64}" destId="{886B9967-F860-4C04-A3AD-F445ED89578A}" srcOrd="0" destOrd="0" presId="urn:microsoft.com/office/officeart/2011/layout/CircleProcess"/>
    <dgm:cxn modelId="{D68C0DE7-2067-41B5-9AA4-D070A13AEA7C}" srcId="{07D60D5B-975A-4D1B-AE57-335662F69B79}" destId="{CC11CB97-A5F4-41B5-8E36-C7FE674BFA64}" srcOrd="2" destOrd="0" parTransId="{EB41D4FD-9E25-4683-9B01-1655DD083DD9}" sibTransId="{723E9AEE-D49E-4111-96CE-7D293E48F3D1}"/>
    <dgm:cxn modelId="{45B29FEE-2B45-4FAB-B101-F558718B6E04}" type="presOf" srcId="{D6A74526-5CC8-4140-A824-BB31E9ECB825}" destId="{2D7E15A0-AB6F-4A39-A60C-A130D1681579}" srcOrd="0" destOrd="0" presId="urn:microsoft.com/office/officeart/2011/layout/CircleProcess"/>
    <dgm:cxn modelId="{6A364FEF-02DB-415B-957D-B2A9E4C20314}" srcId="{07D60D5B-975A-4D1B-AE57-335662F69B79}" destId="{D6A74526-5CC8-4140-A824-BB31E9ECB825}" srcOrd="1" destOrd="0" parTransId="{7A460EF6-3A14-4A2C-AF4C-A4085D7B5301}" sibTransId="{5A953F68-7B26-4D82-9A97-56D88BF0A4A1}"/>
    <dgm:cxn modelId="{ECB70DFD-7039-4068-90D5-8EE488BC9274}" type="presOf" srcId="{D6A74526-5CC8-4140-A824-BB31E9ECB825}" destId="{7F021127-C5E7-4BCF-9B56-082C0B9AFC38}" srcOrd="1" destOrd="0" presId="urn:microsoft.com/office/officeart/2011/layout/CircleProcess"/>
    <dgm:cxn modelId="{E3FC28BC-F0B1-41C3-AD72-03BEF2D3FE76}" type="presParOf" srcId="{0A435BE9-EFD1-4F22-9400-62EC42CF830F}" destId="{445C24A3-D1BE-4ACD-8943-57790AE83572}" srcOrd="0" destOrd="0" presId="urn:microsoft.com/office/officeart/2011/layout/CircleProcess"/>
    <dgm:cxn modelId="{76CC14A8-3CCB-4173-B784-B77F06112DFD}" type="presParOf" srcId="{445C24A3-D1BE-4ACD-8943-57790AE83572}" destId="{66C06322-68AA-4ACC-B496-5B998D2B2276}" srcOrd="0" destOrd="0" presId="urn:microsoft.com/office/officeart/2011/layout/CircleProcess"/>
    <dgm:cxn modelId="{CF364DDD-929E-4744-B4CA-0EF3B25FE1C1}" type="presParOf" srcId="{0A435BE9-EFD1-4F22-9400-62EC42CF830F}" destId="{46AD5F5B-AF3E-4529-B815-4A9528514E94}" srcOrd="1" destOrd="0" presId="urn:microsoft.com/office/officeart/2011/layout/CircleProcess"/>
    <dgm:cxn modelId="{BC8BC7E2-E362-4C48-9202-5C2C91695260}" type="presParOf" srcId="{46AD5F5B-AF3E-4529-B815-4A9528514E94}" destId="{886B9967-F860-4C04-A3AD-F445ED89578A}" srcOrd="0" destOrd="0" presId="urn:microsoft.com/office/officeart/2011/layout/CircleProcess"/>
    <dgm:cxn modelId="{9B1A3CAF-A06C-48A3-A7C9-8CF27ADFA651}" type="presParOf" srcId="{0A435BE9-EFD1-4F22-9400-62EC42CF830F}" destId="{099E83CC-B19C-4AF5-BD59-76922FEFEF1B}" srcOrd="2" destOrd="0" presId="urn:microsoft.com/office/officeart/2011/layout/CircleProcess"/>
    <dgm:cxn modelId="{7FE5C0EA-C08E-4B8F-8636-8C70D682E969}" type="presParOf" srcId="{0A435BE9-EFD1-4F22-9400-62EC42CF830F}" destId="{CDF3FA02-6E7D-4304-A4AF-24366BF84551}" srcOrd="3" destOrd="0" presId="urn:microsoft.com/office/officeart/2011/layout/CircleProcess"/>
    <dgm:cxn modelId="{2D715EEC-22EE-4838-9746-A5AD17843938}" type="presParOf" srcId="{CDF3FA02-6E7D-4304-A4AF-24366BF84551}" destId="{7146634A-675A-40D5-BCE7-A8E1F14F1938}" srcOrd="0" destOrd="0" presId="urn:microsoft.com/office/officeart/2011/layout/CircleProcess"/>
    <dgm:cxn modelId="{E85F81E5-6A8E-4F8E-A2BB-85F1FAB96802}" type="presParOf" srcId="{0A435BE9-EFD1-4F22-9400-62EC42CF830F}" destId="{8523B133-4466-47BA-9E05-4A48484874B9}" srcOrd="4" destOrd="0" presId="urn:microsoft.com/office/officeart/2011/layout/CircleProcess"/>
    <dgm:cxn modelId="{C588A24A-FFB7-41AA-8ED5-50279E5A97D2}" type="presParOf" srcId="{8523B133-4466-47BA-9E05-4A48484874B9}" destId="{2D7E15A0-AB6F-4A39-A60C-A130D1681579}" srcOrd="0" destOrd="0" presId="urn:microsoft.com/office/officeart/2011/layout/CircleProcess"/>
    <dgm:cxn modelId="{491FB54E-C230-41DC-B836-1C98BC687E4E}" type="presParOf" srcId="{0A435BE9-EFD1-4F22-9400-62EC42CF830F}" destId="{7F021127-C5E7-4BCF-9B56-082C0B9AFC38}" srcOrd="5" destOrd="0" presId="urn:microsoft.com/office/officeart/2011/layout/CircleProcess"/>
    <dgm:cxn modelId="{E2C2214E-D083-4428-BBCA-B1576A6C5521}" type="presParOf" srcId="{0A435BE9-EFD1-4F22-9400-62EC42CF830F}" destId="{960B4D0C-0DD0-45AF-BA4B-42EF383139F7}" srcOrd="6" destOrd="0" presId="urn:microsoft.com/office/officeart/2011/layout/CircleProcess"/>
    <dgm:cxn modelId="{5D584DE1-CCE2-4B91-91C1-E71C939B5C66}" type="presParOf" srcId="{960B4D0C-0DD0-45AF-BA4B-42EF383139F7}" destId="{1868166B-A158-479B-A669-EFD8D468B003}" srcOrd="0" destOrd="0" presId="urn:microsoft.com/office/officeart/2011/layout/CircleProcess"/>
    <dgm:cxn modelId="{5CDD64A4-DD2E-47F6-A199-693877667E9F}" type="presParOf" srcId="{0A435BE9-EFD1-4F22-9400-62EC42CF830F}" destId="{DAF9739D-851F-46CC-B0F5-6923C89F0517}" srcOrd="7" destOrd="0" presId="urn:microsoft.com/office/officeart/2011/layout/CircleProcess"/>
    <dgm:cxn modelId="{F2312ED0-016C-482C-822B-FC705053B224}" type="presParOf" srcId="{DAF9739D-851F-46CC-B0F5-6923C89F0517}" destId="{4C533EDD-6951-4A29-ADAB-8798041CAF21}" srcOrd="0" destOrd="0" presId="urn:microsoft.com/office/officeart/2011/layout/CircleProcess"/>
    <dgm:cxn modelId="{0B0FDD7A-EB88-4758-90FD-01A60D2BADF7}" type="presParOf" srcId="{0A435BE9-EFD1-4F22-9400-62EC42CF830F}" destId="{2F2D70F0-538F-49E1-B380-02F034C3A52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0076B-6DA5-4509-A348-892DA7C88CFE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485BB09D-05B2-471F-9906-49511EB3463A}">
      <dgm:prSet phldrT="[Text]" custT="1"/>
      <dgm:spPr/>
      <dgm:t>
        <a:bodyPr/>
        <a:lstStyle/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Atzīšanas iesniegums (MK not. Nr. 203 2. pielikums) LAD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+ RO biedru vienošanās protokola kopija par dalību RO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795246-DCF4-4B58-83AB-BE642A814448}" type="parTrans" cxnId="{1ADD87AB-1CB4-45B9-8987-C6B40155182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4C0856-F601-4823-8824-97494AA9FD83}" type="sibTrans" cxnId="{1ADD87AB-1CB4-45B9-8987-C6B401551827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8FD0EA-0C9B-4F92-8F70-708A1D6BB660}">
      <dgm:prSet phldrT="[Text]" custT="1"/>
      <dgm:spPr/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LAD 4 mēnešu laikā pieņem lēmumu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5E16B9-1873-4314-8245-0680EF6F4EB2}" type="parTrans" cxnId="{8AEAFB96-7CC9-49DB-860C-2100FB9BBF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22B8C9-AF17-4A93-812A-5B31BF687B60}" type="sibTrans" cxnId="{8AEAFB96-7CC9-49DB-860C-2100FB9BBF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3773D0-95A1-4313-B0C0-449E9F2A5963}" type="pres">
      <dgm:prSet presAssocID="{E8F0076B-6DA5-4509-A348-892DA7C88CFE}" presName="Name0" presStyleCnt="0">
        <dgm:presLayoutVars>
          <dgm:dir/>
          <dgm:resizeHandles val="exact"/>
        </dgm:presLayoutVars>
      </dgm:prSet>
      <dgm:spPr/>
    </dgm:pt>
    <dgm:pt modelId="{AF67B973-33E1-4427-9714-6429AAA6DA8F}" type="pres">
      <dgm:prSet presAssocID="{485BB09D-05B2-471F-9906-49511EB3463A}" presName="node" presStyleLbl="node1" presStyleIdx="0" presStyleCnt="2" custScaleY="59904">
        <dgm:presLayoutVars>
          <dgm:bulletEnabled val="1"/>
        </dgm:presLayoutVars>
      </dgm:prSet>
      <dgm:spPr/>
    </dgm:pt>
    <dgm:pt modelId="{1249E76B-04E1-4BA6-835C-23F2B3FA02CA}" type="pres">
      <dgm:prSet presAssocID="{414C0856-F601-4823-8824-97494AA9FD83}" presName="sibTrans" presStyleLbl="sibTrans2D1" presStyleIdx="0" presStyleCnt="1"/>
      <dgm:spPr/>
    </dgm:pt>
    <dgm:pt modelId="{98A44B6F-2826-4537-95B0-10BDF66CA9E6}" type="pres">
      <dgm:prSet presAssocID="{414C0856-F601-4823-8824-97494AA9FD83}" presName="connectorText" presStyleLbl="sibTrans2D1" presStyleIdx="0" presStyleCnt="1"/>
      <dgm:spPr/>
    </dgm:pt>
    <dgm:pt modelId="{281D5A7F-BAB7-4DBF-B7C5-F5BB1C664B9F}" type="pres">
      <dgm:prSet presAssocID="{168FD0EA-0C9B-4F92-8F70-708A1D6BB660}" presName="node" presStyleLbl="node1" presStyleIdx="1" presStyleCnt="2" custScaleY="60590">
        <dgm:presLayoutVars>
          <dgm:bulletEnabled val="1"/>
        </dgm:presLayoutVars>
      </dgm:prSet>
      <dgm:spPr/>
    </dgm:pt>
  </dgm:ptLst>
  <dgm:cxnLst>
    <dgm:cxn modelId="{528E462D-1D30-4CF9-AE12-9264FA9E70E7}" type="presOf" srcId="{414C0856-F601-4823-8824-97494AA9FD83}" destId="{98A44B6F-2826-4537-95B0-10BDF66CA9E6}" srcOrd="1" destOrd="0" presId="urn:microsoft.com/office/officeart/2005/8/layout/process1"/>
    <dgm:cxn modelId="{1B603C30-CBD6-4169-8868-5B78C202EDE7}" type="presOf" srcId="{414C0856-F601-4823-8824-97494AA9FD83}" destId="{1249E76B-04E1-4BA6-835C-23F2B3FA02CA}" srcOrd="0" destOrd="0" presId="urn:microsoft.com/office/officeart/2005/8/layout/process1"/>
    <dgm:cxn modelId="{8AEAFB96-7CC9-49DB-860C-2100FB9BBF57}" srcId="{E8F0076B-6DA5-4509-A348-892DA7C88CFE}" destId="{168FD0EA-0C9B-4F92-8F70-708A1D6BB660}" srcOrd="1" destOrd="0" parTransId="{5C5E16B9-1873-4314-8245-0680EF6F4EB2}" sibTransId="{B822B8C9-AF17-4A93-812A-5B31BF687B60}"/>
    <dgm:cxn modelId="{858BF69C-8337-4DBB-AFFB-73DBA13438F2}" type="presOf" srcId="{485BB09D-05B2-471F-9906-49511EB3463A}" destId="{AF67B973-33E1-4427-9714-6429AAA6DA8F}" srcOrd="0" destOrd="0" presId="urn:microsoft.com/office/officeart/2005/8/layout/process1"/>
    <dgm:cxn modelId="{E6DA40A0-EF0C-48D5-8CED-7B2D55E38E87}" type="presOf" srcId="{E8F0076B-6DA5-4509-A348-892DA7C88CFE}" destId="{4F3773D0-95A1-4313-B0C0-449E9F2A5963}" srcOrd="0" destOrd="0" presId="urn:microsoft.com/office/officeart/2005/8/layout/process1"/>
    <dgm:cxn modelId="{1ADD87AB-1CB4-45B9-8987-C6B401551827}" srcId="{E8F0076B-6DA5-4509-A348-892DA7C88CFE}" destId="{485BB09D-05B2-471F-9906-49511EB3463A}" srcOrd="0" destOrd="0" parTransId="{E5795246-DCF4-4B58-83AB-BE642A814448}" sibTransId="{414C0856-F601-4823-8824-97494AA9FD83}"/>
    <dgm:cxn modelId="{FE52A2E6-D136-47A0-A643-0DF7B72817B4}" type="presOf" srcId="{168FD0EA-0C9B-4F92-8F70-708A1D6BB660}" destId="{281D5A7F-BAB7-4DBF-B7C5-F5BB1C664B9F}" srcOrd="0" destOrd="0" presId="urn:microsoft.com/office/officeart/2005/8/layout/process1"/>
    <dgm:cxn modelId="{E9171193-254D-4270-9770-E9503A2F6A65}" type="presParOf" srcId="{4F3773D0-95A1-4313-B0C0-449E9F2A5963}" destId="{AF67B973-33E1-4427-9714-6429AAA6DA8F}" srcOrd="0" destOrd="0" presId="urn:microsoft.com/office/officeart/2005/8/layout/process1"/>
    <dgm:cxn modelId="{152BE9C5-E4BA-43C1-86B8-D30C51335C33}" type="presParOf" srcId="{4F3773D0-95A1-4313-B0C0-449E9F2A5963}" destId="{1249E76B-04E1-4BA6-835C-23F2B3FA02CA}" srcOrd="1" destOrd="0" presId="urn:microsoft.com/office/officeart/2005/8/layout/process1"/>
    <dgm:cxn modelId="{D9EA2F91-204B-477E-9396-E49735481ADD}" type="presParOf" srcId="{1249E76B-04E1-4BA6-835C-23F2B3FA02CA}" destId="{98A44B6F-2826-4537-95B0-10BDF66CA9E6}" srcOrd="0" destOrd="0" presId="urn:microsoft.com/office/officeart/2005/8/layout/process1"/>
    <dgm:cxn modelId="{4145CE8A-662A-4CB8-AC51-5E008D247375}" type="presParOf" srcId="{4F3773D0-95A1-4313-B0C0-449E9F2A5963}" destId="{281D5A7F-BAB7-4DBF-B7C5-F5BB1C664B9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0076B-6DA5-4509-A348-892DA7C88CFE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99CECB3E-CC58-4ACB-ADF4-66ACE2120FFD}">
      <dgm:prSet phldrT="[Text]" custT="1"/>
      <dgm:spPr/>
      <dgm:t>
        <a:bodyPr/>
        <a:lstStyle/>
        <a:p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 izstrādā darbības programmu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(plānotie veicamie pasākumi) un 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izveido darbības fondu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(atsevišķs bankas konts/-i)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9845CE-24A6-4F0D-8D6F-84EEE7B62C92}" type="parTrans" cxnId="{D316753C-077A-40BA-9AAF-4397974C8038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7025B-BF9F-40C7-A334-58DAF1B2673B}" type="sibTrans" cxnId="{D316753C-077A-40BA-9AAF-4397974C8038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5BB09D-05B2-471F-9906-49511EB3463A}">
      <dgm:prSet phldrT="[Text]" custT="1"/>
      <dgm:spPr/>
      <dgm:t>
        <a:bodyPr/>
        <a:lstStyle/>
        <a:p>
          <a:r>
            <a:rPr lang="lv-LV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 darbības programma un darbības fonda apmēri 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tiek iesniegti LAD </a:t>
          </a:r>
          <a:r>
            <a:rPr lang="lv-LV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līdz kārtējā gada 15.09</a:t>
          </a:r>
          <a:r>
            <a:rPr lang="lv-LV" sz="1400" b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., </a:t>
          </a:r>
          <a:r>
            <a:rPr lang="lv-LV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 plāno īstenot no nākamā gada 01.01.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795246-DCF4-4B58-83AB-BE642A814448}" type="parTrans" cxnId="{1ADD87AB-1CB4-45B9-8987-C6B40155182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4C0856-F601-4823-8824-97494AA9FD83}" type="sibTrans" cxnId="{1ADD87AB-1CB4-45B9-8987-C6B401551827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8FD0EA-0C9B-4F92-8F70-708A1D6BB660}">
      <dgm:prSet phldrT="[Text]" custT="1"/>
      <dgm:spPr/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LAD </a:t>
          </a:r>
          <a:r>
            <a:rPr lang="lv-LV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līdz kārtējā gada15.12.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pieņem lēmumu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5E16B9-1873-4314-8245-0680EF6F4EB2}" type="parTrans" cxnId="{8AEAFB96-7CC9-49DB-860C-2100FB9BBF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22B8C9-AF17-4A93-812A-5B31BF687B60}" type="sibTrans" cxnId="{8AEAFB96-7CC9-49DB-860C-2100FB9BBF57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7FDCBC-1CF0-4E76-904D-C10A07B75F7F}">
      <dgm:prSet custT="1"/>
      <dgm:spPr/>
      <dgm:t>
        <a:bodyPr/>
        <a:lstStyle/>
        <a:p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Ja LAD apstiprina, tad RO īsteno darbības programmu ar 01.01.2025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D49AE1-4CDC-4799-8ABC-A625839A9B88}" type="parTrans" cxnId="{F0D51F04-B20B-4B92-9BDB-7D10385EBF4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D50A772-41A8-4F60-966D-AC1573828C32}" type="sibTrans" cxnId="{F0D51F04-B20B-4B92-9BDB-7D10385EBF4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3773D0-95A1-4313-B0C0-449E9F2A5963}" type="pres">
      <dgm:prSet presAssocID="{E8F0076B-6DA5-4509-A348-892DA7C88CFE}" presName="Name0" presStyleCnt="0">
        <dgm:presLayoutVars>
          <dgm:dir/>
          <dgm:resizeHandles val="exact"/>
        </dgm:presLayoutVars>
      </dgm:prSet>
      <dgm:spPr/>
    </dgm:pt>
    <dgm:pt modelId="{32331C54-372A-4386-81CB-DE76855F560E}" type="pres">
      <dgm:prSet presAssocID="{99CECB3E-CC58-4ACB-ADF4-66ACE2120FFD}" presName="node" presStyleLbl="node1" presStyleIdx="0" presStyleCnt="4">
        <dgm:presLayoutVars>
          <dgm:bulletEnabled val="1"/>
        </dgm:presLayoutVars>
      </dgm:prSet>
      <dgm:spPr/>
    </dgm:pt>
    <dgm:pt modelId="{91F4BADD-6E13-4E7D-B973-C6D9855EC575}" type="pres">
      <dgm:prSet presAssocID="{F747025B-BF9F-40C7-A334-58DAF1B2673B}" presName="sibTrans" presStyleLbl="sibTrans2D1" presStyleIdx="0" presStyleCnt="3"/>
      <dgm:spPr/>
    </dgm:pt>
    <dgm:pt modelId="{811EA1C9-D285-4F87-84AB-0FE5743DA4AA}" type="pres">
      <dgm:prSet presAssocID="{F747025B-BF9F-40C7-A334-58DAF1B2673B}" presName="connectorText" presStyleLbl="sibTrans2D1" presStyleIdx="0" presStyleCnt="3"/>
      <dgm:spPr/>
    </dgm:pt>
    <dgm:pt modelId="{AF67B973-33E1-4427-9714-6429AAA6DA8F}" type="pres">
      <dgm:prSet presAssocID="{485BB09D-05B2-471F-9906-49511EB3463A}" presName="node" presStyleLbl="node1" presStyleIdx="1" presStyleCnt="4">
        <dgm:presLayoutVars>
          <dgm:bulletEnabled val="1"/>
        </dgm:presLayoutVars>
      </dgm:prSet>
      <dgm:spPr/>
    </dgm:pt>
    <dgm:pt modelId="{1249E76B-04E1-4BA6-835C-23F2B3FA02CA}" type="pres">
      <dgm:prSet presAssocID="{414C0856-F601-4823-8824-97494AA9FD83}" presName="sibTrans" presStyleLbl="sibTrans2D1" presStyleIdx="1" presStyleCnt="3"/>
      <dgm:spPr/>
    </dgm:pt>
    <dgm:pt modelId="{98A44B6F-2826-4537-95B0-10BDF66CA9E6}" type="pres">
      <dgm:prSet presAssocID="{414C0856-F601-4823-8824-97494AA9FD83}" presName="connectorText" presStyleLbl="sibTrans2D1" presStyleIdx="1" presStyleCnt="3"/>
      <dgm:spPr/>
    </dgm:pt>
    <dgm:pt modelId="{281D5A7F-BAB7-4DBF-B7C5-F5BB1C664B9F}" type="pres">
      <dgm:prSet presAssocID="{168FD0EA-0C9B-4F92-8F70-708A1D6BB660}" presName="node" presStyleLbl="node1" presStyleIdx="2" presStyleCnt="4">
        <dgm:presLayoutVars>
          <dgm:bulletEnabled val="1"/>
        </dgm:presLayoutVars>
      </dgm:prSet>
      <dgm:spPr/>
    </dgm:pt>
    <dgm:pt modelId="{02F9818C-B0B4-429A-B7C7-8BA355ED16B7}" type="pres">
      <dgm:prSet presAssocID="{B822B8C9-AF17-4A93-812A-5B31BF687B60}" presName="sibTrans" presStyleLbl="sibTrans2D1" presStyleIdx="2" presStyleCnt="3"/>
      <dgm:spPr/>
    </dgm:pt>
    <dgm:pt modelId="{698C7CD8-500F-4AF1-A0C3-6628124ECE35}" type="pres">
      <dgm:prSet presAssocID="{B822B8C9-AF17-4A93-812A-5B31BF687B60}" presName="connectorText" presStyleLbl="sibTrans2D1" presStyleIdx="2" presStyleCnt="3"/>
      <dgm:spPr/>
    </dgm:pt>
    <dgm:pt modelId="{5F8279F4-417C-41EE-94BE-915D00FCA86B}" type="pres">
      <dgm:prSet presAssocID="{A37FDCBC-1CF0-4E76-904D-C10A07B75F7F}" presName="node" presStyleLbl="node1" presStyleIdx="3" presStyleCnt="4">
        <dgm:presLayoutVars>
          <dgm:bulletEnabled val="1"/>
        </dgm:presLayoutVars>
      </dgm:prSet>
      <dgm:spPr/>
    </dgm:pt>
  </dgm:ptLst>
  <dgm:cxnLst>
    <dgm:cxn modelId="{F0D51F04-B20B-4B92-9BDB-7D10385EBF47}" srcId="{E8F0076B-6DA5-4509-A348-892DA7C88CFE}" destId="{A37FDCBC-1CF0-4E76-904D-C10A07B75F7F}" srcOrd="3" destOrd="0" parTransId="{0DD49AE1-4CDC-4799-8ABC-A625839A9B88}" sibTransId="{ED50A772-41A8-4F60-966D-AC1573828C32}"/>
    <dgm:cxn modelId="{7252AC0A-9356-4348-A186-67522288F614}" type="presOf" srcId="{485BB09D-05B2-471F-9906-49511EB3463A}" destId="{AF67B973-33E1-4427-9714-6429AAA6DA8F}" srcOrd="0" destOrd="0" presId="urn:microsoft.com/office/officeart/2005/8/layout/process1"/>
    <dgm:cxn modelId="{3ED7B118-52B5-481D-8610-41CE39D033F0}" type="presOf" srcId="{168FD0EA-0C9B-4F92-8F70-708A1D6BB660}" destId="{281D5A7F-BAB7-4DBF-B7C5-F5BB1C664B9F}" srcOrd="0" destOrd="0" presId="urn:microsoft.com/office/officeart/2005/8/layout/process1"/>
    <dgm:cxn modelId="{EE38133A-A7C9-4027-B9C1-5371B072D8AF}" type="presOf" srcId="{B822B8C9-AF17-4A93-812A-5B31BF687B60}" destId="{698C7CD8-500F-4AF1-A0C3-6628124ECE35}" srcOrd="1" destOrd="0" presId="urn:microsoft.com/office/officeart/2005/8/layout/process1"/>
    <dgm:cxn modelId="{D316753C-077A-40BA-9AAF-4397974C8038}" srcId="{E8F0076B-6DA5-4509-A348-892DA7C88CFE}" destId="{99CECB3E-CC58-4ACB-ADF4-66ACE2120FFD}" srcOrd="0" destOrd="0" parTransId="{629845CE-24A6-4F0D-8D6F-84EEE7B62C92}" sibTransId="{F747025B-BF9F-40C7-A334-58DAF1B2673B}"/>
    <dgm:cxn modelId="{55309E43-D1A3-4690-9635-C0D3D30BA6AD}" type="presOf" srcId="{A37FDCBC-1CF0-4E76-904D-C10A07B75F7F}" destId="{5F8279F4-417C-41EE-94BE-915D00FCA86B}" srcOrd="0" destOrd="0" presId="urn:microsoft.com/office/officeart/2005/8/layout/process1"/>
    <dgm:cxn modelId="{8AEAFB96-7CC9-49DB-860C-2100FB9BBF57}" srcId="{E8F0076B-6DA5-4509-A348-892DA7C88CFE}" destId="{168FD0EA-0C9B-4F92-8F70-708A1D6BB660}" srcOrd="2" destOrd="0" parTransId="{5C5E16B9-1873-4314-8245-0680EF6F4EB2}" sibTransId="{B822B8C9-AF17-4A93-812A-5B31BF687B60}"/>
    <dgm:cxn modelId="{EF9E88A4-9AE1-4ABC-B7D4-77F1DA93600D}" type="presOf" srcId="{B822B8C9-AF17-4A93-812A-5B31BF687B60}" destId="{02F9818C-B0B4-429A-B7C7-8BA355ED16B7}" srcOrd="0" destOrd="0" presId="urn:microsoft.com/office/officeart/2005/8/layout/process1"/>
    <dgm:cxn modelId="{F0FE33A8-36A8-4023-B772-5241BF5E9408}" type="presOf" srcId="{99CECB3E-CC58-4ACB-ADF4-66ACE2120FFD}" destId="{32331C54-372A-4386-81CB-DE76855F560E}" srcOrd="0" destOrd="0" presId="urn:microsoft.com/office/officeart/2005/8/layout/process1"/>
    <dgm:cxn modelId="{1ADD87AB-1CB4-45B9-8987-C6B401551827}" srcId="{E8F0076B-6DA5-4509-A348-892DA7C88CFE}" destId="{485BB09D-05B2-471F-9906-49511EB3463A}" srcOrd="1" destOrd="0" parTransId="{E5795246-DCF4-4B58-83AB-BE642A814448}" sibTransId="{414C0856-F601-4823-8824-97494AA9FD83}"/>
    <dgm:cxn modelId="{3075D3AE-6D5B-47A2-9A78-8E6F22D389BD}" type="presOf" srcId="{E8F0076B-6DA5-4509-A348-892DA7C88CFE}" destId="{4F3773D0-95A1-4313-B0C0-449E9F2A5963}" srcOrd="0" destOrd="0" presId="urn:microsoft.com/office/officeart/2005/8/layout/process1"/>
    <dgm:cxn modelId="{21E8F9D0-B447-4D97-B220-92376E087345}" type="presOf" srcId="{414C0856-F601-4823-8824-97494AA9FD83}" destId="{98A44B6F-2826-4537-95B0-10BDF66CA9E6}" srcOrd="1" destOrd="0" presId="urn:microsoft.com/office/officeart/2005/8/layout/process1"/>
    <dgm:cxn modelId="{2BC76EEF-F6E4-47C8-9BD1-914B0EE0C4F5}" type="presOf" srcId="{F747025B-BF9F-40C7-A334-58DAF1B2673B}" destId="{811EA1C9-D285-4F87-84AB-0FE5743DA4AA}" srcOrd="1" destOrd="0" presId="urn:microsoft.com/office/officeart/2005/8/layout/process1"/>
    <dgm:cxn modelId="{681BD0F0-CD59-4C67-B0B3-1549AA1F21C4}" type="presOf" srcId="{F747025B-BF9F-40C7-A334-58DAF1B2673B}" destId="{91F4BADD-6E13-4E7D-B973-C6D9855EC575}" srcOrd="0" destOrd="0" presId="urn:microsoft.com/office/officeart/2005/8/layout/process1"/>
    <dgm:cxn modelId="{8C0E7BFA-230B-4439-80D2-22E6B5ECE768}" type="presOf" srcId="{414C0856-F601-4823-8824-97494AA9FD83}" destId="{1249E76B-04E1-4BA6-835C-23F2B3FA02CA}" srcOrd="0" destOrd="0" presId="urn:microsoft.com/office/officeart/2005/8/layout/process1"/>
    <dgm:cxn modelId="{3D7F9A36-B2C5-4B5A-808B-938A766F92F4}" type="presParOf" srcId="{4F3773D0-95A1-4313-B0C0-449E9F2A5963}" destId="{32331C54-372A-4386-81CB-DE76855F560E}" srcOrd="0" destOrd="0" presId="urn:microsoft.com/office/officeart/2005/8/layout/process1"/>
    <dgm:cxn modelId="{A37CE012-3450-4AFE-99D3-0EBAD0CA16D1}" type="presParOf" srcId="{4F3773D0-95A1-4313-B0C0-449E9F2A5963}" destId="{91F4BADD-6E13-4E7D-B973-C6D9855EC575}" srcOrd="1" destOrd="0" presId="urn:microsoft.com/office/officeart/2005/8/layout/process1"/>
    <dgm:cxn modelId="{FE33F439-AA94-4788-B8D2-F1BB831ABAC9}" type="presParOf" srcId="{91F4BADD-6E13-4E7D-B973-C6D9855EC575}" destId="{811EA1C9-D285-4F87-84AB-0FE5743DA4AA}" srcOrd="0" destOrd="0" presId="urn:microsoft.com/office/officeart/2005/8/layout/process1"/>
    <dgm:cxn modelId="{58A027E7-2E7F-4F8A-AD31-49A215C117CF}" type="presParOf" srcId="{4F3773D0-95A1-4313-B0C0-449E9F2A5963}" destId="{AF67B973-33E1-4427-9714-6429AAA6DA8F}" srcOrd="2" destOrd="0" presId="urn:microsoft.com/office/officeart/2005/8/layout/process1"/>
    <dgm:cxn modelId="{FF8B0366-71BA-40BD-9354-ADD933D4A0AE}" type="presParOf" srcId="{4F3773D0-95A1-4313-B0C0-449E9F2A5963}" destId="{1249E76B-04E1-4BA6-835C-23F2B3FA02CA}" srcOrd="3" destOrd="0" presId="urn:microsoft.com/office/officeart/2005/8/layout/process1"/>
    <dgm:cxn modelId="{F7C7985A-F858-4490-BC79-5542735776EF}" type="presParOf" srcId="{1249E76B-04E1-4BA6-835C-23F2B3FA02CA}" destId="{98A44B6F-2826-4537-95B0-10BDF66CA9E6}" srcOrd="0" destOrd="0" presId="urn:microsoft.com/office/officeart/2005/8/layout/process1"/>
    <dgm:cxn modelId="{D050F6FC-8F13-4F0D-9EB9-A0B79C4055B6}" type="presParOf" srcId="{4F3773D0-95A1-4313-B0C0-449E9F2A5963}" destId="{281D5A7F-BAB7-4DBF-B7C5-F5BB1C664B9F}" srcOrd="4" destOrd="0" presId="urn:microsoft.com/office/officeart/2005/8/layout/process1"/>
    <dgm:cxn modelId="{5D9E877D-AB89-44C0-93BB-25AC481EDE43}" type="presParOf" srcId="{4F3773D0-95A1-4313-B0C0-449E9F2A5963}" destId="{02F9818C-B0B4-429A-B7C7-8BA355ED16B7}" srcOrd="5" destOrd="0" presId="urn:microsoft.com/office/officeart/2005/8/layout/process1"/>
    <dgm:cxn modelId="{A921E3F1-CBC7-468C-BA53-5A0CE9B80694}" type="presParOf" srcId="{02F9818C-B0B4-429A-B7C7-8BA355ED16B7}" destId="{698C7CD8-500F-4AF1-A0C3-6628124ECE35}" srcOrd="0" destOrd="0" presId="urn:microsoft.com/office/officeart/2005/8/layout/process1"/>
    <dgm:cxn modelId="{CAE4DDE3-B737-4742-9131-EC75FE95D086}" type="presParOf" srcId="{4F3773D0-95A1-4313-B0C0-449E9F2A5963}" destId="{5F8279F4-417C-41EE-94BE-915D00FCA86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06322-68AA-4ACC-B496-5B998D2B2276}">
      <dsp:nvSpPr>
        <dsp:cNvPr id="0" name=""/>
        <dsp:cNvSpPr/>
      </dsp:nvSpPr>
      <dsp:spPr>
        <a:xfrm>
          <a:off x="6242102" y="805016"/>
          <a:ext cx="2132467" cy="2132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B9967-F860-4C04-A3AD-F445ED89578A}">
      <dsp:nvSpPr>
        <dsp:cNvPr id="0" name=""/>
        <dsp:cNvSpPr/>
      </dsp:nvSpPr>
      <dsp:spPr>
        <a:xfrm>
          <a:off x="6312907" y="876123"/>
          <a:ext cx="1990858" cy="19906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Segoe UI" panose="020B0502040204020203" pitchFamily="34" charset="0"/>
              <a:cs typeface="Segoe UI" panose="020B0502040204020203" pitchFamily="34" charset="0"/>
            </a:rPr>
            <a:t>Atbalsta nosacījumi</a:t>
          </a:r>
        </a:p>
      </dsp:txBody>
      <dsp:txXfrm>
        <a:off x="6597514" y="1160555"/>
        <a:ext cx="1421645" cy="1421783"/>
      </dsp:txXfrm>
    </dsp:sp>
    <dsp:sp modelId="{7146634A-675A-40D5-BCE7-A8E1F14F1938}">
      <dsp:nvSpPr>
        <dsp:cNvPr id="0" name=""/>
        <dsp:cNvSpPr/>
      </dsp:nvSpPr>
      <dsp:spPr>
        <a:xfrm rot="2700000">
          <a:off x="4040704" y="807594"/>
          <a:ext cx="2127331" cy="212733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15A0-AB6F-4A39-A60C-A130D1681579}">
      <dsp:nvSpPr>
        <dsp:cNvPr id="0" name=""/>
        <dsp:cNvSpPr/>
      </dsp:nvSpPr>
      <dsp:spPr>
        <a:xfrm>
          <a:off x="4108941" y="876123"/>
          <a:ext cx="1990858" cy="19906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Segoe UI" panose="020B0502040204020203" pitchFamily="34" charset="0"/>
              <a:cs typeface="Segoe UI" panose="020B0502040204020203" pitchFamily="34" charset="0"/>
            </a:rPr>
            <a:t>Darbības programma (3-7 gadi)</a:t>
          </a:r>
        </a:p>
      </dsp:txBody>
      <dsp:txXfrm>
        <a:off x="4393547" y="1160555"/>
        <a:ext cx="1421645" cy="1421783"/>
      </dsp:txXfrm>
    </dsp:sp>
    <dsp:sp modelId="{1868166B-A158-479B-A669-EFD8D468B003}">
      <dsp:nvSpPr>
        <dsp:cNvPr id="0" name=""/>
        <dsp:cNvSpPr/>
      </dsp:nvSpPr>
      <dsp:spPr>
        <a:xfrm rot="2700000">
          <a:off x="1836738" y="807594"/>
          <a:ext cx="2127331" cy="212733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33EDD-6951-4A29-ADAB-8798041CAF21}">
      <dsp:nvSpPr>
        <dsp:cNvPr id="0" name=""/>
        <dsp:cNvSpPr/>
      </dsp:nvSpPr>
      <dsp:spPr>
        <a:xfrm>
          <a:off x="1953949" y="886375"/>
          <a:ext cx="1892908" cy="19701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Segoe UI" panose="020B0502040204020203" pitchFamily="34" charset="0"/>
              <a:cs typeface="Segoe UI" panose="020B0502040204020203" pitchFamily="34" charset="0"/>
            </a:rPr>
            <a:t>Jāiegūst atzītas RO statuss</a:t>
          </a:r>
        </a:p>
      </dsp:txBody>
      <dsp:txXfrm>
        <a:off x="2224553" y="1167877"/>
        <a:ext cx="1351700" cy="1407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7B973-33E1-4427-9714-6429AAA6DA8F}">
      <dsp:nvSpPr>
        <dsp:cNvPr id="0" name=""/>
        <dsp:cNvSpPr/>
      </dsp:nvSpPr>
      <dsp:spPr>
        <a:xfrm>
          <a:off x="5080" y="6369"/>
          <a:ext cx="3093302" cy="1111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Atzīšanas iesniegums (MK not. Nr. 203 2. pielikums) LAD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+ RO biedru vienošanās protokola kopija par dalību RO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644" y="38933"/>
        <a:ext cx="3028174" cy="1046679"/>
      </dsp:txXfrm>
    </dsp:sp>
    <dsp:sp modelId="{1249E76B-04E1-4BA6-835C-23F2B3FA02CA}">
      <dsp:nvSpPr>
        <dsp:cNvPr id="0" name=""/>
        <dsp:cNvSpPr/>
      </dsp:nvSpPr>
      <dsp:spPr>
        <a:xfrm>
          <a:off x="3407713" y="178703"/>
          <a:ext cx="655780" cy="767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07713" y="332131"/>
        <a:ext cx="459046" cy="460283"/>
      </dsp:txXfrm>
    </dsp:sp>
    <dsp:sp modelId="{281D5A7F-BAB7-4DBF-B7C5-F5BB1C664B9F}">
      <dsp:nvSpPr>
        <dsp:cNvPr id="0" name=""/>
        <dsp:cNvSpPr/>
      </dsp:nvSpPr>
      <dsp:spPr>
        <a:xfrm>
          <a:off x="4335704" y="3"/>
          <a:ext cx="3093302" cy="1124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LAD 4 mēnešu laikā pieņem lēmumu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68641" y="32940"/>
        <a:ext cx="3027428" cy="1058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1C54-372A-4386-81CB-DE76855F560E}">
      <dsp:nvSpPr>
        <dsp:cNvPr id="0" name=""/>
        <dsp:cNvSpPr/>
      </dsp:nvSpPr>
      <dsp:spPr>
        <a:xfrm>
          <a:off x="3907" y="88510"/>
          <a:ext cx="1708361" cy="217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 izstrādā darbības programmu 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(plānotie veicamie pasākumi) un 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izveido darbības fondu 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(atsevišķs bankas konts/-i)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943" y="138546"/>
        <a:ext cx="1608289" cy="2078089"/>
      </dsp:txXfrm>
    </dsp:sp>
    <dsp:sp modelId="{91F4BADD-6E13-4E7D-B973-C6D9855EC575}">
      <dsp:nvSpPr>
        <dsp:cNvPr id="0" name=""/>
        <dsp:cNvSpPr/>
      </dsp:nvSpPr>
      <dsp:spPr>
        <a:xfrm>
          <a:off x="1883105" y="965754"/>
          <a:ext cx="362172" cy="42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883105" y="1050489"/>
        <a:ext cx="253520" cy="254203"/>
      </dsp:txXfrm>
    </dsp:sp>
    <dsp:sp modelId="{AF67B973-33E1-4427-9714-6429AAA6DA8F}">
      <dsp:nvSpPr>
        <dsp:cNvPr id="0" name=""/>
        <dsp:cNvSpPr/>
      </dsp:nvSpPr>
      <dsp:spPr>
        <a:xfrm>
          <a:off x="2395613" y="88510"/>
          <a:ext cx="1708361" cy="217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 darbības programma un darbības fonda apmēri 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tiek iesniegti LAD </a:t>
          </a:r>
          <a:r>
            <a:rPr lang="lv-LV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līdz kārtējā gada 15.09</a:t>
          </a:r>
          <a:r>
            <a:rPr lang="lv-LV" sz="1400" b="0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., </a:t>
          </a:r>
          <a:r>
            <a:rPr lang="lv-LV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 plāno īstenot no nākamā gada 01.01.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5649" y="138546"/>
        <a:ext cx="1608289" cy="2078089"/>
      </dsp:txXfrm>
    </dsp:sp>
    <dsp:sp modelId="{1249E76B-04E1-4BA6-835C-23F2B3FA02CA}">
      <dsp:nvSpPr>
        <dsp:cNvPr id="0" name=""/>
        <dsp:cNvSpPr/>
      </dsp:nvSpPr>
      <dsp:spPr>
        <a:xfrm>
          <a:off x="4274811" y="965754"/>
          <a:ext cx="362172" cy="42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74811" y="1050489"/>
        <a:ext cx="253520" cy="254203"/>
      </dsp:txXfrm>
    </dsp:sp>
    <dsp:sp modelId="{281D5A7F-BAB7-4DBF-B7C5-F5BB1C664B9F}">
      <dsp:nvSpPr>
        <dsp:cNvPr id="0" name=""/>
        <dsp:cNvSpPr/>
      </dsp:nvSpPr>
      <dsp:spPr>
        <a:xfrm>
          <a:off x="4787319" y="88510"/>
          <a:ext cx="1708361" cy="217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LAD </a:t>
          </a:r>
          <a:r>
            <a:rPr lang="lv-LV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līdz kārtējā gada15.12. 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pieņem lēmumu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37355" y="138546"/>
        <a:ext cx="1608289" cy="2078089"/>
      </dsp:txXfrm>
    </dsp:sp>
    <dsp:sp modelId="{02F9818C-B0B4-429A-B7C7-8BA355ED16B7}">
      <dsp:nvSpPr>
        <dsp:cNvPr id="0" name=""/>
        <dsp:cNvSpPr/>
      </dsp:nvSpPr>
      <dsp:spPr>
        <a:xfrm>
          <a:off x="6666517" y="965754"/>
          <a:ext cx="362172" cy="423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66517" y="1050489"/>
        <a:ext cx="253520" cy="254203"/>
      </dsp:txXfrm>
    </dsp:sp>
    <dsp:sp modelId="{5F8279F4-417C-41EE-94BE-915D00FCA86B}">
      <dsp:nvSpPr>
        <dsp:cNvPr id="0" name=""/>
        <dsp:cNvSpPr/>
      </dsp:nvSpPr>
      <dsp:spPr>
        <a:xfrm>
          <a:off x="7179026" y="88510"/>
          <a:ext cx="1708361" cy="2178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Ja LAD apstiprina, tad RO īsteno darbības programmu ar 01.01.2025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229062" y="138546"/>
        <a:ext cx="1608289" cy="2078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0.04122</cdr:x>
      <cdr:y>0</cdr:y>
    </cdr:from>
    <cdr:to>
      <cdr:x>0.07685</cdr:x>
      <cdr:y>0.05302</cdr:y>
    </cdr:to>
    <cdr:pic>
      <cdr:nvPicPr>
        <cdr:cNvPr id="2" name="Picture 1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474554F0-4D59-9E90-F7D5-5F663044D98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29392" y="-1762193"/>
          <a:ext cx="284701" cy="2763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0.06222</cdr:x>
      <cdr:y>0.08019</cdr:y>
    </cdr:from>
    <cdr:to>
      <cdr:x>0.1007</cdr:x>
      <cdr:y>0.14014</cdr:y>
    </cdr:to>
    <cdr:pic>
      <cdr:nvPicPr>
        <cdr:cNvPr id="3" name="Picture 2" descr="Shape&#10;&#10;Description automatically generated with low confidence">
          <a:extLst xmlns:a="http://schemas.openxmlformats.org/drawingml/2006/main">
            <a:ext uri="{FF2B5EF4-FFF2-40B4-BE49-F238E27FC236}">
              <a16:creationId xmlns:a16="http://schemas.microsoft.com/office/drawing/2014/main" id="{CF2EAC05-706C-922C-36D0-FE8781337FB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7194" y="417947"/>
          <a:ext cx="307474" cy="3124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0.09303</cdr:x>
      <cdr:y>0.0868</cdr:y>
    </cdr:from>
    <cdr:to>
      <cdr:x>0.15385</cdr:x>
      <cdr:y>0.14528</cdr:y>
    </cdr:to>
    <cdr:pic>
      <cdr:nvPicPr>
        <cdr:cNvPr id="4" name="Picture 3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9B37799C-A2FB-F221-40B1-1710F579C1A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43370" y="452379"/>
          <a:ext cx="485982" cy="3048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0.61612</cdr:x>
      <cdr:y>0.44514</cdr:y>
    </cdr:from>
    <cdr:to>
      <cdr:x>0.64713</cdr:x>
      <cdr:y>0.64344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23AAD3E5-B037-9EA4-3C53-6A24FECCF06A}"/>
            </a:ext>
          </a:extLst>
        </cdr:cNvPr>
        <cdr:cNvSpPr/>
      </cdr:nvSpPr>
      <cdr:spPr>
        <a:xfrm xmlns:a="http://schemas.openxmlformats.org/drawingml/2006/main">
          <a:off x="4923067" y="2319955"/>
          <a:ext cx="247786" cy="1033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0.4363</cdr:x>
      <cdr:y>0.53414</cdr:y>
    </cdr:from>
    <cdr:to>
      <cdr:x>0.46486</cdr:x>
      <cdr:y>0.76889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A4D6C4D2-3C9E-6F94-E7F4-5052F8C43BD9}"/>
            </a:ext>
          </a:extLst>
        </cdr:cNvPr>
        <cdr:cNvSpPr/>
      </cdr:nvSpPr>
      <cdr:spPr>
        <a:xfrm xmlns:a="http://schemas.openxmlformats.org/drawingml/2006/main">
          <a:off x="3556163" y="2702413"/>
          <a:ext cx="232815" cy="11876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2225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 b="1"/>
        </a:p>
      </cdr:txBody>
    </cdr:sp>
  </cdr:relSizeAnchor>
  <cdr:relSizeAnchor xmlns:cdr="http://schemas.openxmlformats.org/drawingml/2006/chartDrawing">
    <cdr:from>
      <cdr:x>0.56501</cdr:x>
      <cdr:y>0.52188</cdr:y>
    </cdr:from>
    <cdr:to>
      <cdr:x>0.59994</cdr:x>
      <cdr:y>0.5765</cdr:y>
    </cdr:to>
    <cdr:pic>
      <cdr:nvPicPr>
        <cdr:cNvPr id="9" name="Picture 8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13685463-E3B4-BEF0-9CBE-256C24CC31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5237" y="2640393"/>
          <a:ext cx="284701" cy="2763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0.12922</cdr:x>
      <cdr:y>0.21134</cdr:y>
    </cdr:from>
    <cdr:to>
      <cdr:x>0.16695</cdr:x>
      <cdr:y>0.27309</cdr:y>
    </cdr:to>
    <cdr:pic>
      <cdr:nvPicPr>
        <cdr:cNvPr id="10" name="Picture 9" descr="Shape&#10;&#10;Description automatically generated with low confidence">
          <a:extLst xmlns:a="http://schemas.openxmlformats.org/drawingml/2006/main">
            <a:ext uri="{FF2B5EF4-FFF2-40B4-BE49-F238E27FC236}">
              <a16:creationId xmlns:a16="http://schemas.microsoft.com/office/drawing/2014/main" id="{4C5AD276-D9AA-F1C9-DC80-A1FE280F54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53269" y="1069227"/>
          <a:ext cx="307474" cy="3124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0.88663</cdr:x>
      <cdr:y>0.66636</cdr:y>
    </cdr:from>
    <cdr:to>
      <cdr:x>0.94626</cdr:x>
      <cdr:y>0.72661</cdr:y>
    </cdr:to>
    <cdr:pic>
      <cdr:nvPicPr>
        <cdr:cNvPr id="11" name="Picture 10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EF6A3ECF-E54C-822F-EB3D-DAA7EFCC9D5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26737" y="3371374"/>
          <a:ext cx="485982" cy="3048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0.03207</cdr:x>
      <cdr:y>0.05716</cdr:y>
    </cdr:from>
    <cdr:to>
      <cdr:x>0.26919</cdr:x>
      <cdr:y>0.26296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5B1A10-C312-229C-6904-5FB1A57E440E}"/>
            </a:ext>
          </a:extLst>
        </cdr:cNvPr>
        <cdr:cNvSpPr txBox="1"/>
      </cdr:nvSpPr>
      <cdr:spPr>
        <a:xfrm xmlns:a="http://schemas.openxmlformats.org/drawingml/2006/main">
          <a:off x="279116" y="222566"/>
          <a:ext cx="2063393" cy="80138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10000"/>
            <a:lumOff val="9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400" dirty="0">
              <a:latin typeface="Segoe UI" panose="020B0502040204020203" pitchFamily="34" charset="0"/>
              <a:cs typeface="Segoe UI" panose="020B0502040204020203" pitchFamily="34" charset="0"/>
            </a:rPr>
            <a:t>2023/2017</a:t>
          </a:r>
        </a:p>
        <a:p xmlns:a="http://schemas.openxmlformats.org/drawingml/2006/main">
          <a:r>
            <a:rPr lang="lv-LV" sz="1400" dirty="0">
              <a:latin typeface="Segoe UI" panose="020B0502040204020203" pitchFamily="34" charset="0"/>
              <a:cs typeface="Segoe UI" panose="020B0502040204020203" pitchFamily="34" charset="0"/>
            </a:rPr>
            <a:t>Eksports </a:t>
          </a:r>
          <a:r>
            <a:rPr lang="lv-LV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+107%</a:t>
          </a:r>
        </a:p>
        <a:p xmlns:a="http://schemas.openxmlformats.org/drawingml/2006/main">
          <a:r>
            <a:rPr lang="lv-LV" sz="1400" dirty="0">
              <a:latin typeface="Segoe UI" panose="020B0502040204020203" pitchFamily="34" charset="0"/>
              <a:cs typeface="Segoe UI" panose="020B0502040204020203" pitchFamily="34" charset="0"/>
            </a:rPr>
            <a:t>Imports </a:t>
          </a:r>
          <a:r>
            <a:rPr lang="lv-LV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+99%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0.18537</cdr:x>
      <cdr:y>0.18171</cdr:y>
    </cdr:from>
    <cdr:to>
      <cdr:x>0.34331</cdr:x>
      <cdr:y>0.25579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2963B1-F3E1-E882-B940-71EC1A683F19}"/>
            </a:ext>
          </a:extLst>
        </cdr:cNvPr>
        <cdr:cNvSpPr txBox="1"/>
      </cdr:nvSpPr>
      <cdr:spPr>
        <a:xfrm xmlns:a="http://schemas.openxmlformats.org/drawingml/2006/main">
          <a:off x="708025" y="498475"/>
          <a:ext cx="603250" cy="203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0.59197</cdr:x>
      <cdr:y>0.27064</cdr:y>
    </cdr:from>
    <cdr:to>
      <cdr:x>0.85662</cdr:x>
      <cdr:y>0.3737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BADF3EFD-A203-773E-BFF4-3B1B2F330F04}"/>
            </a:ext>
          </a:extLst>
        </cdr:cNvPr>
        <cdr:cNvSpPr txBox="1"/>
      </cdr:nvSpPr>
      <cdr:spPr>
        <a:xfrm xmlns:a="http://schemas.openxmlformats.org/drawingml/2006/main">
          <a:off x="2219931" y="750759"/>
          <a:ext cx="992455" cy="2858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9525" cmpd="sng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/>
            <a:t>122,8 tūkst.t.</a:t>
          </a:r>
        </a:p>
      </cdr:txBody>
    </cdr:sp>
  </cdr:relSizeAnchor>
  <cdr:relSizeAnchor xmlns:cdr="http://schemas.openxmlformats.org/drawingml/2006/chartDrawing">
    <cdr:from>
      <cdr:x>0.43973</cdr:x>
      <cdr:y>0.23727</cdr:y>
    </cdr:from>
    <cdr:to>
      <cdr:x>0.55445</cdr:x>
      <cdr:y>0.3206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5219BC0-F03F-46D1-87E1-68A4DD132ED9}"/>
            </a:ext>
          </a:extLst>
        </cdr:cNvPr>
        <cdr:cNvSpPr txBox="1"/>
      </cdr:nvSpPr>
      <cdr:spPr>
        <a:xfrm xmlns:a="http://schemas.openxmlformats.org/drawingml/2006/main">
          <a:off x="1679575" y="650875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/>
        </a:p>
      </cdr:txBody>
    </cdr:sp>
  </cdr:relSizeAnchor>
  <cdr:relSizeAnchor xmlns:cdr="http://schemas.openxmlformats.org/drawingml/2006/chartDrawing">
    <cdr:from>
      <cdr:x>0.41819</cdr:x>
      <cdr:y>0.27701</cdr:y>
    </cdr:from>
    <cdr:to>
      <cdr:x>0.58181</cdr:x>
      <cdr:y>0.3737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FD70DC7-9C2E-40B6-55E9-5A9C3C0289E7}"/>
            </a:ext>
          </a:extLst>
        </cdr:cNvPr>
        <cdr:cNvSpPr txBox="1"/>
      </cdr:nvSpPr>
      <cdr:spPr>
        <a:xfrm xmlns:a="http://schemas.openxmlformats.org/drawingml/2006/main">
          <a:off x="1568247" y="768438"/>
          <a:ext cx="613570" cy="268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100" b="1" dirty="0">
              <a:solidFill>
                <a:srgbClr val="C00000"/>
              </a:solidFill>
            </a:rPr>
            <a:t>+22%</a:t>
          </a:r>
        </a:p>
      </cdr:txBody>
    </cdr:sp>
  </cdr:relSizeAnchor>
  <cdr:relSizeAnchor xmlns:cdr="http://schemas.openxmlformats.org/drawingml/2006/chartDrawing">
    <cdr:from>
      <cdr:x>0.10775</cdr:x>
      <cdr:y>0.26622</cdr:y>
    </cdr:from>
    <cdr:to>
      <cdr:x>0.38021</cdr:x>
      <cdr:y>0.3737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BADF3EFD-A203-773E-BFF4-3B1B2F330F04}"/>
            </a:ext>
          </a:extLst>
        </cdr:cNvPr>
        <cdr:cNvSpPr txBox="1"/>
      </cdr:nvSpPr>
      <cdr:spPr>
        <a:xfrm xmlns:a="http://schemas.openxmlformats.org/drawingml/2006/main">
          <a:off x="404083" y="738490"/>
          <a:ext cx="1021730" cy="29815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10000"/>
            <a:lumOff val="90000"/>
          </a:schemeClr>
        </a:solidFill>
        <a:ln xmlns:a="http://schemas.openxmlformats.org/drawingml/2006/main" w="9525" cmpd="sng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/>
            <a:t>100,8 tūkst.t.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0.43202</cdr:x>
      <cdr:y>0.02951</cdr:y>
    </cdr:from>
    <cdr:to>
      <cdr:x>0.59699</cdr:x>
      <cdr:y>0.13674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ADBBDB1-D230-1438-D4EA-3C13AF897C61}"/>
            </a:ext>
          </a:extLst>
        </cdr:cNvPr>
        <cdr:cNvSpPr txBox="1"/>
      </cdr:nvSpPr>
      <cdr:spPr>
        <a:xfrm xmlns:a="http://schemas.openxmlformats.org/drawingml/2006/main">
          <a:off x="1606777" y="73797"/>
          <a:ext cx="613570" cy="268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b="1" dirty="0">
              <a:solidFill>
                <a:srgbClr val="C00000"/>
              </a:solidFill>
            </a:rPr>
            <a:t>-</a:t>
          </a:r>
          <a:r>
            <a:rPr lang="lv-LV" sz="1100" b="1" dirty="0">
              <a:solidFill>
                <a:srgbClr val="C00000"/>
              </a:solidFill>
            </a:rPr>
            <a:t>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5265739" y="0"/>
            <a:ext cx="4029075" cy="3508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C23B197-6ABB-4C95-97B5-DCEAF58D0E6A}" type="datetimeFigureOut">
              <a:rPr lang="lv-LV"/>
              <a:pPr>
                <a:defRPr/>
              </a:pPr>
              <a:t>01.03.2024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1" y="6657975"/>
            <a:ext cx="4029075" cy="3508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5265739" y="6657975"/>
            <a:ext cx="4029075" cy="350838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365B34-BC79-460A-B99B-1277F1850ED9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3479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defTabSz="95737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9" y="0"/>
            <a:ext cx="4029075" cy="3508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 defTabSz="95737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0F8B72-E44C-463E-840F-6BD18DAB9DFF}" type="datetimeFigureOut">
              <a:rPr lang="lv-LV"/>
              <a:pPr>
                <a:defRPr/>
              </a:pPr>
              <a:t>01.03.2024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7975"/>
            <a:ext cx="4029075" cy="3508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defTabSz="95737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9" y="6657975"/>
            <a:ext cx="4029075" cy="350838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CEDFBB8-0CB6-40E5-BA01-CB0CBEEB78CB}" type="slidenum">
              <a:rPr lang="lv-LV" altLang="en-US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7047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67588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99341A-AE62-4B21-81B7-8CCB51CEF47C}" type="slidenum">
              <a:rPr lang="lv-LV" altLang="en-US"/>
              <a:pPr/>
              <a:t>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3264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56890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6511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10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9641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16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60596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07524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D6A3CB-81B5-45D3-B70D-D728AD702463}" type="slidenum">
              <a:rPr lang="lv-LV" altLang="en-US"/>
              <a:pPr/>
              <a:t>17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4838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60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847114" y="6356350"/>
            <a:ext cx="2133600" cy="36512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3EFD63B-D9D3-4E24-9C71-F6802FCAAE8E}" type="slidenum">
              <a:rPr lang="lv-LV" altLang="en-US" smtClean="0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6616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847114" y="6356350"/>
            <a:ext cx="2133600" cy="36512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3EFD63B-D9D3-4E24-9C71-F6802FCAAE8E}" type="slidenum">
              <a:rPr lang="lv-LV" altLang="en-US" smtClean="0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7128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847114" y="6356350"/>
            <a:ext cx="2133600" cy="36512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3EFD63B-D9D3-4E24-9C71-F6802FCAAE8E}" type="slidenum">
              <a:rPr lang="lv-LV" altLang="en-US" smtClean="0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6070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847114" y="6356350"/>
            <a:ext cx="2133600" cy="36512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3EFD63B-D9D3-4E24-9C71-F6802FCAAE8E}" type="slidenum">
              <a:rPr lang="lv-LV" altLang="en-US" smtClean="0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574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7791650-4AD2-40DC-8F7D-55546131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86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7791650-4AD2-40DC-8F7D-55546131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8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7791650-4AD2-40DC-8F7D-55546131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82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7791650-4AD2-40DC-8F7D-55546131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7791650-4AD2-40DC-8F7D-55546131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C7791650-4AD2-40DC-8F7D-55546131F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6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847114" y="6356350"/>
            <a:ext cx="2133600" cy="36512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3EFD63B-D9D3-4E24-9C71-F6802FCAAE8E}" type="slidenum">
              <a:rPr lang="lv-LV" altLang="en-US" smtClean="0"/>
              <a:pPr/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63883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EC529-3E37-410E-ABF2-FEDB7F4B0992}" type="datetime1">
              <a:rPr lang="en-US"/>
              <a:pPr>
                <a:defRPr/>
              </a:pPr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7B1F672-D2BB-4FD1-8B2D-C4A158D52B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86" r:id="rId3"/>
    <p:sldLayoutId id="2147484587" r:id="rId4"/>
    <p:sldLayoutId id="2147484588" r:id="rId5"/>
    <p:sldLayoutId id="2147484589" r:id="rId6"/>
    <p:sldLayoutId id="2147484585" r:id="rId7"/>
    <p:sldLayoutId id="2147484572" r:id="rId8"/>
    <p:sldLayoutId id="2147484590" r:id="rId9"/>
    <p:sldLayoutId id="2147484591" r:id="rId10"/>
    <p:sldLayoutId id="2147484592" r:id="rId11"/>
    <p:sldLayoutId id="2147484593" r:id="rId12"/>
    <p:sldLayoutId id="2147484594" r:id="rId13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2757788"/>
            <a:ext cx="8074025" cy="2512855"/>
          </a:xfrm>
        </p:spPr>
        <p:txBody>
          <a:bodyPr>
            <a:noAutofit/>
          </a:bodyPr>
          <a:lstStyle/>
          <a:p>
            <a:r>
              <a:rPr lang="lv-LV" sz="3000" dirty="0">
                <a:solidFill>
                  <a:schemeClr val="accent2">
                    <a:lumMod val="50000"/>
                  </a:schemeClr>
                </a:solidFill>
              </a:rPr>
              <a:t>Dārzkopības konference</a:t>
            </a:r>
          </a:p>
          <a:p>
            <a:r>
              <a:rPr lang="lv-LV" sz="3000" b="1" i="1" dirty="0">
                <a:solidFill>
                  <a:schemeClr val="accent2">
                    <a:lumMod val="50000"/>
                  </a:schemeClr>
                </a:solidFill>
              </a:rPr>
              <a:t>Dārzkopības nozares attīstība un atbalsta pasākumi augļu un dārzeņu nozares ražotāju organizācijām </a:t>
            </a:r>
          </a:p>
          <a:p>
            <a:r>
              <a:rPr lang="lv-LV" sz="3000" b="1" i="1" dirty="0">
                <a:solidFill>
                  <a:schemeClr val="accent2">
                    <a:lumMod val="50000"/>
                  </a:schemeClr>
                </a:solidFill>
              </a:rPr>
              <a:t>2023 - 2027</a:t>
            </a:r>
            <a:endParaRPr lang="en-US" sz="3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6006483"/>
            <a:ext cx="7772400" cy="5045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en-US" sz="1300" dirty="0"/>
              <a:t>Zemkopības ministrija</a:t>
            </a:r>
          </a:p>
          <a:p>
            <a:pPr>
              <a:lnSpc>
                <a:spcPct val="90000"/>
              </a:lnSpc>
            </a:pPr>
            <a:r>
              <a:rPr lang="lv-LV" altLang="en-US" sz="1300" dirty="0"/>
              <a:t>01.03.2024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0F98-8CAD-1B7D-EB34-A9D1FD33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75" y="206530"/>
            <a:ext cx="6611420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Latvijai raksturīgo augļu, ogu un dārzeņu* (t.sk. kartupeļu) ārējā tirdzniecības vērtības dinamika, 2017 – 2023, milj. EUR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4D0A-B846-3A15-F958-DF17175289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3987" y="6324600"/>
            <a:ext cx="445213" cy="304800"/>
          </a:xfrm>
        </p:spPr>
        <p:txBody>
          <a:bodyPr/>
          <a:lstStyle/>
          <a:p>
            <a:fld id="{C7791650-4AD2-40DC-8F7D-55546131F906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10C4C4-2ACC-1F51-2EB3-A7F801E11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949424"/>
              </p:ext>
            </p:extLst>
          </p:nvPr>
        </p:nvGraphicFramePr>
        <p:xfrm>
          <a:off x="203063" y="1513767"/>
          <a:ext cx="8702211" cy="389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C4217C-26DB-9C08-B128-F671ADCCE9BB}"/>
              </a:ext>
            </a:extLst>
          </p:cNvPr>
          <p:cNvSpPr txBox="1"/>
          <p:nvPr/>
        </p:nvSpPr>
        <p:spPr>
          <a:xfrm>
            <a:off x="556517" y="5407674"/>
            <a:ext cx="8030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Laikā no 2017. līdz 2023. gadam augļkopības un dārzeņkopības saražotās produkcijas vērtība kāpusi par 25%, bet eksporta vērtība par 107%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743F3B3-43B9-0DE6-005B-E4FFED9E35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063" y="6433589"/>
            <a:ext cx="4811110" cy="391622"/>
          </a:xfrm>
        </p:spPr>
        <p:txBody>
          <a:bodyPr>
            <a:normAutofit/>
          </a:bodyPr>
          <a:lstStyle/>
          <a:p>
            <a:r>
              <a:rPr lang="lv-LV" i="1" dirty="0"/>
              <a:t>* Ārējās tirdzniecības datos nav iekļautas pupas un pupiņas</a:t>
            </a:r>
          </a:p>
        </p:txBody>
      </p:sp>
    </p:spTree>
    <p:extLst>
      <p:ext uri="{BB962C8B-B14F-4D97-AF65-F5344CB8AC3E}">
        <p14:creationId xmlns:p14="http://schemas.microsoft.com/office/powerpoint/2010/main" val="256331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3EC6-30A0-81A6-6921-FBAE2974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51" y="74990"/>
            <a:ext cx="7191910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Latvijai raksturīgo augļu, ogu un dārzeņu ārējā tirdzniecības apjoma dinamika, 2017 – 2023, tūkst.tonnas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BCF50-CDCB-0C45-D2FD-AC67AE53D5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55488" cy="304800"/>
          </a:xfrm>
        </p:spPr>
        <p:txBody>
          <a:bodyPr/>
          <a:lstStyle/>
          <a:p>
            <a:fld id="{C7791650-4AD2-40DC-8F7D-55546131F906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6BD050-BCA8-605F-EB36-2AF418458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311195"/>
              </p:ext>
            </p:extLst>
          </p:nvPr>
        </p:nvGraphicFramePr>
        <p:xfrm>
          <a:off x="441789" y="1345914"/>
          <a:ext cx="5075434" cy="520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7E6BFD-BEB1-C736-D825-D3707A7DB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02190"/>
              </p:ext>
            </p:extLst>
          </p:nvPr>
        </p:nvGraphicFramePr>
        <p:xfrm>
          <a:off x="5378521" y="1000064"/>
          <a:ext cx="3750067" cy="2774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437CB9-FE12-799F-1252-BBE3FDB7F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74487"/>
              </p:ext>
            </p:extLst>
          </p:nvPr>
        </p:nvGraphicFramePr>
        <p:xfrm>
          <a:off x="5409343" y="4177350"/>
          <a:ext cx="3719245" cy="250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7053ED-53A6-4C0D-E2B1-0E3DD60697F1}"/>
              </a:ext>
            </a:extLst>
          </p:cNvPr>
          <p:cNvSpPr txBox="1"/>
          <p:nvPr/>
        </p:nvSpPr>
        <p:spPr>
          <a:xfrm>
            <a:off x="5429892" y="3715685"/>
            <a:ext cx="3688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1" i="0" u="none" strike="noStrike" kern="1200" baseline="0">
                <a:solidFill>
                  <a:srgbClr val="39302A"/>
                </a:solidFill>
                <a:latin typeface="+mn-lt"/>
                <a:ea typeface="+mn-ea"/>
                <a:cs typeface="+mn-cs"/>
              </a:defRPr>
            </a:pPr>
            <a:r>
              <a:rPr lang="lv-LV" sz="1200" dirty="0">
                <a:latin typeface="Segoe UI" panose="020B0502040204020203" pitchFamily="34" charset="0"/>
                <a:cs typeface="Segoe UI" panose="020B0502040204020203" pitchFamily="34" charset="0"/>
              </a:rPr>
              <a:t>Top importa</a:t>
            </a:r>
            <a:r>
              <a:rPr lang="lv-LV" sz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LV raksturīgo augļu un ogu īpatsvars kopējā augļu un ogu importā, %</a:t>
            </a:r>
            <a:endParaRPr lang="lv-LV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ED8CDA6-B365-E9A6-CEE9-CC095EDE1298}"/>
              </a:ext>
            </a:extLst>
          </p:cNvPr>
          <p:cNvSpPr txBox="1"/>
          <p:nvPr/>
        </p:nvSpPr>
        <p:spPr>
          <a:xfrm>
            <a:off x="5879660" y="4236173"/>
            <a:ext cx="1021730" cy="2981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cmpd="sng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100" dirty="0"/>
              <a:t>42,8 tūkst.t.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ED8CDA6-B365-E9A6-CEE9-CC095EDE1298}"/>
              </a:ext>
            </a:extLst>
          </p:cNvPr>
          <p:cNvSpPr txBox="1"/>
          <p:nvPr/>
        </p:nvSpPr>
        <p:spPr>
          <a:xfrm>
            <a:off x="7605720" y="4236173"/>
            <a:ext cx="1021730" cy="2981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cmpd="sng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100" dirty="0"/>
              <a:t>42,2 tūkst.t.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C1EAD36-E7D9-5011-4CA8-970B280A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063" y="6499515"/>
            <a:ext cx="4811110" cy="391622"/>
          </a:xfrm>
        </p:spPr>
        <p:txBody>
          <a:bodyPr>
            <a:normAutofit/>
          </a:bodyPr>
          <a:lstStyle/>
          <a:p>
            <a:r>
              <a:rPr lang="lv-LV" i="1" dirty="0"/>
              <a:t>Avots: ZM pēc Eurostat datiem</a:t>
            </a:r>
          </a:p>
        </p:txBody>
      </p:sp>
    </p:spTree>
    <p:extLst>
      <p:ext uri="{BB962C8B-B14F-4D97-AF65-F5344CB8AC3E}">
        <p14:creationId xmlns:p14="http://schemas.microsoft.com/office/powerpoint/2010/main" val="211137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6181-06E5-8467-4CCA-99D64022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04" y="200387"/>
            <a:ext cx="6580598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Augļu un dārzeņu RO realizētā produkcijas vērtība un ES atbalsts (t.sk. RG), 2014 - 2022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9B0D5-7AD8-BCF3-28EF-C884B79FE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414" y="6625119"/>
            <a:ext cx="3657600" cy="304800"/>
          </a:xfrm>
        </p:spPr>
        <p:txBody>
          <a:bodyPr/>
          <a:lstStyle/>
          <a:p>
            <a:pPr algn="l"/>
            <a:r>
              <a:rPr lang="lv-LV" i="1" dirty="0"/>
              <a:t>Avots: ZM pēc LAD datiem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E7D96-D5D4-187C-E2D9-55DA8AFB6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399" y="6324600"/>
            <a:ext cx="453425" cy="300519"/>
          </a:xfrm>
        </p:spPr>
        <p:txBody>
          <a:bodyPr/>
          <a:lstStyle/>
          <a:p>
            <a:fld id="{C7791650-4AD2-40DC-8F7D-55546131F906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6436E7A-C19D-AD0F-2CF3-E15A7A028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273962"/>
              </p:ext>
            </p:extLst>
          </p:nvPr>
        </p:nvGraphicFramePr>
        <p:xfrm>
          <a:off x="228094" y="1403573"/>
          <a:ext cx="8831651" cy="405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3E64CF-4220-12A1-504A-9E4E223C5A05}"/>
              </a:ext>
            </a:extLst>
          </p:cNvPr>
          <p:cNvSpPr txBox="1"/>
          <p:nvPr/>
        </p:nvSpPr>
        <p:spPr>
          <a:xfrm>
            <a:off x="1429412" y="6062990"/>
            <a:ext cx="658059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v-LV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2022.g. augļu un dārzeņu RO pārdotās produkcijas vērtība sastāda </a:t>
            </a:r>
            <a:r>
              <a:rPr lang="lv-LV" sz="14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30,0%</a:t>
            </a:r>
            <a:r>
              <a:rPr lang="lv-LV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kopējās augļu un dārzeņu izlaides valstī.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02752-A06F-9F5B-345F-B5F4CE24871A}"/>
              </a:ext>
            </a:extLst>
          </p:cNvPr>
          <p:cNvSpPr txBox="1"/>
          <p:nvPr/>
        </p:nvSpPr>
        <p:spPr>
          <a:xfrm>
            <a:off x="546999" y="5440100"/>
            <a:ext cx="8050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Laika periodā no 2014 – 2022. g. augļu un dārzeņu RO (t.sk. augļu un ogu RG) izmaksāts </a:t>
            </a:r>
            <a:r>
              <a:rPr lang="lv-LV" sz="14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publiskais atbalsts 8,1 milj. EUR </a:t>
            </a:r>
            <a:r>
              <a:rPr lang="lv-LV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apmērā</a:t>
            </a:r>
          </a:p>
        </p:txBody>
      </p:sp>
    </p:spTree>
    <p:extLst>
      <p:ext uri="{BB962C8B-B14F-4D97-AF65-F5344CB8AC3E}">
        <p14:creationId xmlns:p14="http://schemas.microsoft.com/office/powerpoint/2010/main" val="33151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452A2-B6ED-4C07-E6F2-1CAB7630E5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7661" y="6324600"/>
            <a:ext cx="451539" cy="248450"/>
          </a:xfrm>
        </p:spPr>
        <p:txBody>
          <a:bodyPr/>
          <a:lstStyle/>
          <a:p>
            <a:fld id="{C7791650-4AD2-40DC-8F7D-55546131F906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BB2089-3DBC-D509-A9D7-826F47B2C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556857"/>
              </p:ext>
            </p:extLst>
          </p:nvPr>
        </p:nvGraphicFramePr>
        <p:xfrm>
          <a:off x="-231168" y="236596"/>
          <a:ext cx="9770724" cy="374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9DB74-7692-3F94-1F2A-02072625E4FD}"/>
              </a:ext>
            </a:extLst>
          </p:cNvPr>
          <p:cNvSpPr/>
          <p:nvPr/>
        </p:nvSpPr>
        <p:spPr>
          <a:xfrm>
            <a:off x="508811" y="3195263"/>
            <a:ext cx="3087144" cy="266100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Biedrs = primārais ražotājs (augļu, dārzeņu).</a:t>
            </a:r>
          </a:p>
          <a:p>
            <a:pPr algn="just"/>
            <a:endParaRPr lang="lv-LV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Vismaz </a:t>
            </a:r>
            <a:r>
              <a:rPr lang="lv-LV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pieci</a:t>
            </a:r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biedri.</a:t>
            </a:r>
          </a:p>
          <a:p>
            <a:pPr algn="just"/>
            <a:endParaRPr lang="lv-LV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Minimālā saražotā pārdodamās produkcijas vērtība = </a:t>
            </a:r>
            <a:r>
              <a:rPr lang="lv-LV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20 000 EUR</a:t>
            </a:r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lv-LV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RO atrodas biedru kontrolē.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3E3647-AA2F-774C-9365-F00903000DAA}"/>
              </a:ext>
            </a:extLst>
          </p:cNvPr>
          <p:cNvSpPr/>
          <p:nvPr/>
        </p:nvSpPr>
        <p:spPr>
          <a:xfrm>
            <a:off x="3664164" y="3304448"/>
            <a:ext cx="2716087" cy="24707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Uz konkrētu sektoru, kur iegūta atzīšana.</a:t>
            </a:r>
          </a:p>
          <a:p>
            <a:pPr algn="just"/>
            <a:endParaRPr lang="lv-LV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Apstiprināta DP.</a:t>
            </a:r>
          </a:p>
          <a:p>
            <a:pPr algn="just"/>
            <a:endParaRPr lang="lv-LV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Izveidots darbības fonds (finansē RO biedri un ES </a:t>
            </a:r>
            <a:r>
              <a:rPr lang="lv-LV" dirty="0" err="1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finans</a:t>
            </a:r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BA27C9-BBA8-F5FC-52DD-CA89A332347E}"/>
              </a:ext>
            </a:extLst>
          </p:cNvPr>
          <p:cNvSpPr/>
          <p:nvPr/>
        </p:nvSpPr>
        <p:spPr>
          <a:xfrm>
            <a:off x="6448460" y="3729483"/>
            <a:ext cx="2234215" cy="1620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lv-LV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RO AD jāīsteno konkrēti specifiskie mērķi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DF8C0D-29F5-E81E-F283-399D905D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63" y="204750"/>
            <a:ext cx="6580598" cy="1036642"/>
          </a:xfrm>
        </p:spPr>
        <p:txBody>
          <a:bodyPr/>
          <a:lstStyle/>
          <a:p>
            <a:pPr algn="ctr"/>
            <a:r>
              <a:rPr lang="lv-LV" sz="2400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Atbalsta pamatnosacījumi augļu un dārzeņu RO saskaņā ar KLP SP, 2023 – 2027.g.</a:t>
            </a:r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40B435-854E-E97D-19EF-125A9306801E}"/>
              </a:ext>
            </a:extLst>
          </p:cNvPr>
          <p:cNvSpPr txBox="1"/>
          <p:nvPr/>
        </p:nvSpPr>
        <p:spPr>
          <a:xfrm>
            <a:off x="678618" y="5957497"/>
            <a:ext cx="7709043" cy="61555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Pieejamais finansējums plānošanas periodā 2023 – 2027 augļu un dārzeņu RO, kuras darbojas saskaņā ar R. 2021/2115 prasībām, ir </a:t>
            </a:r>
            <a:r>
              <a:rPr lang="lv-LV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2,9 milj. EUR</a:t>
            </a:r>
          </a:p>
        </p:txBody>
      </p:sp>
    </p:spTree>
    <p:extLst>
      <p:ext uri="{BB962C8B-B14F-4D97-AF65-F5344CB8AC3E}">
        <p14:creationId xmlns:p14="http://schemas.microsoft.com/office/powerpoint/2010/main" val="29591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829BF3C-B790-37B6-89DA-4030591FA002}"/>
              </a:ext>
            </a:extLst>
          </p:cNvPr>
          <p:cNvSpPr txBox="1"/>
          <p:nvPr/>
        </p:nvSpPr>
        <p:spPr>
          <a:xfrm>
            <a:off x="2623242" y="5805995"/>
            <a:ext cx="6400211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41B0C-BD2B-6FA1-F97A-C8B465F253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14</a:t>
            </a:fld>
            <a:endParaRPr lang="en-US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B61A8-1B0B-52DB-FDCF-32F3558F4F9A}"/>
              </a:ext>
            </a:extLst>
          </p:cNvPr>
          <p:cNvSpPr/>
          <p:nvPr/>
        </p:nvSpPr>
        <p:spPr>
          <a:xfrm>
            <a:off x="1758645" y="24516"/>
            <a:ext cx="699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4F622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Specifiskie mērķi augļu un dārzeņu nozares 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2E520-94C5-B291-423B-E466D0B5F17F}"/>
              </a:ext>
            </a:extLst>
          </p:cNvPr>
          <p:cNvSpPr txBox="1"/>
          <p:nvPr/>
        </p:nvSpPr>
        <p:spPr>
          <a:xfrm>
            <a:off x="178710" y="1476229"/>
            <a:ext cx="1474577" cy="55399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v-LV" sz="15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500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obligātie</a:t>
            </a:r>
            <a:r>
              <a:rPr lang="lv-LV" sz="1500" u="sng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mērķi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A4F6EE-6BC7-C266-1D3B-6F5830BC3B67}"/>
              </a:ext>
            </a:extLst>
          </p:cNvPr>
          <p:cNvSpPr txBox="1"/>
          <p:nvPr/>
        </p:nvSpPr>
        <p:spPr>
          <a:xfrm>
            <a:off x="2640853" y="5794625"/>
            <a:ext cx="6366207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99FE9A-8395-5BD4-64A5-4CFF15EBE054}"/>
              </a:ext>
            </a:extLst>
          </p:cNvPr>
          <p:cNvGrpSpPr/>
          <p:nvPr/>
        </p:nvGrpSpPr>
        <p:grpSpPr>
          <a:xfrm>
            <a:off x="118178" y="533459"/>
            <a:ext cx="8922886" cy="6098160"/>
            <a:chOff x="118178" y="533459"/>
            <a:chExt cx="8922886" cy="60981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84E217-47AF-DABC-372D-5EE779D034D7}"/>
                </a:ext>
              </a:extLst>
            </p:cNvPr>
            <p:cNvGrpSpPr/>
            <p:nvPr/>
          </p:nvGrpSpPr>
          <p:grpSpPr>
            <a:xfrm>
              <a:off x="118178" y="533459"/>
              <a:ext cx="8922886" cy="6098160"/>
              <a:chOff x="118178" y="533459"/>
              <a:chExt cx="8922886" cy="6098160"/>
            </a:xfrm>
          </p:grpSpPr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5D65510A-6F4E-E794-1EF0-2CA594691ACC}"/>
                  </a:ext>
                </a:extLst>
              </p:cNvPr>
              <p:cNvSpPr/>
              <p:nvPr/>
            </p:nvSpPr>
            <p:spPr>
              <a:xfrm rot="10800000">
                <a:off x="2471187" y="1687373"/>
                <a:ext cx="167045" cy="685709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42908F-A728-62DF-940A-197ACBC8D348}"/>
                  </a:ext>
                </a:extLst>
              </p:cNvPr>
              <p:cNvSpPr txBox="1"/>
              <p:nvPr/>
            </p:nvSpPr>
            <p:spPr>
              <a:xfrm>
                <a:off x="1686403" y="1674934"/>
                <a:ext cx="96173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Vismaz </a:t>
                </a:r>
                <a:r>
                  <a:rPr lang="lv-LV" sz="15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2%</a:t>
                </a:r>
                <a:r>
                  <a:rPr lang="lv-LV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no DP</a:t>
                </a:r>
              </a:p>
            </p:txBody>
          </p:sp>
          <p:sp>
            <p:nvSpPr>
              <p:cNvPr id="14" name="Right Brace 13">
                <a:extLst>
                  <a:ext uri="{FF2B5EF4-FFF2-40B4-BE49-F238E27FC236}">
                    <a16:creationId xmlns:a16="http://schemas.microsoft.com/office/drawing/2014/main" id="{C68314C2-D7D9-62AE-4650-FB585E1B3980}"/>
                  </a:ext>
                </a:extLst>
              </p:cNvPr>
              <p:cNvSpPr/>
              <p:nvPr/>
            </p:nvSpPr>
            <p:spPr>
              <a:xfrm rot="10800000">
                <a:off x="1675122" y="1687373"/>
                <a:ext cx="167046" cy="2678880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74B06-9F64-FF25-38D4-A80D50A7D2D9}"/>
                  </a:ext>
                </a:extLst>
              </p:cNvPr>
              <p:cNvSpPr txBox="1"/>
              <p:nvPr/>
            </p:nvSpPr>
            <p:spPr>
              <a:xfrm>
                <a:off x="891029" y="2476414"/>
                <a:ext cx="961731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5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lv-LV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vai vairāk darbības</a:t>
                </a:r>
              </a:p>
            </p:txBody>
          </p:sp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5C264896-2574-5B5D-F06B-BAD43DCD33F6}"/>
                  </a:ext>
                </a:extLst>
              </p:cNvPr>
              <p:cNvSpPr/>
              <p:nvPr/>
            </p:nvSpPr>
            <p:spPr>
              <a:xfrm rot="10800000">
                <a:off x="879058" y="2485305"/>
                <a:ext cx="167047" cy="2220883"/>
              </a:xfrm>
              <a:prstGeom prst="rightBrac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2DA2F6-4E1B-54B1-F9FF-48E9222196AD}"/>
                  </a:ext>
                </a:extLst>
              </p:cNvPr>
              <p:cNvSpPr txBox="1"/>
              <p:nvPr/>
            </p:nvSpPr>
            <p:spPr>
              <a:xfrm>
                <a:off x="118178" y="3026813"/>
                <a:ext cx="8804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Vismaz </a:t>
                </a:r>
                <a:r>
                  <a:rPr lang="lv-LV" sz="16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15%</a:t>
                </a:r>
                <a:r>
                  <a:rPr lang="lv-LV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no DP izdevumiem</a:t>
                </a:r>
              </a:p>
            </p:txBody>
          </p:sp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0B0514AF-7CED-3A4E-07DC-BE2450751F9B}"/>
                  </a:ext>
                </a:extLst>
              </p:cNvPr>
              <p:cNvSpPr/>
              <p:nvPr/>
            </p:nvSpPr>
            <p:spPr>
              <a:xfrm rot="10800000">
                <a:off x="2314232" y="4385798"/>
                <a:ext cx="156954" cy="1118342"/>
              </a:xfrm>
              <a:prstGeom prst="rightBrac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AE2337-FDF7-420D-DB19-22D54AF6D2A9}"/>
                  </a:ext>
                </a:extLst>
              </p:cNvPr>
              <p:cNvSpPr txBox="1"/>
              <p:nvPr/>
            </p:nvSpPr>
            <p:spPr>
              <a:xfrm>
                <a:off x="1213156" y="4944969"/>
                <a:ext cx="124041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Nepārsniedz </a:t>
                </a:r>
                <a:r>
                  <a:rPr lang="lv-LV" sz="15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1/3</a:t>
                </a:r>
                <a:r>
                  <a:rPr lang="lv-LV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no DP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7AB977-95EB-5D6F-F6B4-EE8B470DA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40853" y="533459"/>
                <a:ext cx="6400211" cy="609816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5A8657-9745-52AE-CD22-184C1FA27F71}"/>
                </a:ext>
              </a:extLst>
            </p:cNvPr>
            <p:cNvSpPr txBox="1"/>
            <p:nvPr/>
          </p:nvSpPr>
          <p:spPr>
            <a:xfrm>
              <a:off x="2640853" y="6169954"/>
              <a:ext cx="6400211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lv-LV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897CD12-4AC6-0B79-16CE-EE66B2AD8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8232" y="5819510"/>
              <a:ext cx="6400211" cy="36014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B4D05DA-850F-63D2-2DF3-2C2E4C17B56A}"/>
              </a:ext>
            </a:extLst>
          </p:cNvPr>
          <p:cNvSpPr txBox="1"/>
          <p:nvPr/>
        </p:nvSpPr>
        <p:spPr>
          <a:xfrm>
            <a:off x="2554709" y="6415066"/>
            <a:ext cx="648635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1FB1F-911F-096A-5F4E-8505C5F138C7}"/>
              </a:ext>
            </a:extLst>
          </p:cNvPr>
          <p:cNvSpPr txBox="1"/>
          <p:nvPr/>
        </p:nvSpPr>
        <p:spPr>
          <a:xfrm>
            <a:off x="558399" y="6361205"/>
            <a:ext cx="8397411" cy="32316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5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G, H, I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lv-LV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- var aptvert </a:t>
            </a:r>
            <a:r>
              <a:rPr lang="lv-LV" sz="1500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 svaigus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v-LV" sz="1500" u="sng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 pārstrādātus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 produktus (</a:t>
            </a:r>
            <a:r>
              <a:rPr lang="lv-LV" sz="1500" u="sng" dirty="0">
                <a:latin typeface="Segoe UI" panose="020B0502040204020203" pitchFamily="34" charset="0"/>
                <a:cs typeface="Segoe UI" panose="020B0502040204020203" pitchFamily="34" charset="0"/>
              </a:rPr>
              <a:t>pārējos – tikai svaigi</a:t>
            </a:r>
            <a:r>
              <a:rPr lang="lv-LV" sz="15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154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DA616-2A82-F320-A95D-80061B2B87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77B80-A1BA-4514-A618-14FC163CA613}"/>
              </a:ext>
            </a:extLst>
          </p:cNvPr>
          <p:cNvSpPr/>
          <p:nvPr/>
        </p:nvSpPr>
        <p:spPr>
          <a:xfrm>
            <a:off x="1695941" y="192050"/>
            <a:ext cx="7216832" cy="955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lv-LV" sz="2400" b="1" dirty="0">
                <a:solidFill>
                  <a:srgbClr val="4F622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 finansējums AD DP saistīts ar intervenču mērķu īstenošanu</a:t>
            </a:r>
            <a:endParaRPr lang="en-US" sz="2400" b="1" dirty="0">
              <a:solidFill>
                <a:srgbClr val="4F6228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0886F-571E-E55B-EEFD-5531A07CBA61}"/>
              </a:ext>
            </a:extLst>
          </p:cNvPr>
          <p:cNvSpPr txBox="1"/>
          <p:nvPr/>
        </p:nvSpPr>
        <p:spPr>
          <a:xfrm>
            <a:off x="150920" y="1402971"/>
            <a:ext cx="8842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ES sedz 50%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 no darbības programmas (DP) faktiskām izmaksām, bet n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vairāk kā 4,1% 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no realizētās produkcijas vērtības (atzīto produktu).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50 % slieksni  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var palielināt par 0,5%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, ja summa, kas pārsniedz iepriekš minēto procentuālo daudzumu, tiek izmantota šādiem mērķiem: 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D, E, F, H, 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50% slieksni pēc RO/ROA pieprasījuma 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var palielināt uz 60%, 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ja: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Starpvalstu RO iesaistās intervencēs, kas darbojas uz SO bāzes;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DP saistīta vienīgi ar bioloģisko produktu ražošanu;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atzīta RO īsteno pirmo DP;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RO saražo mazāk par 20% A&amp;D attiecīgajā DV;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DP ietver intervences, kas saistītas ar mērķiem: 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D, E, F, I;</a:t>
            </a:r>
            <a:endParaRPr lang="lv-LV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DP īsteno RO, kas izveidojusies apvienojoties divām vai vairākām atzītām RO.</a:t>
            </a:r>
          </a:p>
          <a:p>
            <a:pPr algn="just"/>
            <a:endParaRPr lang="lv-LV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50% slieksnis var tikt palielināts uz 80% 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attiecībā uz izdevumiem, kas saistīti ar mērķi 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, ja šie izdevumi sedz vismaz 5% no DP izdevumiem.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50% slieksnis var tikt palielināts uz 80% 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attiecībā uz izdevumiem, kas saistīti ar mērķi 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un</a:t>
            </a: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F</a:t>
            </a: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, ja šie izdevumi sedz vismaz 20% no DP izdevumiem.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v-LV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50% var tikt palielināts uz 100%, ja: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lv-LV" sz="1600" dirty="0">
                <a:latin typeface="Segoe UI" panose="020B0502040204020203" pitchFamily="34" charset="0"/>
                <a:cs typeface="Segoe UI" panose="020B0502040204020203" pitchFamily="34" charset="0"/>
              </a:rPr>
              <a:t>darbībām, kas saistītas ar padomdošanu individuāliem ražotājiem.</a:t>
            </a:r>
          </a:p>
        </p:txBody>
      </p:sp>
    </p:spTree>
    <p:extLst>
      <p:ext uri="{BB962C8B-B14F-4D97-AF65-F5344CB8AC3E}">
        <p14:creationId xmlns:p14="http://schemas.microsoft.com/office/powerpoint/2010/main" val="342572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709" y="336244"/>
            <a:ext cx="3700293" cy="508964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Kā kļūt par RO?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98859" y="6320319"/>
            <a:ext cx="486937" cy="304800"/>
          </a:xfrm>
        </p:spPr>
        <p:txBody>
          <a:bodyPr/>
          <a:lstStyle/>
          <a:p>
            <a:fld id="{C7791650-4AD2-40DC-8F7D-55546131F906}" type="slidenum"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16</a:t>
            </a:fld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01" y="1259645"/>
            <a:ext cx="1356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1.posms</a:t>
            </a:r>
            <a:endParaRPr lang="en-US" b="1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71991"/>
              </p:ext>
            </p:extLst>
          </p:nvPr>
        </p:nvGraphicFramePr>
        <p:xfrm>
          <a:off x="94501" y="1580881"/>
          <a:ext cx="7434087" cy="112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4501" y="2727823"/>
            <a:ext cx="13565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2.posms</a:t>
            </a:r>
            <a:endParaRPr lang="en-US" b="1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198727"/>
              </p:ext>
            </p:extLst>
          </p:nvPr>
        </p:nvGraphicFramePr>
        <p:xfrm>
          <a:off x="94501" y="2974982"/>
          <a:ext cx="8891295" cy="235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33845" y="5733452"/>
            <a:ext cx="8637543" cy="1016669"/>
          </a:xfrm>
          <a:prstGeom prst="wedgeRoundRectCallout">
            <a:avLst>
              <a:gd name="adj1" fmla="val -31348"/>
              <a:gd name="adj2" fmla="val -98374"/>
              <a:gd name="adj3" fmla="val 16667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u="sng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/>
            <a:endParaRPr lang="lv-LV" sz="1400" u="sng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ctr"/>
            <a:endParaRPr lang="lv-LV" sz="1400" u="sng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r>
              <a:rPr lang="lv-LV" sz="1400" u="sng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RO darbības programmā obligāti jāparedz: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b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lv-LV" sz="1400" b="1" dirty="0">
                <a:solidFill>
                  <a:srgbClr val="C00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  <a:r>
              <a:rPr lang="lv-LV" sz="1400" b="1" dirty="0">
                <a:solidFill>
                  <a:schemeClr val="tx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vai vairāk </a:t>
            </a:r>
            <a:r>
              <a:rPr lang="lv-LV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ar vidi un klimatu saistītas darbības un</a:t>
            </a:r>
            <a:r>
              <a:rPr lang="lv-LV" sz="1400" b="1" i="1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lv-LV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vismaz </a:t>
            </a:r>
            <a:r>
              <a:rPr lang="lv-LV" sz="1400" b="1" dirty="0">
                <a:solidFill>
                  <a:srgbClr val="C00000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15% no DP izdevumiem;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Pētniecisko darbu;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Intervences produkcijas piedāvājumu koncentrēšanai un laišanai tirgū.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sz="1400" b="1" dirty="0">
              <a:solidFill>
                <a:srgbClr val="C00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lv-LV" sz="1400" b="1" dirty="0">
              <a:solidFill>
                <a:srgbClr val="C00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C000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Virsrakst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38"/>
          </a:xfrm>
        </p:spPr>
        <p:txBody>
          <a:bodyPr/>
          <a:lstStyle/>
          <a:p>
            <a:r>
              <a:rPr lang="lv-LV" altLang="en-US" dirty="0">
                <a:solidFill>
                  <a:schemeClr val="accent2">
                    <a:lumMod val="50000"/>
                  </a:schemeClr>
                </a:solidFill>
              </a:rPr>
              <a:t>Paldies par uzmanību!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10" y="381000"/>
            <a:ext cx="7304690" cy="1036642"/>
          </a:xfrm>
        </p:spPr>
        <p:txBody>
          <a:bodyPr/>
          <a:lstStyle/>
          <a:p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Lauksaimniecības preču produkcijas izlaide 2023</a:t>
            </a:r>
            <a:r>
              <a:rPr lang="lv-LV" b="0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FCD250C-FDE5-45AA-DA81-5B548A072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08820"/>
              </p:ext>
            </p:extLst>
          </p:nvPr>
        </p:nvGraphicFramePr>
        <p:xfrm>
          <a:off x="-940677" y="931855"/>
          <a:ext cx="8245367" cy="589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10EB521A-54C2-56F4-4ABA-2CE932F20D96}"/>
              </a:ext>
            </a:extLst>
          </p:cNvPr>
          <p:cNvGrpSpPr/>
          <p:nvPr/>
        </p:nvGrpSpPr>
        <p:grpSpPr>
          <a:xfrm>
            <a:off x="6238527" y="1346655"/>
            <a:ext cx="2448273" cy="4904960"/>
            <a:chOff x="5401227" y="1346655"/>
            <a:chExt cx="2448273" cy="4904960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C9F8096F-945C-9FBB-B750-6BD3C4F8B9EB}"/>
                </a:ext>
              </a:extLst>
            </p:cNvPr>
            <p:cNvGrpSpPr/>
            <p:nvPr/>
          </p:nvGrpSpPr>
          <p:grpSpPr>
            <a:xfrm>
              <a:off x="5401227" y="1346655"/>
              <a:ext cx="2448273" cy="4904960"/>
              <a:chOff x="5552950" y="4364500"/>
              <a:chExt cx="1904360" cy="154072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9C7AA7BE-1061-E485-C60E-C39A157AFB85}"/>
                  </a:ext>
                </a:extLst>
              </p:cNvPr>
              <p:cNvSpPr/>
              <p:nvPr/>
            </p:nvSpPr>
            <p:spPr>
              <a:xfrm>
                <a:off x="5664975" y="5699088"/>
                <a:ext cx="1680314" cy="20613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3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Segoe UI Light" panose="020B0502040204020203" pitchFamily="34" charset="0"/>
                  </a:rPr>
                  <a:t>Augļu un ogu izlaide samazinājusies par </a:t>
                </a:r>
                <a:r>
                  <a:rPr lang="lv-LV" sz="1400" b="1" dirty="0">
                    <a:solidFill>
                      <a:srgbClr val="A40000"/>
                    </a:solidFill>
                    <a:latin typeface="+mj-lt"/>
                    <a:cs typeface="Segoe UI Light" panose="020B0502040204020203" pitchFamily="34" charset="0"/>
                  </a:rPr>
                  <a:t>9,6%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6DC16A9-AEAF-B6C4-03DB-419459F97EF3}"/>
                  </a:ext>
                </a:extLst>
              </p:cNvPr>
              <p:cNvSpPr/>
              <p:nvPr/>
            </p:nvSpPr>
            <p:spPr>
              <a:xfrm>
                <a:off x="5552950" y="4364500"/>
                <a:ext cx="1904360" cy="180950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6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Segoe UI Light" panose="020B0502040204020203" pitchFamily="34" charset="0"/>
                  </a:rPr>
                  <a:t>2023. gadā salīdzinājumā ar 2020. gadu</a:t>
                </a:r>
              </a:p>
            </p:txBody>
          </p:sp>
          <p:sp>
            <p:nvSpPr>
              <p:cNvPr id="16" name="Rounded Rectangle 11">
                <a:extLst>
                  <a:ext uri="{FF2B5EF4-FFF2-40B4-BE49-F238E27FC236}">
                    <a16:creationId xmlns:a16="http://schemas.microsoft.com/office/drawing/2014/main" id="{1DF335A9-0718-FC27-7B2F-8879A321EA16}"/>
                  </a:ext>
                </a:extLst>
              </p:cNvPr>
              <p:cNvSpPr/>
              <p:nvPr/>
            </p:nvSpPr>
            <p:spPr>
              <a:xfrm>
                <a:off x="5664974" y="5254415"/>
                <a:ext cx="1680314" cy="206134"/>
              </a:xfrm>
              <a:prstGeom prst="roundRect">
                <a:avLst/>
              </a:prstGeom>
              <a:solidFill>
                <a:srgbClr val="CC9900">
                  <a:alpha val="26000"/>
                </a:srgbClr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Segoe UI Light" panose="020B0502040204020203" pitchFamily="34" charset="0"/>
                  </a:rPr>
                  <a:t>Kartupeļu izlaide pieauga par </a:t>
                </a:r>
                <a:r>
                  <a:rPr lang="lv-LV" sz="1400" b="1" dirty="0">
                    <a:solidFill>
                      <a:srgbClr val="A40000"/>
                    </a:solidFill>
                    <a:latin typeface="+mj-lt"/>
                    <a:cs typeface="Segoe UI Light" panose="020B0502040204020203" pitchFamily="34" charset="0"/>
                  </a:rPr>
                  <a:t>13,1%</a:t>
                </a:r>
              </a:p>
            </p:txBody>
          </p:sp>
          <p:sp>
            <p:nvSpPr>
              <p:cNvPr id="17" name="Rounded Rectangle 12">
                <a:extLst>
                  <a:ext uri="{FF2B5EF4-FFF2-40B4-BE49-F238E27FC236}">
                    <a16:creationId xmlns:a16="http://schemas.microsoft.com/office/drawing/2014/main" id="{D8BF1F6F-C694-1CCB-2BAE-E73877ACC0C2}"/>
                  </a:ext>
                </a:extLst>
              </p:cNvPr>
              <p:cNvSpPr/>
              <p:nvPr/>
            </p:nvSpPr>
            <p:spPr>
              <a:xfrm>
                <a:off x="5664973" y="4761872"/>
                <a:ext cx="1680314" cy="206134"/>
              </a:xfrm>
              <a:prstGeom prst="roundRect">
                <a:avLst/>
              </a:prstGeom>
              <a:solidFill>
                <a:srgbClr val="C9E7A7">
                  <a:alpha val="30980"/>
                </a:srgbClr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lv-LV" sz="14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cs typeface="Segoe UI Light" panose="020B0502040204020203" pitchFamily="34" charset="0"/>
                  </a:rPr>
                  <a:t>Dārzeņu izlaide pieauga par </a:t>
                </a:r>
                <a:r>
                  <a:rPr lang="lv-LV" sz="1400" b="1" dirty="0">
                    <a:solidFill>
                      <a:srgbClr val="C00000"/>
                    </a:solidFill>
                    <a:latin typeface="+mj-lt"/>
                    <a:cs typeface="Segoe UI Light" panose="020B0502040204020203" pitchFamily="34" charset="0"/>
                  </a:rPr>
                  <a:t>1,6%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FFCF3D-8322-CAB1-F64F-337FBCB5F001}"/>
                </a:ext>
              </a:extLst>
            </p:cNvPr>
            <p:cNvGrpSpPr/>
            <p:nvPr/>
          </p:nvGrpSpPr>
          <p:grpSpPr>
            <a:xfrm>
              <a:off x="5774882" y="1854430"/>
              <a:ext cx="1632598" cy="4047275"/>
              <a:chOff x="5774882" y="1854430"/>
              <a:chExt cx="1632598" cy="4047275"/>
            </a:xfrm>
          </p:grpSpPr>
          <p:pic>
            <p:nvPicPr>
              <p:cNvPr id="18" name="Picture 17" descr="A basket of vegetables&#10;&#10;Description automatically generated with low confidence">
                <a:extLst>
                  <a:ext uri="{FF2B5EF4-FFF2-40B4-BE49-F238E27FC236}">
                    <a16:creationId xmlns:a16="http://schemas.microsoft.com/office/drawing/2014/main" id="{111BD250-7225-7024-6252-105CDC445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882" y="1854430"/>
                <a:ext cx="1420743" cy="9511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B7DB811-F49E-4A35-3673-124E8FD7C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1401" y="3564938"/>
                <a:ext cx="1256079" cy="786293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indoor, fruit, pear, vegetable&#10;&#10;Description automatically generated">
                <a:extLst>
                  <a:ext uri="{FF2B5EF4-FFF2-40B4-BE49-F238E27FC236}">
                    <a16:creationId xmlns:a16="http://schemas.microsoft.com/office/drawing/2014/main" id="{093FCDE2-4823-687B-2D99-57EBD6D47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3356" y="4999857"/>
                <a:ext cx="1204013" cy="901848"/>
              </a:xfrm>
              <a:prstGeom prst="rect">
                <a:avLst/>
              </a:prstGeom>
            </p:spPr>
          </p:pic>
        </p:grpSp>
      </p:grpSp>
      <p:sp>
        <p:nvSpPr>
          <p:cNvPr id="21" name="TextBox 1">
            <a:extLst>
              <a:ext uri="{FF2B5EF4-FFF2-40B4-BE49-F238E27FC236}">
                <a16:creationId xmlns:a16="http://schemas.microsoft.com/office/drawing/2014/main" id="{0EC3DE45-FA19-2D22-7C41-0CD0328C8435}"/>
              </a:ext>
            </a:extLst>
          </p:cNvPr>
          <p:cNvSpPr txBox="1"/>
          <p:nvPr/>
        </p:nvSpPr>
        <p:spPr>
          <a:xfrm>
            <a:off x="304800" y="6444622"/>
            <a:ext cx="4130566" cy="559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i="1" dirty="0">
                <a:latin typeface="Verdana" panose="020B0604030504040204" pitchFamily="34" charset="0"/>
                <a:ea typeface="Verdana" panose="020B0604030504040204" pitchFamily="34" charset="0"/>
              </a:rPr>
              <a:t>Avots: ZM pēc Agroresursu un ekonomikas institūta datiem</a:t>
            </a:r>
          </a:p>
          <a:p>
            <a:r>
              <a:rPr lang="lv-LV" sz="900" i="1" dirty="0">
                <a:latin typeface="Verdana" panose="020B0604030504040204" pitchFamily="34" charset="0"/>
                <a:ea typeface="Verdana" panose="020B0604030504040204" pitchFamily="34" charset="0"/>
              </a:rPr>
              <a:t>* LEK dati uz 08.01.2024.</a:t>
            </a:r>
          </a:p>
        </p:txBody>
      </p:sp>
    </p:spTree>
    <p:extLst>
      <p:ext uri="{BB962C8B-B14F-4D97-AF65-F5344CB8AC3E}">
        <p14:creationId xmlns:p14="http://schemas.microsoft.com/office/powerpoint/2010/main" val="15328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82E4-18AA-F84E-A6FC-1D2E977D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337" y="206439"/>
            <a:ext cx="6782863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Dārzkopības produkcijas izlaide (milj. EUR) 2010 – 2023*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B1B3E-E9C3-B5C6-CDD1-F8008E53B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634" y="6461121"/>
            <a:ext cx="3920359" cy="304800"/>
          </a:xfrm>
        </p:spPr>
        <p:txBody>
          <a:bodyPr>
            <a:normAutofit fontScale="70000" lnSpcReduction="20000"/>
          </a:bodyPr>
          <a:lstStyle/>
          <a:p>
            <a:r>
              <a:rPr lang="lv-LV" sz="1000" i="1" dirty="0"/>
              <a:t>Avots: ZM pēc </a:t>
            </a:r>
            <a:r>
              <a:rPr lang="lv-LV" i="1" dirty="0"/>
              <a:t>Agroresursu un ekonomikas institūta datiem</a:t>
            </a:r>
          </a:p>
          <a:p>
            <a:r>
              <a:rPr lang="lv-LV" sz="1000" i="1" dirty="0"/>
              <a:t>* Eurostat dati uz 02.02.2024.</a:t>
            </a: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2A501-A932-21F7-396E-2134ACC4C1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F8D6C33-8432-F424-0CA0-E863CCB65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198337"/>
              </p:ext>
            </p:extLst>
          </p:nvPr>
        </p:nvGraphicFramePr>
        <p:xfrm>
          <a:off x="136634" y="1636986"/>
          <a:ext cx="879715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5806584C-0696-74CF-E09C-EF8634AA909F}"/>
              </a:ext>
            </a:extLst>
          </p:cNvPr>
          <p:cNvSpPr txBox="1"/>
          <p:nvPr/>
        </p:nvSpPr>
        <p:spPr>
          <a:xfrm>
            <a:off x="210208" y="3276600"/>
            <a:ext cx="1618595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Dārzkopība kopā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889BB-1F21-AE9C-E1D4-AFA3BCF1A1A0}"/>
              </a:ext>
            </a:extLst>
          </p:cNvPr>
          <p:cNvSpPr txBox="1"/>
          <p:nvPr/>
        </p:nvSpPr>
        <p:spPr>
          <a:xfrm rot="20970168">
            <a:off x="716988" y="1471252"/>
            <a:ext cx="415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Dārzkopības izlaide kopš 2010. gada pieaugusi par </a:t>
            </a:r>
            <a:r>
              <a:rPr lang="lv-LV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37,5%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FF5E01-F945-1C95-56E1-8A3861AC1F27}"/>
              </a:ext>
            </a:extLst>
          </p:cNvPr>
          <p:cNvCxnSpPr>
            <a:cxnSpLocks/>
          </p:cNvCxnSpPr>
          <p:nvPr/>
        </p:nvCxnSpPr>
        <p:spPr>
          <a:xfrm flipV="1">
            <a:off x="851338" y="1723697"/>
            <a:ext cx="4309241" cy="8862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1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344-C2C4-8081-B5CF-564A5B64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48" y="215876"/>
            <a:ext cx="6452171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Augļu un ogu produkcijas izlaides izmaiņas dalībvalstīs 2023/2010, 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B3158-FBFD-99DE-66DD-527DFCFF1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420" y="6403423"/>
            <a:ext cx="1981200" cy="304800"/>
          </a:xfrm>
        </p:spPr>
        <p:txBody>
          <a:bodyPr>
            <a:normAutofit fontScale="92500"/>
          </a:bodyPr>
          <a:lstStyle/>
          <a:p>
            <a:r>
              <a:rPr lang="lv-LV" i="1" dirty="0"/>
              <a:t>Avots: ZM pēc Eurastat datiem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FAF87-191D-CD84-3B67-1607D7C175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18820EE-47C1-471A-BEE2-411A03AA3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089797"/>
              </p:ext>
            </p:extLst>
          </p:nvPr>
        </p:nvGraphicFramePr>
        <p:xfrm>
          <a:off x="513089" y="1762193"/>
          <a:ext cx="7990489" cy="521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1C35993-F7B5-51B0-4400-7662A9EA43EB}"/>
              </a:ext>
            </a:extLst>
          </p:cNvPr>
          <p:cNvSpPr txBox="1"/>
          <p:nvPr/>
        </p:nvSpPr>
        <p:spPr>
          <a:xfrm>
            <a:off x="4982966" y="1300528"/>
            <a:ext cx="339047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Latvija ir līdere starp citām ES DV augļu un ogu izlaides izmaiņu rādītājos 2023/2010.g.</a:t>
            </a:r>
          </a:p>
        </p:txBody>
      </p:sp>
    </p:spTree>
    <p:extLst>
      <p:ext uri="{BB962C8B-B14F-4D97-AF65-F5344CB8AC3E}">
        <p14:creationId xmlns:p14="http://schemas.microsoft.com/office/powerpoint/2010/main" val="345980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49C0-6850-3821-6EF7-955B7093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75" y="228600"/>
            <a:ext cx="6862725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Dārzeņu produkcijas izlaides izmaiņas ES DV 2023/2010, 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3EA22-8AEE-312F-C5DA-4BF69E182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553200"/>
            <a:ext cx="1981200" cy="304800"/>
          </a:xfrm>
        </p:spPr>
        <p:txBody>
          <a:bodyPr>
            <a:normAutofit fontScale="92500"/>
          </a:bodyPr>
          <a:lstStyle/>
          <a:p>
            <a:r>
              <a:rPr lang="lv-LV" i="1" dirty="0"/>
              <a:t>Avots: ZM pēc Eurastat datiem</a:t>
            </a: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83BD-E020-2C20-4845-EE0A704458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32512F1-E2F4-B494-D28C-B1834BF01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739376"/>
              </p:ext>
            </p:extLst>
          </p:nvPr>
        </p:nvGraphicFramePr>
        <p:xfrm>
          <a:off x="457200" y="1417642"/>
          <a:ext cx="8150771" cy="505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04129B-7EEB-BD21-3D71-1162DB7A11B5}"/>
              </a:ext>
            </a:extLst>
          </p:cNvPr>
          <p:cNvSpPr txBox="1"/>
          <p:nvPr/>
        </p:nvSpPr>
        <p:spPr>
          <a:xfrm>
            <a:off x="4572000" y="1828785"/>
            <a:ext cx="377575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Latvijā joprojām turpina pieaugt dārzeņu izlaides rādītāji un 2023/2010.g. starp ES DV ierindojās 17. vietā</a:t>
            </a:r>
          </a:p>
        </p:txBody>
      </p:sp>
    </p:spTree>
    <p:extLst>
      <p:ext uri="{BB962C8B-B14F-4D97-AF65-F5344CB8AC3E}">
        <p14:creationId xmlns:p14="http://schemas.microsoft.com/office/powerpoint/2010/main" val="133067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F4D0-0D39-EB2E-E9D2-47112860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180" y="228600"/>
            <a:ext cx="6096000" cy="103664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Dārzeņu, augļu, ogu tiešajiem maksājumiem pieteiktās platības un izlaide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96860-E65D-F7F9-B704-828D36F43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33589"/>
            <a:ext cx="4811110" cy="391622"/>
          </a:xfrm>
        </p:spPr>
        <p:txBody>
          <a:bodyPr>
            <a:normAutofit fontScale="92500" lnSpcReduction="10000"/>
          </a:bodyPr>
          <a:lstStyle/>
          <a:p>
            <a:r>
              <a:rPr lang="lv-LV" i="1" dirty="0"/>
              <a:t>Avots: ZM pēc LAD un Agroresursu un ekonomikas institūta datiem</a:t>
            </a:r>
          </a:p>
          <a:p>
            <a:r>
              <a:rPr lang="lv-LV" i="1" dirty="0"/>
              <a:t>* Deklerētā platība vienotam platību maksājumam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427A5-6DCE-BF3D-7BBA-67AAA586E1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C147AB9-A033-C507-C836-97FDC085B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640954"/>
              </p:ext>
            </p:extLst>
          </p:nvPr>
        </p:nvGraphicFramePr>
        <p:xfrm>
          <a:off x="273269" y="1684962"/>
          <a:ext cx="8671034" cy="46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B28261-2D1B-2EB6-1029-1982FD81D788}"/>
              </a:ext>
            </a:extLst>
          </p:cNvPr>
          <p:cNvSpPr txBox="1"/>
          <p:nvPr/>
        </p:nvSpPr>
        <p:spPr>
          <a:xfrm>
            <a:off x="1886608" y="1051065"/>
            <a:ext cx="698412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Pieteiktās augļu, ogu un dārzeņu (bez kartupeļiem)  platības 2023/2017. g. pieaugušas par </a:t>
            </a:r>
            <a:r>
              <a:rPr lang="lv-LV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75549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AD74-DBB0-A3CD-2E78-6AAC3DAD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10" y="149351"/>
            <a:ext cx="6589780" cy="103664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Tiešajiem maksājumiem pieteiktās augļkoku un ogulāju platības pa kultūrām, ha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C927-19C4-D4E3-6659-CE08EA57A7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97E83F6-C3A4-7DB5-277F-6898D31B2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33589"/>
            <a:ext cx="4811110" cy="391622"/>
          </a:xfrm>
        </p:spPr>
        <p:txBody>
          <a:bodyPr>
            <a:normAutofit fontScale="92500" lnSpcReduction="10000"/>
          </a:bodyPr>
          <a:lstStyle/>
          <a:p>
            <a:r>
              <a:rPr lang="lv-LV" i="1" dirty="0"/>
              <a:t>Avots: ZM pēc LAD datiem</a:t>
            </a:r>
          </a:p>
          <a:p>
            <a:r>
              <a:rPr lang="lv-LV" i="1" dirty="0"/>
              <a:t>* Deklerētā platība vienotam platību maksājumam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10189F-E2A2-E3BB-9159-8A2A8BFB0562}"/>
              </a:ext>
            </a:extLst>
          </p:cNvPr>
          <p:cNvCxnSpPr>
            <a:cxnSpLocks/>
          </p:cNvCxnSpPr>
          <p:nvPr/>
        </p:nvCxnSpPr>
        <p:spPr>
          <a:xfrm>
            <a:off x="4572000" y="2537717"/>
            <a:ext cx="0" cy="378688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EF3C4B-ABB2-FD02-D532-E025DB44A717}"/>
              </a:ext>
            </a:extLst>
          </p:cNvPr>
          <p:cNvGrpSpPr/>
          <p:nvPr/>
        </p:nvGrpSpPr>
        <p:grpSpPr>
          <a:xfrm>
            <a:off x="1254849" y="1461048"/>
            <a:ext cx="6584332" cy="790165"/>
            <a:chOff x="1254849" y="1461048"/>
            <a:chExt cx="6584332" cy="7901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0A959C-B00E-EDE9-8CDF-DA7076143BB3}"/>
                </a:ext>
              </a:extLst>
            </p:cNvPr>
            <p:cNvSpPr txBox="1"/>
            <p:nvPr/>
          </p:nvSpPr>
          <p:spPr>
            <a:xfrm>
              <a:off x="5537770" y="1461048"/>
              <a:ext cx="2301411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2023. gada </a:t>
              </a:r>
              <a:r>
                <a:rPr lang="lv-LV" dirty="0">
                  <a:solidFill>
                    <a:srgbClr val="C00000"/>
                  </a:solidFill>
                </a:rPr>
                <a:t>deklerētās</a:t>
              </a:r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 platības </a:t>
              </a:r>
              <a:r>
                <a:rPr lang="lv-LV" b="1" dirty="0">
                  <a:solidFill>
                    <a:schemeClr val="accent3">
                      <a:lumMod val="50000"/>
                    </a:schemeClr>
                  </a:solidFill>
                </a:rPr>
                <a:t>10 103ha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7CE555-B263-011F-0524-D99BEA8A3BA4}"/>
                </a:ext>
              </a:extLst>
            </p:cNvPr>
            <p:cNvSpPr txBox="1"/>
            <p:nvPr/>
          </p:nvSpPr>
          <p:spPr>
            <a:xfrm>
              <a:off x="1254849" y="1477191"/>
              <a:ext cx="2301411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2017. gada </a:t>
              </a:r>
              <a:r>
                <a:rPr lang="lv-LV" dirty="0">
                  <a:solidFill>
                    <a:srgbClr val="C00000"/>
                  </a:solidFill>
                </a:rPr>
                <a:t>apstiprinātās</a:t>
              </a:r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 platības </a:t>
              </a:r>
              <a:r>
                <a:rPr lang="lv-LV" b="1" dirty="0">
                  <a:solidFill>
                    <a:schemeClr val="accent3">
                      <a:lumMod val="50000"/>
                    </a:schemeClr>
                  </a:solidFill>
                </a:rPr>
                <a:t>8 011ha</a:t>
              </a:r>
            </a:p>
          </p:txBody>
        </p:sp>
        <p:sp>
          <p:nvSpPr>
            <p:cNvPr id="35" name="Arrow: Striped Right 34">
              <a:extLst>
                <a:ext uri="{FF2B5EF4-FFF2-40B4-BE49-F238E27FC236}">
                  <a16:creationId xmlns:a16="http://schemas.microsoft.com/office/drawing/2014/main" id="{14798A90-9DF8-D6A2-A214-1A786B63FB12}"/>
                </a:ext>
              </a:extLst>
            </p:cNvPr>
            <p:cNvSpPr/>
            <p:nvPr/>
          </p:nvSpPr>
          <p:spPr>
            <a:xfrm>
              <a:off x="4012058" y="1635660"/>
              <a:ext cx="1119883" cy="615553"/>
            </a:xfrm>
            <a:prstGeom prst="striped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28E7E7-3EB8-0B23-CFCB-06B8BFB6F3A8}"/>
                </a:ext>
              </a:extLst>
            </p:cNvPr>
            <p:cNvSpPr txBox="1"/>
            <p:nvPr/>
          </p:nvSpPr>
          <p:spPr>
            <a:xfrm>
              <a:off x="4140260" y="1772967"/>
              <a:ext cx="7651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+26%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247936AE-DA1E-6273-11C4-611923DA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86" y="1949938"/>
            <a:ext cx="5997154" cy="423510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C58F125-5583-5726-D35A-6C9E35F1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170" y="2213908"/>
            <a:ext cx="5895956" cy="41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2EE9-3DD3-F11B-C688-BC4FF951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09" y="147325"/>
            <a:ext cx="6528135" cy="1036642"/>
          </a:xfrm>
        </p:spPr>
        <p:txBody>
          <a:bodyPr>
            <a:normAutofit/>
          </a:bodyPr>
          <a:lstStyle/>
          <a:p>
            <a:pPr algn="ctr"/>
            <a:r>
              <a:rPr lang="lv-LV" sz="2200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Tiešajiem maksājumiem pieteiktās dārzeņu platības pa kultūrām, ha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5A24A-6FFD-5E32-D9DA-37F21062EB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5D8BB08-5A48-504F-2B14-DF486442D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69" y="2015115"/>
            <a:ext cx="6119564" cy="43410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033050-1D7F-D219-3AD6-27ADC486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220" y="2250680"/>
            <a:ext cx="5790040" cy="407392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21356B-39AA-6AED-3026-05A7468F0B78}"/>
              </a:ext>
            </a:extLst>
          </p:cNvPr>
          <p:cNvCxnSpPr>
            <a:cxnSpLocks/>
          </p:cNvCxnSpPr>
          <p:nvPr/>
        </p:nvCxnSpPr>
        <p:spPr>
          <a:xfrm>
            <a:off x="4572000" y="2250680"/>
            <a:ext cx="0" cy="378688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298EA1-5851-A25B-FD2C-23D2AF41CCCA}"/>
              </a:ext>
            </a:extLst>
          </p:cNvPr>
          <p:cNvGrpSpPr/>
          <p:nvPr/>
        </p:nvGrpSpPr>
        <p:grpSpPr>
          <a:xfrm>
            <a:off x="1254849" y="1461048"/>
            <a:ext cx="6584332" cy="790165"/>
            <a:chOff x="1254849" y="1461048"/>
            <a:chExt cx="6584332" cy="7901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74B106-286C-9754-FDD5-0A1EAB33E48A}"/>
                </a:ext>
              </a:extLst>
            </p:cNvPr>
            <p:cNvSpPr txBox="1"/>
            <p:nvPr/>
          </p:nvSpPr>
          <p:spPr>
            <a:xfrm>
              <a:off x="5537770" y="1461048"/>
              <a:ext cx="2301411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2023. gada </a:t>
              </a:r>
              <a:r>
                <a:rPr lang="lv-LV" dirty="0">
                  <a:solidFill>
                    <a:srgbClr val="C00000"/>
                  </a:solidFill>
                </a:rPr>
                <a:t>deklerētās</a:t>
              </a:r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 platības </a:t>
              </a:r>
              <a:r>
                <a:rPr lang="lv-LV" b="1" dirty="0">
                  <a:solidFill>
                    <a:schemeClr val="accent3">
                      <a:lumMod val="50000"/>
                    </a:schemeClr>
                  </a:solidFill>
                </a:rPr>
                <a:t>3 137ha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22C4A6-1EB2-99A0-D9B6-9A59903B3648}"/>
                </a:ext>
              </a:extLst>
            </p:cNvPr>
            <p:cNvSpPr txBox="1"/>
            <p:nvPr/>
          </p:nvSpPr>
          <p:spPr>
            <a:xfrm>
              <a:off x="1254849" y="1477191"/>
              <a:ext cx="2301411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2017. gada </a:t>
              </a:r>
              <a:r>
                <a:rPr lang="lv-LV" dirty="0">
                  <a:solidFill>
                    <a:srgbClr val="C00000"/>
                  </a:solidFill>
                </a:rPr>
                <a:t>apstiprinātās</a:t>
              </a:r>
              <a:r>
                <a:rPr lang="lv-LV" dirty="0">
                  <a:solidFill>
                    <a:schemeClr val="accent3">
                      <a:lumMod val="50000"/>
                    </a:schemeClr>
                  </a:solidFill>
                </a:rPr>
                <a:t> platības </a:t>
              </a:r>
              <a:r>
                <a:rPr lang="lv-LV" b="1" dirty="0">
                  <a:solidFill>
                    <a:schemeClr val="accent3">
                      <a:lumMod val="50000"/>
                    </a:schemeClr>
                  </a:solidFill>
                </a:rPr>
                <a:t>3 022 ha</a:t>
              </a:r>
            </a:p>
          </p:txBody>
        </p:sp>
        <p:sp>
          <p:nvSpPr>
            <p:cNvPr id="37" name="Arrow: Striped Right 36">
              <a:extLst>
                <a:ext uri="{FF2B5EF4-FFF2-40B4-BE49-F238E27FC236}">
                  <a16:creationId xmlns:a16="http://schemas.microsoft.com/office/drawing/2014/main" id="{EB48B1FA-1E5E-5AB8-C21F-3A950BBFB961}"/>
                </a:ext>
              </a:extLst>
            </p:cNvPr>
            <p:cNvSpPr/>
            <p:nvPr/>
          </p:nvSpPr>
          <p:spPr>
            <a:xfrm>
              <a:off x="4012058" y="1635660"/>
              <a:ext cx="1119883" cy="615553"/>
            </a:xfrm>
            <a:prstGeom prst="striped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47FC95-82AA-DC91-0465-E1F50D843282}"/>
                </a:ext>
              </a:extLst>
            </p:cNvPr>
            <p:cNvSpPr txBox="1"/>
            <p:nvPr/>
          </p:nvSpPr>
          <p:spPr>
            <a:xfrm>
              <a:off x="4140260" y="1772967"/>
              <a:ext cx="8529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+3,8%</a:t>
              </a:r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3324931-F3B4-89DD-88F0-39258BC47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33589"/>
            <a:ext cx="4811110" cy="391622"/>
          </a:xfrm>
        </p:spPr>
        <p:txBody>
          <a:bodyPr>
            <a:normAutofit fontScale="92500" lnSpcReduction="10000"/>
          </a:bodyPr>
          <a:lstStyle/>
          <a:p>
            <a:r>
              <a:rPr lang="lv-LV" i="1" dirty="0"/>
              <a:t>Avots: ZM pēc LAD datiem</a:t>
            </a:r>
          </a:p>
          <a:p>
            <a:r>
              <a:rPr lang="lv-LV" i="1" dirty="0"/>
              <a:t>* Deklerētā platība vienotam platību maksājumam </a:t>
            </a:r>
          </a:p>
        </p:txBody>
      </p:sp>
    </p:spTree>
    <p:extLst>
      <p:ext uri="{BB962C8B-B14F-4D97-AF65-F5344CB8AC3E}">
        <p14:creationId xmlns:p14="http://schemas.microsoft.com/office/powerpoint/2010/main" val="184189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94497-1456-5895-7E44-4303CE20D4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7791650-4AD2-40DC-8F7D-55546131F90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A58A6AE-3766-8F37-3EDD-F918AFE78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661" y="6493266"/>
            <a:ext cx="4811110" cy="222955"/>
          </a:xfrm>
        </p:spPr>
        <p:txBody>
          <a:bodyPr>
            <a:normAutofit fontScale="92500" lnSpcReduction="10000"/>
          </a:bodyPr>
          <a:lstStyle/>
          <a:p>
            <a:r>
              <a:rPr lang="lv-LV" i="1" dirty="0"/>
              <a:t>Avots: ZM pēc CSP datiem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E3A5D-CE20-72A8-D542-88E32789B231}"/>
              </a:ext>
            </a:extLst>
          </p:cNvPr>
          <p:cNvSpPr txBox="1"/>
          <p:nvPr/>
        </p:nvSpPr>
        <p:spPr>
          <a:xfrm>
            <a:off x="2113443" y="264802"/>
            <a:ext cx="574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4F6228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Ceturkšņa cenu indeksi, 2015=100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759B89E-09FA-27F6-68AB-08001E935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203464"/>
              </p:ext>
            </p:extLst>
          </p:nvPr>
        </p:nvGraphicFramePr>
        <p:xfrm>
          <a:off x="477896" y="1442873"/>
          <a:ext cx="8549786" cy="386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EDD347E-ACC6-140F-108B-86D89D7E6EC9}"/>
              </a:ext>
            </a:extLst>
          </p:cNvPr>
          <p:cNvSpPr txBox="1"/>
          <p:nvPr/>
        </p:nvSpPr>
        <p:spPr>
          <a:xfrm>
            <a:off x="170865" y="5308937"/>
            <a:ext cx="880227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Gan augļkopībā, gan dārzeņkopībā cenām vērojama sezonalitāte, ražas novākšanas laikā (3.cet.) cenas samazinās, bet pēc tam atkal pieaug.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Cenas kopumā pieaugušas kopš 2015.gada. 2023.gada 3.cet. augļkopībā cenas bija par 59% augstākas un dārzeņkopībā par 23% augstākas nekā 2015.gadā</a:t>
            </a:r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094F-8A03-5776-6FFE-081D134E6C19}"/>
              </a:ext>
            </a:extLst>
          </p:cNvPr>
          <p:cNvSpPr txBox="1"/>
          <p:nvPr/>
        </p:nvSpPr>
        <p:spPr>
          <a:xfrm>
            <a:off x="6405694" y="820473"/>
            <a:ext cx="1893371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2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2023/2022 1. – 3. cet</a:t>
            </a:r>
            <a:r>
              <a:rPr lang="lv-LV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lv-LV" sz="1200" dirty="0">
                <a:latin typeface="Segoe UI" panose="020B0502040204020203" pitchFamily="34" charset="0"/>
                <a:cs typeface="Segoe UI" panose="020B0502040204020203" pitchFamily="34" charset="0"/>
              </a:rPr>
              <a:t>Darzeņi, dārzkopības produkti: </a:t>
            </a:r>
            <a:r>
              <a:rPr lang="lv-LV" sz="1200" b="1" dirty="0">
                <a:solidFill>
                  <a:srgbClr val="8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+32%</a:t>
            </a:r>
          </a:p>
          <a:p>
            <a:r>
              <a:rPr lang="lv-LV" sz="1200" dirty="0">
                <a:latin typeface="Segoe UI" panose="020B0502040204020203" pitchFamily="34" charset="0"/>
                <a:cs typeface="Segoe UI" panose="020B0502040204020203" pitchFamily="34" charset="0"/>
              </a:rPr>
              <a:t>Augļi un ogas:</a:t>
            </a:r>
            <a:r>
              <a:rPr lang="lv-LV" sz="1200" b="1" dirty="0">
                <a:solidFill>
                  <a:srgbClr val="8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-1%</a:t>
            </a:r>
          </a:p>
        </p:txBody>
      </p:sp>
    </p:spTree>
    <p:extLst>
      <p:ext uri="{BB962C8B-B14F-4D97-AF65-F5344CB8AC3E}">
        <p14:creationId xmlns:p14="http://schemas.microsoft.com/office/powerpoint/2010/main" val="2915251318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16189</TotalTime>
  <Words>1253</Words>
  <Application>Microsoft Office PowerPoint</Application>
  <PresentationFormat>On-screen Show (4:3)</PresentationFormat>
  <Paragraphs>184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Segoe UI</vt:lpstr>
      <vt:lpstr>Segoe UI Black</vt:lpstr>
      <vt:lpstr>Times New Roman</vt:lpstr>
      <vt:lpstr>Verdana</vt:lpstr>
      <vt:lpstr>Wingdings</vt:lpstr>
      <vt:lpstr>89_Prezentacija_templateLV</vt:lpstr>
      <vt:lpstr>PowerPoint Presentation</vt:lpstr>
      <vt:lpstr>Lauksaimniecības preču produkcijas izlaide 2023*</vt:lpstr>
      <vt:lpstr>Dārzkopības produkcijas izlaide (milj. EUR) 2010 – 2023*</vt:lpstr>
      <vt:lpstr>Augļu un ogu produkcijas izlaides izmaiņas dalībvalstīs 2023/2010, %</vt:lpstr>
      <vt:lpstr>Dārzeņu produkcijas izlaides izmaiņas ES DV 2023/2010, %</vt:lpstr>
      <vt:lpstr>Dārzeņu, augļu, ogu tiešajiem maksājumiem pieteiktās platības un izlaide</vt:lpstr>
      <vt:lpstr>Tiešajiem maksājumiem pieteiktās augļkoku un ogulāju platības pa kultūrām, ha </vt:lpstr>
      <vt:lpstr>Tiešajiem maksājumiem pieteiktās dārzeņu platības pa kultūrām, ha </vt:lpstr>
      <vt:lpstr>PowerPoint Presentation</vt:lpstr>
      <vt:lpstr>Latvijai raksturīgo augļu, ogu un dārzeņu* (t.sk. kartupeļu) ārējā tirdzniecības vērtības dinamika, 2017 – 2023, milj. EUR </vt:lpstr>
      <vt:lpstr>Latvijai raksturīgo augļu, ogu un dārzeņu ārējā tirdzniecības apjoma dinamika, 2017 – 2023, tūkst.tonnas</vt:lpstr>
      <vt:lpstr>Augļu un dārzeņu RO realizētā produkcijas vērtība un ES atbalsts (t.sk. RG), 2014 - 2022</vt:lpstr>
      <vt:lpstr>Atbalsta pamatnosacījumi augļu un dārzeņu RO saskaņā ar KLP SP, 2023 – 2027.g.</vt:lpstr>
      <vt:lpstr>PowerPoint Presentation</vt:lpstr>
      <vt:lpstr>PowerPoint Presentation</vt:lpstr>
      <vt:lpstr>Kā kļūt par RO?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Inese Ozola</dc:creator>
  <cp:lastModifiedBy>Inese Ozola</cp:lastModifiedBy>
  <cp:revision>895</cp:revision>
  <cp:lastPrinted>2017-02-14T07:31:14Z</cp:lastPrinted>
  <dcterms:created xsi:type="dcterms:W3CDTF">2014-11-20T14:46:47Z</dcterms:created>
  <dcterms:modified xsi:type="dcterms:W3CDTF">2024-03-01T07:34:41Z</dcterms:modified>
</cp:coreProperties>
</file>