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3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7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2.xml" ContentType="application/vnd.openxmlformats-officedocument.drawingml.chartshape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3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8"/>
  </p:notesMasterIdLst>
  <p:handoutMasterIdLst>
    <p:handoutMasterId r:id="rId29"/>
  </p:handoutMasterIdLst>
  <p:sldIdLst>
    <p:sldId id="257" r:id="rId2"/>
    <p:sldId id="581" r:id="rId3"/>
    <p:sldId id="680" r:id="rId4"/>
    <p:sldId id="1266" r:id="rId5"/>
    <p:sldId id="731" r:id="rId6"/>
    <p:sldId id="732" r:id="rId7"/>
    <p:sldId id="1211" r:id="rId8"/>
    <p:sldId id="681" r:id="rId9"/>
    <p:sldId id="1194" r:id="rId10"/>
    <p:sldId id="727" r:id="rId11"/>
    <p:sldId id="1205" r:id="rId12"/>
    <p:sldId id="1206" r:id="rId13"/>
    <p:sldId id="1207" r:id="rId14"/>
    <p:sldId id="1209" r:id="rId15"/>
    <p:sldId id="1210" r:id="rId16"/>
    <p:sldId id="1203" r:id="rId17"/>
    <p:sldId id="1202" r:id="rId18"/>
    <p:sldId id="667" r:id="rId19"/>
    <p:sldId id="1192" r:id="rId20"/>
    <p:sldId id="1221" r:id="rId21"/>
    <p:sldId id="1218" r:id="rId22"/>
    <p:sldId id="1215" r:id="rId23"/>
    <p:sldId id="1216" r:id="rId24"/>
    <p:sldId id="1252" r:id="rId25"/>
    <p:sldId id="1265" r:id="rId26"/>
    <p:sldId id="707" r:id="rId27"/>
  </p:sldIdLst>
  <p:sldSz cx="9144000" cy="6858000" type="screen4x3"/>
  <p:notesSz cx="6799263" cy="99298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īna Dimanta" initials="ED" lastIdx="1" clrIdx="0">
    <p:extLst>
      <p:ext uri="{19B8F6BF-5375-455C-9EA6-DF929625EA0E}">
        <p15:presenceInfo xmlns:p15="http://schemas.microsoft.com/office/powerpoint/2012/main" userId="S::Elina.Dimanta@zm.gov.lv::b0d432d8-b5b8-41cd-978a-9fe01f6c45c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2F6EA"/>
    <a:srgbClr val="EBF1DE"/>
    <a:srgbClr val="E46C0A"/>
    <a:srgbClr val="FEF9F4"/>
    <a:srgbClr val="FEF4EC"/>
    <a:srgbClr val="4F6228"/>
    <a:srgbClr val="984807"/>
    <a:srgbClr val="A6D86E"/>
    <a:srgbClr val="FF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777FF0-22B2-496B-AE85-EB925922D78C}" v="53" dt="2023-03-06T12:38:37.3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Gaišs stils 1 - izcēlum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Gaišs stils 1 - izcēlums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Gaišs stils 1 - izcēlum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Vidējs stils 4 - izcēlum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2244" autoAdjust="0"/>
  </p:normalViewPr>
  <p:slideViewPr>
    <p:cSldViewPr>
      <p:cViewPr varScale="1">
        <p:scale>
          <a:sx n="105" d="100"/>
          <a:sy n="105" d="100"/>
        </p:scale>
        <p:origin x="18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iba.konecnija\OneDrive%20-%20zm.gov.lv\Desktop\02.22.2023%20darzenkopibas%20konference\VPM_Darzeni_augl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baiba.konecnija\OneDrive%20-%20zm.gov.lv\Desktop\02.22.2023%20darzenkopibas%20konference\Atbalsts_2015-2022_Darzkopibas%20konference%20Bulduros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iba.konecnija\OneDrive%20-%20zm.gov.lv\Desktop\02.22.2023%20darzenkopibas%20konference\Atbalsta%20ha_2015-2022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.zm.local\dokumenti\ELGF\Skolu%20programmas\Dati\Dati%20preses%20rel&#299;z&#275;m.xlsx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nese.siksna\Downloads\Freqs_pii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iba.konecnija\OneDrive%20-%20zm.gov.lv\Desktop\02.22.2023%20darzenkopibas%20konference\IZP_Darzeni_augli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zmgovlv-my.sharepoint.com/personal/agrita_karlapa_zm_gov_lv/Documents/Documents/Sezonnieki/Izpilde/Izpilde_2022/izpilde%202022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zmgovlv-my.sharepoint.com/personal/agrita_karlapa_zm_gov_lv/Documents/Documents/Sezonnieki/Izpilde/Izpilde_2022/izpilde%202022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zmgovlv-my.sharepoint.com/personal/agrita_karlapa_zm_gov_lv/Documents/Documents/Sezonnieki/Izpilde/Izpilde_2022/izpilde%202022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zmgovlv-my.sharepoint.com/personal/normunds_kampenuss_zm_gov_lv/Documents/Dokumenti/Documents/Tie&#353;maks&#257;jumi/Augu%20BSA/2023_Feb_24%20Darzkopibas%20prezentacija/BSA%20finanses%20periodos.xlsx" TargetMode="Externa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baiba.konecnija\OneDrive%20-%20zm.gov.lv\Desktop\02.22.2023%20darzenkopibas%20konference\IZP_Darzeni_augli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zmgovlv-my.sharepoint.com/personal/normunds_kampenuss_zm_gov_lv/Documents/Dokumenti/Documents/Tie&#353;maks&#257;jumi/Augu%20BSA/2023_Feb_24%20Darzkopibas%20prezentacija/BSA%20finanses%20periodos.xlsx" TargetMode="Externa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3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zmgovlv-my.sharepoint.com/personal/normunds_kampenuss_zm_gov_lv/Documents/Dokumenti/Documents/Tie&#353;maks&#257;jumi/Augu%20BSA/2023_Feb_24%20Darzkopibas%20prezentacija/Bilde%20finansejumiem%20un%20likmem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zmgovlv-my.sharepoint.com/personal/normunds_kampenuss_zm_gov_lv/Documents/Dokumenti/Documents/Tie&#353;maks&#257;jumi/Augu%20BSA/2023_Feb_24%20Darzkopibas%20prezentacija/Bilde%20finansejumiem%20un%20likmem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iba.konecnija\OneDrive%20-%20zm.gov.lv\Desktop\02.22.2023%20darzenkopibas%20konference\VPM_Darzeni_augl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baiba.konecnija\OneDrive%20-%20zm.gov.lv\Desktop\02.22.2023%20darzenkopibas%20konference\VPM_Darzeni_augli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zmgovlv-my.sharepoint.com/personal/normunds_kampenuss_zm_gov_lv/Documents/Dokumenti/Documents/Tie&#353;maks&#257;jumi/Augu%20BSA/2023_Feb_24%20Darzkopibas%20prezentacija/Bilde%20cenu%20indeks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iba.konecnija\OneDrive%20-%20zm.gov.lv\Desktop\02.22.2023%20darzenkopibas%20konference\VPM_Darzeni_augli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iba.konecnija\OneDrive%20-%20zm.gov.lv\Desktop\02.22.2023%20darzenkopibas%20konference\VPM_Darzeni_augli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iba.konecnija\OneDrive%20-%20zm.gov.lv\Desktop\02.22.2023%20darzenkopibas%20konference\VPM_Darzeni_augli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iba.konecnija\OneDrive%20-%20zm.gov.lv\Desktop\02.22.2023%20darzenkopibas%20konference\VPM_Darzeni_augli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40355012881811"/>
          <c:y val="7.4579993394950028E-2"/>
          <c:w val="0.58584826748254126"/>
          <c:h val="0.9088244380761346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FA72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03-4496-BED4-9D6F4CE5212F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03-4496-BED4-9D6F4CE5212F}"/>
              </c:ext>
            </c:extLst>
          </c:dPt>
          <c:dPt>
            <c:idx val="2"/>
            <c:bubble3D val="0"/>
            <c:explosion val="14"/>
            <c:spPr>
              <a:solidFill>
                <a:srgbClr val="9ED46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003-4496-BED4-9D6F4CE5212F}"/>
              </c:ext>
            </c:extLst>
          </c:dPt>
          <c:dPt>
            <c:idx val="3"/>
            <c:bubble3D val="0"/>
            <c:explosion val="21"/>
            <c:spPr>
              <a:solidFill>
                <a:srgbClr val="F79D5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003-4496-BED4-9D6F4CE5212F}"/>
              </c:ext>
            </c:extLst>
          </c:dPt>
          <c:dPt>
            <c:idx val="4"/>
            <c:bubble3D val="0"/>
            <c:explosion val="26"/>
            <c:spPr>
              <a:solidFill>
                <a:srgbClr val="FF858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003-4496-BED4-9D6F4CE5212F}"/>
              </c:ext>
            </c:extLst>
          </c:dPt>
          <c:dPt>
            <c:idx val="5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003-4496-BED4-9D6F4CE5212F}"/>
              </c:ext>
            </c:extLst>
          </c:dPt>
          <c:dPt>
            <c:idx val="6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003-4496-BED4-9D6F4CE5212F}"/>
              </c:ext>
            </c:extLst>
          </c:dPt>
          <c:dPt>
            <c:idx val="7"/>
            <c:bubble3D val="0"/>
            <c:spPr>
              <a:solidFill>
                <a:srgbClr val="4BACC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003-4496-BED4-9D6F4CE5212F}"/>
              </c:ext>
            </c:extLst>
          </c:dPt>
          <c:dPt>
            <c:idx val="8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003-4496-BED4-9D6F4CE5212F}"/>
              </c:ext>
            </c:extLst>
          </c:dPt>
          <c:dPt>
            <c:idx val="9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003-4496-BED4-9D6F4CE5212F}"/>
              </c:ext>
            </c:extLst>
          </c:dPt>
          <c:dPt>
            <c:idx val="1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003-4496-BED4-9D6F4CE5212F}"/>
              </c:ext>
            </c:extLst>
          </c:dPt>
          <c:dPt>
            <c:idx val="1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C003-4496-BED4-9D6F4CE5212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C003-4496-BED4-9D6F4CE5212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C003-4496-BED4-9D6F4CE5212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-432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03-4496-BED4-9D6F4CE5212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-306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03-4496-BED4-9D6F4CE5212F}"/>
                </c:ext>
              </c:extLst>
            </c:dLbl>
            <c:dLbl>
              <c:idx val="2"/>
              <c:layout>
                <c:manualLayout>
                  <c:x val="1.0286073210186104E-2"/>
                  <c:y val="-1.63246701660241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222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03-4496-BED4-9D6F4CE5212F}"/>
                </c:ext>
              </c:extLst>
            </c:dLbl>
            <c:dLbl>
              <c:idx val="3"/>
              <c:layout>
                <c:manualLayout>
                  <c:x val="7.6878212711696987E-3"/>
                  <c:y val="-7.654781127819936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1500000" spcFirstLastPara="1" vertOverflow="ellipsis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249879545346684"/>
                      <c:h val="5.30557487524217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003-4496-BED4-9D6F4CE5212F}"/>
                </c:ext>
              </c:extLst>
            </c:dLbl>
            <c:dLbl>
              <c:idx val="4"/>
              <c:layout>
                <c:manualLayout>
                  <c:x val="2.3961342005211411E-2"/>
                  <c:y val="-1.5291489682272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960000" spcFirstLastPara="1" vertOverflow="ellipsis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105785055506758"/>
                      <c:h val="6.72372019547295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003-4496-BED4-9D6F4CE5212F}"/>
                </c:ext>
              </c:extLst>
            </c:dLbl>
            <c:dLbl>
              <c:idx val="5"/>
              <c:layout>
                <c:manualLayout>
                  <c:x val="0"/>
                  <c:y val="-2.415922583944249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720000" spcFirstLastPara="1" vertOverflow="ellipsis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042043303340565"/>
                      <c:h val="8.2724446142209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003-4496-BED4-9D6F4CE5212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003-4496-BED4-9D6F4CE5212F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222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003-4496-BED4-9D6F4CE5212F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-198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813485549917647"/>
                      <c:h val="0.156293516854291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C003-4496-BED4-9D6F4CE5212F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282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003-4496-BED4-9D6F4CE5212F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342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003-4496-BED4-9D6F4CE5212F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42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003-4496-BED4-9D6F4CE5212F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498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003-4496-BED4-9D6F4CE5212F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C003-4496-BED4-9D6F4CE521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lv-LV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'Dārzkopibas izlade'!$B$5:$B$18</c:f>
              <c:strCache>
                <c:ptCount val="14"/>
                <c:pt idx="0">
                  <c:v> Rapsis</c:v>
                </c:pt>
                <c:pt idx="1">
                  <c:v>Lopbarības kultūras</c:v>
                </c:pt>
                <c:pt idx="2">
                  <c:v>Dārzeņi</c:v>
                </c:pt>
                <c:pt idx="3">
                  <c:v>Kartupeļi</c:v>
                </c:pt>
                <c:pt idx="4">
                  <c:v>Augļi un ogas</c:v>
                </c:pt>
                <c:pt idx="5">
                  <c:v>Pākšaugi</c:v>
                </c:pt>
                <c:pt idx="6">
                  <c:v>Citi augu produkti</c:v>
                </c:pt>
                <c:pt idx="7">
                  <c:v>Piens</c:v>
                </c:pt>
                <c:pt idx="8">
                  <c:v>Graudaugi</c:v>
                </c:pt>
                <c:pt idx="9">
                  <c:v>Liellopi</c:v>
                </c:pt>
                <c:pt idx="10">
                  <c:v>Cūkas</c:v>
                </c:pt>
                <c:pt idx="11">
                  <c:v>Mājputni</c:v>
                </c:pt>
                <c:pt idx="12">
                  <c:v>Olas</c:v>
                </c:pt>
                <c:pt idx="13">
                  <c:v>Citi dzīvnieku produkti</c:v>
                </c:pt>
              </c:strCache>
            </c:strRef>
          </c:cat>
          <c:val>
            <c:numRef>
              <c:f>'Dārzkopibas izlade'!$O$5:$O$18</c:f>
              <c:numCache>
                <c:formatCode>#,##0.00</c:formatCode>
                <c:ptCount val="14"/>
                <c:pt idx="0">
                  <c:v>190.22331932322865</c:v>
                </c:pt>
                <c:pt idx="1">
                  <c:v>91.424519717736487</c:v>
                </c:pt>
                <c:pt idx="2">
                  <c:v>82.068764214223805</c:v>
                </c:pt>
                <c:pt idx="3">
                  <c:v>80.527509026646442</c:v>
                </c:pt>
                <c:pt idx="4">
                  <c:v>17.64039334296541</c:v>
                </c:pt>
                <c:pt idx="5">
                  <c:v>52.948332577056227</c:v>
                </c:pt>
                <c:pt idx="6">
                  <c:v>24.157591298093188</c:v>
                </c:pt>
                <c:pt idx="7">
                  <c:v>454.03722085615686</c:v>
                </c:pt>
                <c:pt idx="8">
                  <c:v>945.3857973189746</c:v>
                </c:pt>
                <c:pt idx="9">
                  <c:v>76.044302379441135</c:v>
                </c:pt>
                <c:pt idx="10">
                  <c:v>63.003432100693487</c:v>
                </c:pt>
                <c:pt idx="11">
                  <c:v>72.824647084991994</c:v>
                </c:pt>
                <c:pt idx="12">
                  <c:v>63.21542718152039</c:v>
                </c:pt>
                <c:pt idx="13">
                  <c:v>21.865270277664571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C003-4496-BED4-9D6F4CE52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5044461672373E-2"/>
          <c:y val="3.5060620504531757E-2"/>
          <c:w val="0.85470219949372639"/>
          <c:h val="0.85282616447634851"/>
        </c:manualLayout>
      </c:layout>
      <c:areaChart>
        <c:grouping val="stacked"/>
        <c:varyColors val="0"/>
        <c:ser>
          <c:idx val="0"/>
          <c:order val="0"/>
          <c:tx>
            <c:strRef>
              <c:f>Sheet1!$D$6</c:f>
              <c:strCache>
                <c:ptCount val="1"/>
                <c:pt idx="0">
                  <c:v>Ha , tūkst.</c:v>
                </c:pt>
              </c:strCache>
            </c:strRef>
          </c:tx>
          <c:spPr>
            <a:solidFill>
              <a:srgbClr val="F79646">
                <a:lumMod val="20000"/>
                <a:lumOff val="80000"/>
              </a:srgbClr>
            </a:solidFill>
            <a:ln w="25400">
              <a:noFill/>
            </a:ln>
            <a:effectLst/>
          </c:spPr>
          <c:dLbls>
            <c:dLbl>
              <c:idx val="0"/>
              <c:layout>
                <c:manualLayout>
                  <c:x val="0"/>
                  <c:y val="0.108097308184395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41-46E0-9518-320FAC2603CF}"/>
                </c:ext>
              </c:extLst>
            </c:dLbl>
            <c:dLbl>
              <c:idx val="1"/>
              <c:layout>
                <c:manualLayout>
                  <c:x val="0"/>
                  <c:y val="0.119475972203805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41-46E0-9518-320FAC2603CF}"/>
                </c:ext>
              </c:extLst>
            </c:dLbl>
            <c:dLbl>
              <c:idx val="2"/>
              <c:layout>
                <c:manualLayout>
                  <c:x val="0"/>
                  <c:y val="0.133699302228067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941-46E0-9518-320FAC2603CF}"/>
                </c:ext>
              </c:extLst>
            </c:dLbl>
            <c:dLbl>
              <c:idx val="3"/>
              <c:layout>
                <c:manualLayout>
                  <c:x val="-5.2259275059461708E-17"/>
                  <c:y val="0.142233300242625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41-46E0-9518-320FAC2603CF}"/>
                </c:ext>
              </c:extLst>
            </c:dLbl>
            <c:dLbl>
              <c:idx val="4"/>
              <c:layout>
                <c:manualLayout>
                  <c:x val="-8.5516165248654529E-3"/>
                  <c:y val="0.153611964262035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941-46E0-9518-320FAC2603CF}"/>
                </c:ext>
              </c:extLst>
            </c:dLbl>
            <c:dLbl>
              <c:idx val="5"/>
              <c:layout>
                <c:manualLayout>
                  <c:x val="0"/>
                  <c:y val="0.170679960291150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941-46E0-9518-320FAC2603CF}"/>
                </c:ext>
              </c:extLst>
            </c:dLbl>
            <c:dLbl>
              <c:idx val="6"/>
              <c:layout>
                <c:manualLayout>
                  <c:x val="2.8505388416218175E-3"/>
                  <c:y val="0.170679960291150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941-46E0-9518-320FAC2603CF}"/>
                </c:ext>
              </c:extLst>
            </c:dLbl>
            <c:dLbl>
              <c:idx val="7"/>
              <c:layout>
                <c:manualLayout>
                  <c:x val="2.850538841621922E-3"/>
                  <c:y val="0.179213958305707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941-46E0-9518-320FAC2603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Calibri (Body)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Sheet1!$F$1:$M$1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*2022</c:v>
                </c:pt>
              </c:strCache>
            </c:strRef>
          </c:cat>
          <c:val>
            <c:numRef>
              <c:f>Sheet1!$F$15:$M$15</c:f>
              <c:numCache>
                <c:formatCode>#\ ##0.0</c:formatCode>
                <c:ptCount val="8"/>
                <c:pt idx="0">
                  <c:v>6.8986199999999931</c:v>
                </c:pt>
                <c:pt idx="1">
                  <c:v>7.4368899999999938</c:v>
                </c:pt>
                <c:pt idx="2">
                  <c:v>8.0112499999999898</c:v>
                </c:pt>
                <c:pt idx="3">
                  <c:v>8.579799999999997</c:v>
                </c:pt>
                <c:pt idx="4">
                  <c:v>8.9131499999999999</c:v>
                </c:pt>
                <c:pt idx="5">
                  <c:v>9.7230699999999946</c:v>
                </c:pt>
                <c:pt idx="6">
                  <c:v>9.7849199999999978</c:v>
                </c:pt>
                <c:pt idx="7">
                  <c:v>10.32864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941-46E0-9518-320FAC260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3933904"/>
        <c:axId val="2083949712"/>
      </c:areaChart>
      <c:lineChart>
        <c:grouping val="standard"/>
        <c:varyColors val="0"/>
        <c:ser>
          <c:idx val="2"/>
          <c:order val="2"/>
          <c:tx>
            <c:strRef>
              <c:f>Sheet1!$D$8</c:f>
              <c:strCache>
                <c:ptCount val="1"/>
                <c:pt idx="0">
                  <c:v>Atbalsts (VSMD, BLA, BSA), milj. EUR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B050"/>
                    </a:solidFill>
                    <a:latin typeface="Calibri (Body)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Sheet1!$F$1:$M$1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*2022</c:v>
                </c:pt>
              </c:strCache>
            </c:strRef>
          </c:cat>
          <c:val>
            <c:numRef>
              <c:f>Sheet1!$F$17:$M$17</c:f>
              <c:numCache>
                <c:formatCode>0.0</c:formatCode>
                <c:ptCount val="8"/>
                <c:pt idx="0">
                  <c:v>1.7875862199999997</c:v>
                </c:pt>
                <c:pt idx="1">
                  <c:v>2.2363731800000002</c:v>
                </c:pt>
                <c:pt idx="2">
                  <c:v>2.6044153700000008</c:v>
                </c:pt>
                <c:pt idx="3">
                  <c:v>2.9518041299999997</c:v>
                </c:pt>
                <c:pt idx="4">
                  <c:v>2.8948700000000001</c:v>
                </c:pt>
                <c:pt idx="5">
                  <c:v>3.0558930000000002</c:v>
                </c:pt>
                <c:pt idx="6">
                  <c:v>3.6455302599999997</c:v>
                </c:pt>
                <c:pt idx="7">
                  <c:v>3.9085303500000022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C941-46E0-9518-320FAC260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3933904"/>
        <c:axId val="2083949712"/>
      </c:lineChart>
      <c:lineChart>
        <c:grouping val="standard"/>
        <c:varyColors val="0"/>
        <c:ser>
          <c:idx val="1"/>
          <c:order val="1"/>
          <c:tx>
            <c:strRef>
              <c:f>Sheet1!$D$7</c:f>
              <c:strCache>
                <c:ptCount val="1"/>
                <c:pt idx="0">
                  <c:v>Izlaide, milj. EUR</c:v>
                </c:pt>
              </c:strCache>
            </c:strRef>
          </c:tx>
          <c:spPr>
            <a:ln w="38100" cap="rnd">
              <a:solidFill>
                <a:srgbClr val="E46C0A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0271155823920185E-2"/>
                  <c:y val="-4.07497285247875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941-46E0-9518-320FAC2603CF}"/>
                </c:ext>
              </c:extLst>
            </c:dLbl>
            <c:dLbl>
              <c:idx val="2"/>
              <c:layout>
                <c:manualLayout>
                  <c:x val="-5.4523850032029336E-2"/>
                  <c:y val="-3.50603965150825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941-46E0-9518-320FAC2603CF}"/>
                </c:ext>
              </c:extLst>
            </c:dLbl>
            <c:dLbl>
              <c:idx val="4"/>
              <c:layout>
                <c:manualLayout>
                  <c:x val="-5.1787332744072441E-2"/>
                  <c:y val="-3.79050625199351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941-46E0-9518-320FAC2603CF}"/>
                </c:ext>
              </c:extLst>
            </c:dLbl>
            <c:dLbl>
              <c:idx val="6"/>
              <c:layout>
                <c:manualLayout>
                  <c:x val="-2.8983022011097797E-2"/>
                  <c:y val="-3.22157305102300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941-46E0-9518-320FAC2603C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984807"/>
                    </a:solidFill>
                    <a:latin typeface="Calibri (Body)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Sheet1!$F$1:$M$1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*2022</c:v>
                </c:pt>
              </c:strCache>
            </c:strRef>
          </c:cat>
          <c:val>
            <c:numRef>
              <c:f>Sheet1!$F$16:$M$16</c:f>
              <c:numCache>
                <c:formatCode>0.0</c:formatCode>
                <c:ptCount val="8"/>
                <c:pt idx="0">
                  <c:v>5.3846710607511143</c:v>
                </c:pt>
                <c:pt idx="1">
                  <c:v>9.7764244389999604</c:v>
                </c:pt>
                <c:pt idx="2">
                  <c:v>8.8000000000000007</c:v>
                </c:pt>
                <c:pt idx="3">
                  <c:v>14</c:v>
                </c:pt>
                <c:pt idx="4">
                  <c:v>15.4</c:v>
                </c:pt>
                <c:pt idx="5">
                  <c:v>20.7</c:v>
                </c:pt>
                <c:pt idx="6">
                  <c:v>16.7</c:v>
                </c:pt>
                <c:pt idx="7">
                  <c:v>17.64039334296541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E-C941-46E0-9518-320FAC260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333968"/>
        <c:axId val="65140864"/>
      </c:lineChart>
      <c:catAx>
        <c:axId val="208393390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rgbClr val="4F6228"/>
                </a:solidFill>
                <a:latin typeface="Calibri (Body)"/>
                <a:ea typeface="+mn-ea"/>
                <a:cs typeface="+mn-cs"/>
              </a:defRPr>
            </a:pPr>
            <a:endParaRPr lang="lv-LV"/>
          </a:p>
        </c:txPr>
        <c:crossAx val="2083949712"/>
        <c:crosses val="autoZero"/>
        <c:auto val="1"/>
        <c:lblAlgn val="ctr"/>
        <c:lblOffset val="100"/>
        <c:noMultiLvlLbl val="0"/>
      </c:catAx>
      <c:valAx>
        <c:axId val="2083949712"/>
        <c:scaling>
          <c:orientation val="minMax"/>
          <c:max val="22"/>
          <c:min val="0"/>
        </c:scaling>
        <c:delete val="0"/>
        <c:axPos val="l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Calibri (Body)"/>
                <a:ea typeface="+mn-ea"/>
                <a:cs typeface="+mn-cs"/>
              </a:defRPr>
            </a:pPr>
            <a:endParaRPr lang="lv-LV"/>
          </a:p>
        </c:txPr>
        <c:crossAx val="2083933904"/>
        <c:crosses val="autoZero"/>
        <c:crossBetween val="between"/>
      </c:valAx>
      <c:valAx>
        <c:axId val="65140864"/>
        <c:scaling>
          <c:orientation val="minMax"/>
          <c:max val="35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Calibri (Body)"/>
                <a:ea typeface="+mn-ea"/>
                <a:cs typeface="+mn-cs"/>
              </a:defRPr>
            </a:pPr>
            <a:endParaRPr lang="lv-LV"/>
          </a:p>
        </c:txPr>
        <c:crossAx val="74333968"/>
        <c:crosses val="max"/>
        <c:crossBetween val="between"/>
      </c:valAx>
      <c:catAx>
        <c:axId val="74333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51408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252694208109087E-2"/>
          <c:y val="0"/>
          <c:w val="0.61162867220105144"/>
          <c:h val="0.12804020879400496"/>
        </c:manualLayout>
      </c:layout>
      <c:overlay val="0"/>
      <c:spPr>
        <a:solidFill>
          <a:srgbClr val="F7FCF2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rgbClr val="760000"/>
              </a:solidFill>
              <a:latin typeface="Calibri (Body)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Calibri (Body)"/>
        </a:defRPr>
      </a:pPr>
      <a:endParaRPr lang="lv-LV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393782413656733E-2"/>
          <c:y val="3.5060620504531757E-2"/>
          <c:w val="0.87481286324730689"/>
          <c:h val="0.85282616447634851"/>
        </c:manualLayout>
      </c:layout>
      <c:areaChart>
        <c:grouping val="stacked"/>
        <c:varyColors val="0"/>
        <c:ser>
          <c:idx val="0"/>
          <c:order val="0"/>
          <c:tx>
            <c:strRef>
              <c:f>Sheet1!$D$6</c:f>
              <c:strCache>
                <c:ptCount val="1"/>
                <c:pt idx="0">
                  <c:v>Ha , tūkst.</c:v>
                </c:pt>
              </c:strCache>
            </c:strRef>
          </c:tx>
          <c:spPr>
            <a:solidFill>
              <a:srgbClr val="E3F2D2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1.140215536648727E-2"/>
                  <c:y val="3.1291326053377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D6C-4076-AB9F-4DC973C61290}"/>
                </c:ext>
              </c:extLst>
            </c:dLbl>
            <c:dLbl>
              <c:idx val="1"/>
              <c:layout>
                <c:manualLayout>
                  <c:x val="-5.701077683243661E-3"/>
                  <c:y val="3.413599205822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D6C-4076-AB9F-4DC973C61290}"/>
                </c:ext>
              </c:extLst>
            </c:dLbl>
            <c:dLbl>
              <c:idx val="2"/>
              <c:layout>
                <c:manualLayout>
                  <c:x val="-2.8505388416218175E-3"/>
                  <c:y val="4.2669990072787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6C-4076-AB9F-4DC973C61290}"/>
                </c:ext>
              </c:extLst>
            </c:dLbl>
            <c:dLbl>
              <c:idx val="3"/>
              <c:layout>
                <c:manualLayout>
                  <c:x val="-5.701077683243635E-3"/>
                  <c:y val="0.156456630266887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042362149512786E-2"/>
                      <c:h val="5.02083549856467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FD6C-4076-AB9F-4DC973C61290}"/>
                </c:ext>
              </c:extLst>
            </c:dLbl>
            <c:dLbl>
              <c:idx val="4"/>
              <c:layout>
                <c:manualLayout>
                  <c:x val="2.8505388416218175E-3"/>
                  <c:y val="5.3440746727066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6C-4076-AB9F-4DC973C61290}"/>
                </c:ext>
              </c:extLst>
            </c:dLbl>
            <c:dLbl>
              <c:idx val="5"/>
              <c:layout>
                <c:manualLayout>
                  <c:x val="0"/>
                  <c:y val="6.3617483362063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D6C-4076-AB9F-4DC973C61290}"/>
                </c:ext>
              </c:extLst>
            </c:dLbl>
            <c:dLbl>
              <c:idx val="6"/>
              <c:layout>
                <c:manualLayout>
                  <c:x val="5.70107768324353E-3"/>
                  <c:y val="5.1246546082693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6C-4076-AB9F-4DC973C61290}"/>
                </c:ext>
              </c:extLst>
            </c:dLbl>
            <c:dLbl>
              <c:idx val="7"/>
              <c:layout>
                <c:manualLayout>
                  <c:x val="-1.710323304973101E-2"/>
                  <c:y val="5.63975194512436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Calibri (Body)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327416033674968E-2"/>
                      <c:h val="5.87423530002042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D6C-4076-AB9F-4DC973C612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Calibri (Body)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Sheet1!$F$1:$M$1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*2022</c:v>
                </c:pt>
              </c:strCache>
            </c:strRef>
          </c:cat>
          <c:val>
            <c:numRef>
              <c:f>Sheet1!$F$6:$M$6</c:f>
              <c:numCache>
                <c:formatCode>#\ ##0.0</c:formatCode>
                <c:ptCount val="8"/>
                <c:pt idx="0">
                  <c:v>2.7958500000000011</c:v>
                </c:pt>
                <c:pt idx="1">
                  <c:v>2.9787800000000009</c:v>
                </c:pt>
                <c:pt idx="2">
                  <c:v>3.133960000000001</c:v>
                </c:pt>
                <c:pt idx="3">
                  <c:v>3.29609</c:v>
                </c:pt>
                <c:pt idx="4">
                  <c:v>3.84518</c:v>
                </c:pt>
                <c:pt idx="5">
                  <c:v>4.2234600000000011</c:v>
                </c:pt>
                <c:pt idx="6">
                  <c:v>3.58521</c:v>
                </c:pt>
                <c:pt idx="7">
                  <c:v>3.7775800000000004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6C-4076-AB9F-4DC973C612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3933904"/>
        <c:axId val="2083949712"/>
      </c:areaChart>
      <c:lineChart>
        <c:grouping val="standard"/>
        <c:varyColors val="0"/>
        <c:ser>
          <c:idx val="2"/>
          <c:order val="2"/>
          <c:tx>
            <c:strRef>
              <c:f>Sheet1!$D$8</c:f>
              <c:strCache>
                <c:ptCount val="1"/>
                <c:pt idx="0">
                  <c:v>Atbalsts (VSMD, BLA, BSA), milj. EUR</c:v>
                </c:pt>
              </c:strCache>
            </c:strRef>
          </c:tx>
          <c:spPr>
            <a:ln w="38100" cap="rnd">
              <a:solidFill>
                <a:srgbClr val="009A4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9599375844219626E-2"/>
                  <c:y val="-3.56862230361501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D6C-4076-AB9F-4DC973C61290}"/>
                </c:ext>
              </c:extLst>
            </c:dLbl>
            <c:dLbl>
              <c:idx val="1"/>
              <c:layout>
                <c:manualLayout>
                  <c:x val="-4.9599375844219626E-2"/>
                  <c:y val="-3.85308890410027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D6C-4076-AB9F-4DC973C61290}"/>
                </c:ext>
              </c:extLst>
            </c:dLbl>
            <c:dLbl>
              <c:idx val="2"/>
              <c:layout>
                <c:manualLayout>
                  <c:x val="-4.9599375844219626E-2"/>
                  <c:y val="-3.28415570312977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D6C-4076-AB9F-4DC973C61290}"/>
                </c:ext>
              </c:extLst>
            </c:dLbl>
            <c:dLbl>
              <c:idx val="3"/>
              <c:layout>
                <c:manualLayout>
                  <c:x val="-5.5300453527463204E-2"/>
                  <c:y val="-3.28415570312975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D6C-4076-AB9F-4DC973C61290}"/>
                </c:ext>
              </c:extLst>
            </c:dLbl>
            <c:dLbl>
              <c:idx val="4"/>
              <c:layout>
                <c:manualLayout>
                  <c:x val="-4.9599375844219626E-2"/>
                  <c:y val="-2.99968910264449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D6C-4076-AB9F-4DC973C61290}"/>
                </c:ext>
              </c:extLst>
            </c:dLbl>
            <c:dLbl>
              <c:idx val="5"/>
              <c:layout>
                <c:manualLayout>
                  <c:x val="-4.6748837002597805E-2"/>
                  <c:y val="-3.85308890410027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D6C-4076-AB9F-4DC973C61290}"/>
                </c:ext>
              </c:extLst>
            </c:dLbl>
            <c:dLbl>
              <c:idx val="6"/>
              <c:layout>
                <c:manualLayout>
                  <c:x val="-4.6748837002597909E-2"/>
                  <c:y val="-3.56862230361501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D6C-4076-AB9F-4DC973C61290}"/>
                </c:ext>
              </c:extLst>
            </c:dLbl>
            <c:dLbl>
              <c:idx val="7"/>
              <c:layout>
                <c:manualLayout>
                  <c:x val="-5.5300453527463156E-2"/>
                  <c:y val="-4.13755550458552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D6C-4076-AB9F-4DC973C612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B050"/>
                    </a:solidFill>
                    <a:latin typeface="Calibri (Body)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Sheet1!$F$1:$M$1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*2022</c:v>
                </c:pt>
              </c:strCache>
            </c:strRef>
          </c:cat>
          <c:val>
            <c:numRef>
              <c:f>Sheet1!$F$8:$M$8</c:f>
              <c:numCache>
                <c:formatCode>0.0</c:formatCode>
                <c:ptCount val="8"/>
                <c:pt idx="0">
                  <c:v>1.2630977400000001</c:v>
                </c:pt>
                <c:pt idx="1">
                  <c:v>1.4635672999999998</c:v>
                </c:pt>
                <c:pt idx="2">
                  <c:v>1.6352579299999999</c:v>
                </c:pt>
                <c:pt idx="3">
                  <c:v>1.7871287499999999</c:v>
                </c:pt>
                <c:pt idx="4">
                  <c:v>2.2788080000000002</c:v>
                </c:pt>
                <c:pt idx="5">
                  <c:v>2.3648690000000001</c:v>
                </c:pt>
                <c:pt idx="6">
                  <c:v>2.4872231600000001</c:v>
                </c:pt>
                <c:pt idx="7">
                  <c:v>2.6032659399999996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FD6C-4076-AB9F-4DC973C612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3933904"/>
        <c:axId val="2083949712"/>
      </c:lineChart>
      <c:lineChart>
        <c:grouping val="standard"/>
        <c:varyColors val="0"/>
        <c:ser>
          <c:idx val="1"/>
          <c:order val="1"/>
          <c:tx>
            <c:strRef>
              <c:f>Sheet1!$D$7</c:f>
              <c:strCache>
                <c:ptCount val="1"/>
                <c:pt idx="0">
                  <c:v>Izlaide, milj. EUR</c:v>
                </c:pt>
              </c:strCache>
            </c:strRef>
          </c:tx>
          <c:spPr>
            <a:ln w="38100" cap="rnd">
              <a:solidFill>
                <a:srgbClr val="E46C0A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Calibri (Body)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Sheet1!$F$1:$M$1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*2022</c:v>
                </c:pt>
              </c:strCache>
            </c:strRef>
          </c:cat>
          <c:val>
            <c:numRef>
              <c:f>Sheet1!$F$7:$M$7</c:f>
              <c:numCache>
                <c:formatCode>0</c:formatCode>
                <c:ptCount val="8"/>
                <c:pt idx="0">
                  <c:v>56.436720803260549</c:v>
                </c:pt>
                <c:pt idx="1">
                  <c:v>55.410926156280041</c:v>
                </c:pt>
                <c:pt idx="2">
                  <c:v>48.352102267051201</c:v>
                </c:pt>
                <c:pt idx="3">
                  <c:v>52.383840040478219</c:v>
                </c:pt>
                <c:pt idx="4">
                  <c:v>61.6</c:v>
                </c:pt>
                <c:pt idx="5">
                  <c:v>55.4</c:v>
                </c:pt>
                <c:pt idx="6">
                  <c:v>57.4</c:v>
                </c:pt>
                <c:pt idx="7">
                  <c:v>82.068764214223805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FD6C-4076-AB9F-4DC973C612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333968"/>
        <c:axId val="65140864"/>
      </c:lineChart>
      <c:catAx>
        <c:axId val="208393390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gradFill>
            <a:gsLst>
              <a:gs pos="100000">
                <a:schemeClr val="bg1">
                  <a:alpha val="78000"/>
                </a:schemeClr>
              </a:gs>
              <a:gs pos="0">
                <a:schemeClr val="bg1">
                  <a:alpha val="69000"/>
                </a:schemeClr>
              </a:gs>
            </a:gsLst>
            <a:lin ang="5400000" scaled="1"/>
          </a:gra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rgbClr val="4F6228"/>
                </a:solidFill>
                <a:latin typeface="Calibri (Body)"/>
                <a:ea typeface="+mn-ea"/>
                <a:cs typeface="+mn-cs"/>
              </a:defRPr>
            </a:pPr>
            <a:endParaRPr lang="lv-LV"/>
          </a:p>
        </c:txPr>
        <c:crossAx val="2083949712"/>
        <c:crosses val="autoZero"/>
        <c:auto val="1"/>
        <c:lblAlgn val="ctr"/>
        <c:lblOffset val="100"/>
        <c:noMultiLvlLbl val="0"/>
      </c:catAx>
      <c:valAx>
        <c:axId val="2083949712"/>
        <c:scaling>
          <c:orientation val="minMax"/>
          <c:max val="22"/>
          <c:min val="0"/>
        </c:scaling>
        <c:delete val="0"/>
        <c:axPos val="l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Calibri (Body)"/>
                <a:ea typeface="+mn-ea"/>
                <a:cs typeface="+mn-cs"/>
              </a:defRPr>
            </a:pPr>
            <a:endParaRPr lang="lv-LV"/>
          </a:p>
        </c:txPr>
        <c:crossAx val="2083933904"/>
        <c:crosses val="autoZero"/>
        <c:crossBetween val="between"/>
      </c:valAx>
      <c:valAx>
        <c:axId val="65140864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Calibri (Body)"/>
                <a:ea typeface="+mn-ea"/>
                <a:cs typeface="+mn-cs"/>
              </a:defRPr>
            </a:pPr>
            <a:endParaRPr lang="lv-LV"/>
          </a:p>
        </c:txPr>
        <c:crossAx val="74333968"/>
        <c:crosses val="max"/>
        <c:crossBetween val="between"/>
      </c:valAx>
      <c:catAx>
        <c:axId val="74333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51408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9861315674058169E-2"/>
          <c:y val="2.8446660048525073E-3"/>
          <c:w val="0.61162867220105144"/>
          <c:h val="0.12804020879400496"/>
        </c:manualLayout>
      </c:layout>
      <c:overlay val="0"/>
      <c:spPr>
        <a:solidFill>
          <a:srgbClr val="F7FCF2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rgbClr val="3E4D1F"/>
              </a:solidFill>
              <a:latin typeface="Calibri (Body)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Calibri (Body)"/>
        </a:defRPr>
      </a:pPr>
      <a:endParaRPr lang="lv-LV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9143810148731407E-2"/>
          <c:y val="0.14582769159781789"/>
          <c:w val="0.8823567366579177"/>
          <c:h val="0.670642032301525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Lapa1!$B$92</c:f>
              <c:strCache>
                <c:ptCount val="1"/>
                <c:pt idx="0">
                  <c:v>Dārzeņu RO realizētā produkcijas vērtība, milj. EUR</c:v>
                </c:pt>
              </c:strCache>
            </c:strRef>
          </c:tx>
          <c:spPr>
            <a:pattFill prst="pct90">
              <a:fgClr>
                <a:srgbClr val="C4E4A0"/>
              </a:fgClr>
              <a:bgClr>
                <a:sysClr val="window" lastClr="FFFFFF"/>
              </a:bgClr>
            </a:pattFill>
            <a:ln>
              <a:solidFill>
                <a:srgbClr val="D2EBB7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F6228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Lapa1!$C$91:$J$91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Lapa1!$C$92:$J$92</c:f>
              <c:numCache>
                <c:formatCode>#,##0.00</c:formatCode>
                <c:ptCount val="8"/>
                <c:pt idx="0">
                  <c:v>16253590.85</c:v>
                </c:pt>
                <c:pt idx="1">
                  <c:v>18950678.940000001</c:v>
                </c:pt>
                <c:pt idx="2">
                  <c:v>19782502.559999999</c:v>
                </c:pt>
                <c:pt idx="3" formatCode="General">
                  <c:v>20018267.010000002</c:v>
                </c:pt>
                <c:pt idx="4">
                  <c:v>18917593.199999999</c:v>
                </c:pt>
                <c:pt idx="5" formatCode="General">
                  <c:v>20819854.169999998</c:v>
                </c:pt>
                <c:pt idx="6" formatCode="General">
                  <c:v>22467374.990000002</c:v>
                </c:pt>
                <c:pt idx="7" formatCode="General">
                  <c:v>24182356.68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92-4CC3-8288-CBFECD1515D7}"/>
            </c:ext>
          </c:extLst>
        </c:ser>
        <c:ser>
          <c:idx val="1"/>
          <c:order val="1"/>
          <c:tx>
            <c:strRef>
              <c:f>Lapa1!$B$93</c:f>
              <c:strCache>
                <c:ptCount val="1"/>
                <c:pt idx="0">
                  <c:v>Augļu/ogu realizētā produkcijas vērtība, milj. EUR</c:v>
                </c:pt>
              </c:strCache>
            </c:strRef>
          </c:tx>
          <c:spPr>
            <a:pattFill prst="pct90">
              <a:fgClr>
                <a:srgbClr val="F79646">
                  <a:lumMod val="60000"/>
                  <a:lumOff val="40000"/>
                </a:srgbClr>
              </a:fgClr>
              <a:bgClr>
                <a:sysClr val="window" lastClr="FFFFFF"/>
              </a:bgClr>
            </a:pattFill>
            <a:ln>
              <a:solidFill>
                <a:srgbClr val="FFBDBD"/>
              </a:solidFill>
            </a:ln>
            <a:effectLst/>
          </c:spPr>
          <c:invertIfNegative val="0"/>
          <c:dLbls>
            <c:dLbl>
              <c:idx val="7"/>
              <c:layout>
                <c:manualLayout>
                  <c:x val="2.7777777777777779E-3"/>
                  <c:y val="2.42225937963241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3D-4A4C-B65F-3FF9966C803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A4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Lapa1!$C$91:$J$91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Lapa1!$C$93:$J$93</c:f>
              <c:numCache>
                <c:formatCode>#,##0</c:formatCode>
                <c:ptCount val="8"/>
                <c:pt idx="0" formatCode="General">
                  <c:v>1217054.4200000002</c:v>
                </c:pt>
                <c:pt idx="1">
                  <c:v>1212577.6999999997</c:v>
                </c:pt>
                <c:pt idx="2" formatCode="General">
                  <c:v>1210849.0900000001</c:v>
                </c:pt>
                <c:pt idx="3" formatCode="General">
                  <c:v>1329123.78</c:v>
                </c:pt>
                <c:pt idx="4" formatCode="#,##0.00">
                  <c:v>1344209.11</c:v>
                </c:pt>
                <c:pt idx="5" formatCode="General">
                  <c:v>1675586.38</c:v>
                </c:pt>
                <c:pt idx="6" formatCode="General">
                  <c:v>1871981.1900000002</c:v>
                </c:pt>
                <c:pt idx="7" formatCode="General">
                  <c:v>2139106.73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92-4CC3-8288-CBFECD1515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overlap val="-1"/>
        <c:axId val="1185447071"/>
        <c:axId val="1185442495"/>
      </c:barChart>
      <c:lineChart>
        <c:grouping val="standard"/>
        <c:varyColors val="0"/>
        <c:ser>
          <c:idx val="2"/>
          <c:order val="2"/>
          <c:tx>
            <c:strRef>
              <c:f>Lapa1!$B$94</c:f>
              <c:strCache>
                <c:ptCount val="1"/>
                <c:pt idx="0">
                  <c:v>Atbalsts dārzeņu RO, tūkst. EUR</c:v>
                </c:pt>
              </c:strCache>
            </c:strRef>
          </c:tx>
          <c:spPr>
            <a:ln w="28575" cap="rnd">
              <a:solidFill>
                <a:srgbClr val="9BBB59">
                  <a:lumMod val="75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>
                  <a:lumMod val="50000"/>
                  <a:lumOff val="50000"/>
                </a:sysClr>
              </a:solidFill>
              <a:ln w="9525">
                <a:solidFill>
                  <a:srgbClr val="9BBB59">
                    <a:lumMod val="75000"/>
                  </a:srgb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2.3809055118110288E-2"/>
                  <c:y val="2.53415785376321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971-424D-B2EC-2654E984776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F6228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Lapa1!$C$91:$J$91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Lapa1!$C$94:$J$94</c:f>
              <c:numCache>
                <c:formatCode>General</c:formatCode>
                <c:ptCount val="8"/>
                <c:pt idx="0">
                  <c:v>384550</c:v>
                </c:pt>
                <c:pt idx="1">
                  <c:v>567470</c:v>
                </c:pt>
                <c:pt idx="2">
                  <c:v>559850</c:v>
                </c:pt>
                <c:pt idx="3">
                  <c:v>666510</c:v>
                </c:pt>
                <c:pt idx="4">
                  <c:v>692320</c:v>
                </c:pt>
                <c:pt idx="5">
                  <c:v>590020</c:v>
                </c:pt>
                <c:pt idx="6">
                  <c:v>695010</c:v>
                </c:pt>
                <c:pt idx="7">
                  <c:v>763610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FF92-4CC3-8288-CBFECD1515D7}"/>
            </c:ext>
          </c:extLst>
        </c:ser>
        <c:ser>
          <c:idx val="3"/>
          <c:order val="3"/>
          <c:tx>
            <c:strRef>
              <c:f>Lapa1!$B$95</c:f>
              <c:strCache>
                <c:ptCount val="1"/>
                <c:pt idx="0">
                  <c:v>Atbalsts augļu/ogu RO (t.sk. RO līdz 2016.g. ieskaitot), tūkst. EUR</c:v>
                </c:pt>
              </c:strCache>
            </c:strRef>
          </c:tx>
          <c:spPr>
            <a:ln w="28575" cap="rnd">
              <a:solidFill>
                <a:srgbClr val="F79646">
                  <a:lumMod val="75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BBB59">
                  <a:lumMod val="75000"/>
                </a:srgbClr>
              </a:solidFill>
              <a:ln w="9525">
                <a:solidFill>
                  <a:srgbClr val="F79646">
                    <a:lumMod val="75000"/>
                  </a:srgb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1.6864610673665816E-2"/>
                  <c:y val="-3.52549855703835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71-424D-B2EC-2654E984776D}"/>
                </c:ext>
              </c:extLst>
            </c:dLbl>
            <c:dLbl>
              <c:idx val="2"/>
              <c:layout>
                <c:manualLayout>
                  <c:x val="-2.3809055118110236E-2"/>
                  <c:y val="2.77654411019527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971-424D-B2EC-2654E984776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A4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Lapa1!$C$91:$J$91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Lapa1!$C$95:$J$95</c:f>
              <c:numCache>
                <c:formatCode>General</c:formatCode>
                <c:ptCount val="8"/>
                <c:pt idx="0">
                  <c:v>921820</c:v>
                </c:pt>
                <c:pt idx="1">
                  <c:v>583330</c:v>
                </c:pt>
                <c:pt idx="2">
                  <c:v>498180</c:v>
                </c:pt>
                <c:pt idx="3">
                  <c:v>47670</c:v>
                </c:pt>
                <c:pt idx="4">
                  <c:v>46710</c:v>
                </c:pt>
                <c:pt idx="5">
                  <c:v>48840</c:v>
                </c:pt>
                <c:pt idx="6">
                  <c:v>53540</c:v>
                </c:pt>
                <c:pt idx="7">
                  <c:v>61450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FF92-4CC3-8288-CBFECD1515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1817727"/>
        <c:axId val="661822303"/>
      </c:lineChart>
      <c:catAx>
        <c:axId val="118544707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85442495"/>
        <c:crosses val="autoZero"/>
        <c:auto val="1"/>
        <c:lblAlgn val="ctr"/>
        <c:lblOffset val="100"/>
        <c:noMultiLvlLbl val="0"/>
      </c:catAx>
      <c:valAx>
        <c:axId val="1185442495"/>
        <c:scaling>
          <c:orientation val="minMax"/>
          <c:max val="55000000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85447071"/>
        <c:crosses val="autoZero"/>
        <c:crossBetween val="between"/>
        <c:dispUnits>
          <c:builtInUnit val="millions"/>
        </c:dispUnits>
      </c:valAx>
      <c:valAx>
        <c:axId val="661822303"/>
        <c:scaling>
          <c:orientation val="minMax"/>
          <c:min val="-10000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661817727"/>
        <c:crosses val="max"/>
        <c:crossBetween val="between"/>
        <c:majorUnit val="300000"/>
        <c:dispUnits>
          <c:builtInUnit val="thousands"/>
        </c:dispUnits>
      </c:valAx>
      <c:catAx>
        <c:axId val="66181772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6182230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4722222222222224E-2"/>
          <c:y val="0.90663911224793026"/>
          <c:w val="0.94444444444444442"/>
          <c:h val="8.25500790045597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lv-LV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279137075937432E-2"/>
          <c:y val="4.1006511728390711E-2"/>
          <c:w val="0.86281064924410111"/>
          <c:h val="0.7036654590167948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Kopsavilkums!$L$41</c:f>
              <c:strCache>
                <c:ptCount val="1"/>
                <c:pt idx="0">
                  <c:v>Izdalīti produkti, tonnas</c:v>
                </c:pt>
              </c:strCache>
            </c:strRef>
          </c:tx>
          <c:spPr>
            <a:solidFill>
              <a:srgbClr val="BAE090"/>
            </a:solidFill>
            <a:ln>
              <a:solidFill>
                <a:schemeClr val="accent3">
                  <a:lumMod val="75000"/>
                </a:schemeClr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3E4D1F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Kopsavilkums!$J$42:$J$50</c:f>
              <c:strCache>
                <c:ptCount val="9"/>
                <c:pt idx="0">
                  <c:v>2013/14</c:v>
                </c:pt>
                <c:pt idx="1">
                  <c:v>2014/15</c:v>
                </c:pt>
                <c:pt idx="2">
                  <c:v>2015/16</c:v>
                </c:pt>
                <c:pt idx="3">
                  <c:v>2016/2017</c:v>
                </c:pt>
                <c:pt idx="4">
                  <c:v>2017/2018</c:v>
                </c:pt>
                <c:pt idx="5">
                  <c:v>2018/2019</c:v>
                </c:pt>
                <c:pt idx="6">
                  <c:v>2019/2020</c:v>
                </c:pt>
                <c:pt idx="7">
                  <c:v>2020/2021</c:v>
                </c:pt>
                <c:pt idx="8">
                  <c:v>2021/2022</c:v>
                </c:pt>
              </c:strCache>
            </c:strRef>
          </c:cat>
          <c:val>
            <c:numRef>
              <c:f>Kopsavilkums!$L$42:$L$50</c:f>
              <c:numCache>
                <c:formatCode>#,##0.00</c:formatCode>
                <c:ptCount val="9"/>
                <c:pt idx="0">
                  <c:v>635.30129999999997</c:v>
                </c:pt>
                <c:pt idx="1">
                  <c:v>711.73509999999999</c:v>
                </c:pt>
                <c:pt idx="2">
                  <c:v>719.02380000000005</c:v>
                </c:pt>
                <c:pt idx="3">
                  <c:v>687.50260000000003</c:v>
                </c:pt>
                <c:pt idx="4">
                  <c:v>1065.4267</c:v>
                </c:pt>
                <c:pt idx="5">
                  <c:v>1091.9802999999999</c:v>
                </c:pt>
                <c:pt idx="6">
                  <c:v>1133.2771</c:v>
                </c:pt>
                <c:pt idx="7">
                  <c:v>1023.2712</c:v>
                </c:pt>
                <c:pt idx="8">
                  <c:v>967.5607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C0-4BDE-BCFB-89CCEB0FCF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axId val="2067263775"/>
        <c:axId val="2067264191"/>
      </c:barChart>
      <c:lineChart>
        <c:grouping val="standard"/>
        <c:varyColors val="0"/>
        <c:ser>
          <c:idx val="0"/>
          <c:order val="0"/>
          <c:tx>
            <c:strRef>
              <c:f>Kopsavilkums!$K$41</c:f>
              <c:strCache>
                <c:ptCount val="1"/>
                <c:pt idx="0">
                  <c:v>Izmaksātais atbalsts, milj. €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Kopsavilkums!$J$42:$J$50</c:f>
              <c:strCache>
                <c:ptCount val="9"/>
                <c:pt idx="0">
                  <c:v>2013/14</c:v>
                </c:pt>
                <c:pt idx="1">
                  <c:v>2014/15</c:v>
                </c:pt>
                <c:pt idx="2">
                  <c:v>2015/16</c:v>
                </c:pt>
                <c:pt idx="3">
                  <c:v>2016/2017</c:v>
                </c:pt>
                <c:pt idx="4">
                  <c:v>2017/2018</c:v>
                </c:pt>
                <c:pt idx="5">
                  <c:v>2018/2019</c:v>
                </c:pt>
                <c:pt idx="6">
                  <c:v>2019/2020</c:v>
                </c:pt>
                <c:pt idx="7">
                  <c:v>2020/2021</c:v>
                </c:pt>
                <c:pt idx="8">
                  <c:v>2021/2022</c:v>
                </c:pt>
              </c:strCache>
            </c:strRef>
          </c:cat>
          <c:val>
            <c:numRef>
              <c:f>Kopsavilkums!$K$42:$K$50</c:f>
              <c:numCache>
                <c:formatCode>#,##0.00</c:formatCode>
                <c:ptCount val="9"/>
                <c:pt idx="0">
                  <c:v>1.0699419999999999</c:v>
                </c:pt>
                <c:pt idx="1">
                  <c:v>1.1091930000000001</c:v>
                </c:pt>
                <c:pt idx="2">
                  <c:v>1.1140620000000001</c:v>
                </c:pt>
                <c:pt idx="3">
                  <c:v>1.0840394499999999</c:v>
                </c:pt>
                <c:pt idx="4">
                  <c:v>1.39531129</c:v>
                </c:pt>
                <c:pt idx="5">
                  <c:v>1.4646044300000001</c:v>
                </c:pt>
                <c:pt idx="6">
                  <c:v>1.5314831199999999</c:v>
                </c:pt>
                <c:pt idx="7">
                  <c:v>1.35733806</c:v>
                </c:pt>
                <c:pt idx="8">
                  <c:v>1.2587653000000001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AC0-4BDE-BCFB-89CCEB0FCF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7261279"/>
        <c:axId val="2067261695"/>
      </c:lineChart>
      <c:catAx>
        <c:axId val="2067261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067261695"/>
        <c:crosses val="autoZero"/>
        <c:auto val="1"/>
        <c:lblAlgn val="ctr"/>
        <c:lblOffset val="100"/>
        <c:noMultiLvlLbl val="0"/>
      </c:catAx>
      <c:valAx>
        <c:axId val="2067261695"/>
        <c:scaling>
          <c:orientation val="minMax"/>
          <c:min val="0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>
                    <a:solidFill>
                      <a:schemeClr val="bg1"/>
                    </a:solidFill>
                  </a:rPr>
                  <a:t>Milj. EUR</a:t>
                </a:r>
              </a:p>
            </c:rich>
          </c:tx>
          <c:layout>
            <c:manualLayout>
              <c:xMode val="edge"/>
              <c:yMode val="edge"/>
              <c:x val="5.5580411531661121E-2"/>
              <c:y val="9.9451609201891954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067261279"/>
        <c:crosses val="autoZero"/>
        <c:crossBetween val="between"/>
      </c:valAx>
      <c:valAx>
        <c:axId val="2067264191"/>
        <c:scaling>
          <c:orientation val="minMax"/>
          <c:max val="2200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dirty="0">
                    <a:solidFill>
                      <a:schemeClr val="bg1"/>
                    </a:solidFill>
                  </a:rPr>
                  <a:t>Tonnas</a:t>
                </a:r>
              </a:p>
            </c:rich>
          </c:tx>
          <c:layout>
            <c:manualLayout>
              <c:xMode val="edge"/>
              <c:yMode val="edge"/>
              <c:x val="0.91444704891839912"/>
              <c:y val="6.6614300441238282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067263775"/>
        <c:crosses val="max"/>
        <c:crossBetween val="between"/>
      </c:valAx>
      <c:catAx>
        <c:axId val="206726377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6726419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3E4D1F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3E4D1F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</c:legendEntry>
      <c:layout>
        <c:manualLayout>
          <c:xMode val="edge"/>
          <c:yMode val="edge"/>
          <c:x val="4.9999964391420897E-2"/>
          <c:y val="0.93565102623736551"/>
          <c:w val="0.89999989317426266"/>
          <c:h val="6.43489737626345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3E4D1F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3E4D1F"/>
                </a:solidFill>
                <a:latin typeface="+mn-lt"/>
                <a:ea typeface="+mn-ea"/>
                <a:cs typeface="+mn-cs"/>
              </a:defRPr>
            </a:pPr>
            <a:r>
              <a:rPr lang="en-GB" b="1">
                <a:solidFill>
                  <a:srgbClr val="3E4D1F"/>
                </a:solidFill>
              </a:rPr>
              <a:t>Kādi</a:t>
            </a:r>
            <a:r>
              <a:rPr lang="en-GB" b="1" baseline="0">
                <a:solidFill>
                  <a:srgbClr val="3E4D1F"/>
                </a:solidFill>
              </a:rPr>
              <a:t> dārzeņi bērniem garšo?</a:t>
            </a:r>
            <a:endParaRPr lang="en-GB" b="1">
              <a:solidFill>
                <a:srgbClr val="3E4D1F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3E4D1F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0.17778863860344474"/>
          <c:y val="0.16237863130922164"/>
          <c:w val="0.72292266605671318"/>
          <c:h val="0.704845671233369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Pagaršojušie (procenti no visiem)</c:v>
                </c:pt>
              </c:strCache>
            </c:strRef>
          </c:tx>
          <c:spPr>
            <a:pattFill prst="pct90">
              <a:fgClr>
                <a:srgbClr val="A6D86E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Sheet2!$A$2:$A$9</c:f>
              <c:strCache>
                <c:ptCount val="8"/>
                <c:pt idx="0">
                  <c:v>Burkāni</c:v>
                </c:pt>
                <c:pt idx="1">
                  <c:v>Gurķis</c:v>
                </c:pt>
                <c:pt idx="2">
                  <c:v>Tomāti</c:v>
                </c:pt>
                <c:pt idx="3">
                  <c:v>Kāposts</c:v>
                </c:pt>
                <c:pt idx="4">
                  <c:v>Biete</c:v>
                </c:pt>
                <c:pt idx="5">
                  <c:v>Ķirbis</c:v>
                </c:pt>
                <c:pt idx="6">
                  <c:v>Kālis</c:v>
                </c:pt>
                <c:pt idx="7">
                  <c:v>Kolrābis</c:v>
                </c:pt>
              </c:strCache>
            </c:strRef>
          </c:cat>
          <c:val>
            <c:numRef>
              <c:f>Sheet2!$B$2:$B$9</c:f>
              <c:numCache>
                <c:formatCode>0%</c:formatCode>
                <c:ptCount val="8"/>
                <c:pt idx="0">
                  <c:v>0.99661749000960154</c:v>
                </c:pt>
                <c:pt idx="1">
                  <c:v>0.99537322477828083</c:v>
                </c:pt>
                <c:pt idx="2">
                  <c:v>0.97408205076424714</c:v>
                </c:pt>
                <c:pt idx="3">
                  <c:v>0.96131443699306962</c:v>
                </c:pt>
                <c:pt idx="4">
                  <c:v>0.90865019436313399</c:v>
                </c:pt>
                <c:pt idx="5">
                  <c:v>0.85837915435985468</c:v>
                </c:pt>
                <c:pt idx="6">
                  <c:v>0.64288251482798731</c:v>
                </c:pt>
                <c:pt idx="7">
                  <c:v>0.57908436191863599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6C-431A-B467-E9CFF461BB03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Garšo (procenti no pagaršojušajiem)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Sheet2!$A$2:$A$9</c:f>
              <c:strCache>
                <c:ptCount val="8"/>
                <c:pt idx="0">
                  <c:v>Burkāni</c:v>
                </c:pt>
                <c:pt idx="1">
                  <c:v>Gurķis</c:v>
                </c:pt>
                <c:pt idx="2">
                  <c:v>Tomāti</c:v>
                </c:pt>
                <c:pt idx="3">
                  <c:v>Kāposts</c:v>
                </c:pt>
                <c:pt idx="4">
                  <c:v>Biete</c:v>
                </c:pt>
                <c:pt idx="5">
                  <c:v>Ķirbis</c:v>
                </c:pt>
                <c:pt idx="6">
                  <c:v>Kālis</c:v>
                </c:pt>
                <c:pt idx="7">
                  <c:v>Kolrābis</c:v>
                </c:pt>
              </c:strCache>
            </c:strRef>
          </c:cat>
          <c:val>
            <c:numRef>
              <c:f>Sheet2!$C$2:$C$9</c:f>
              <c:numCache>
                <c:formatCode>0%</c:formatCode>
                <c:ptCount val="8"/>
                <c:pt idx="0">
                  <c:v>0.88583609177241218</c:v>
                </c:pt>
                <c:pt idx="1">
                  <c:v>0.94854349997925613</c:v>
                </c:pt>
                <c:pt idx="2">
                  <c:v>0.77949210756927323</c:v>
                </c:pt>
                <c:pt idx="3">
                  <c:v>0.6506980435924109</c:v>
                </c:pt>
                <c:pt idx="4">
                  <c:v>0.54832290079104806</c:v>
                </c:pt>
                <c:pt idx="5">
                  <c:v>0.4206885155437487</c:v>
                </c:pt>
                <c:pt idx="6">
                  <c:v>0.47595954353317699</c:v>
                </c:pt>
                <c:pt idx="7">
                  <c:v>0.33594147771525651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6C-431A-B467-E9CFF461BB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1048104552"/>
        <c:axId val="1048108816"/>
      </c:barChart>
      <c:catAx>
        <c:axId val="1048104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048108816"/>
        <c:crosses val="autoZero"/>
        <c:auto val="1"/>
        <c:lblAlgn val="ctr"/>
        <c:lblOffset val="100"/>
        <c:noMultiLvlLbl val="0"/>
      </c:catAx>
      <c:valAx>
        <c:axId val="1048108816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1048104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9279349019749044"/>
          <c:w val="0.99582518399122244"/>
          <c:h val="9.29168091886150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rgbClr val="3E4D1F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rgbClr val="F2F6EA"/>
    </a:solidFill>
    <a:ln>
      <a:solidFill>
        <a:srgbClr val="C9E7A7"/>
      </a:solidFill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3E4D1F"/>
                </a:solidFill>
                <a:latin typeface="+mn-lt"/>
                <a:ea typeface="+mn-ea"/>
                <a:cs typeface="+mn-cs"/>
              </a:defRPr>
            </a:pPr>
            <a:r>
              <a:rPr lang="lv-LV" b="1">
                <a:solidFill>
                  <a:srgbClr val="3E4D1F"/>
                </a:solidFill>
              </a:rPr>
              <a:t>Kādi augļi bērniem garšo?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3E4D1F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0.17517316423096557"/>
          <c:y val="0.17171296296296296"/>
          <c:w val="0.73577829609349732"/>
          <c:h val="0.685137961606463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Sheet1!$O$14</c:f>
              <c:strCache>
                <c:ptCount val="1"/>
                <c:pt idx="0">
                  <c:v>Pagaršojušie (procenti no visiem)</c:v>
                </c:pt>
              </c:strCache>
            </c:strRef>
          </c:tx>
          <c:spPr>
            <a:pattFill prst="pct90">
              <a:fgClr>
                <a:srgbClr val="FFBDBD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3E4D1F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Sheet1!$N$15:$N$22</c:f>
              <c:strCache>
                <c:ptCount val="8"/>
                <c:pt idx="0">
                  <c:v>Ābols</c:v>
                </c:pt>
                <c:pt idx="1">
                  <c:v>Zemenes</c:v>
                </c:pt>
                <c:pt idx="2">
                  <c:v>Banāns</c:v>
                </c:pt>
                <c:pt idx="3">
                  <c:v>Bumbieris</c:v>
                </c:pt>
                <c:pt idx="4">
                  <c:v>Apelsīns</c:v>
                </c:pt>
                <c:pt idx="5">
                  <c:v>Mellenes</c:v>
                </c:pt>
                <c:pt idx="6">
                  <c:v>Dzērvenes</c:v>
                </c:pt>
                <c:pt idx="7">
                  <c:v>Cidonijas</c:v>
                </c:pt>
              </c:strCache>
            </c:strRef>
          </c:cat>
          <c:val>
            <c:numRef>
              <c:f>Sheet1!$O$15:$O$22</c:f>
              <c:numCache>
                <c:formatCode>0%</c:formatCode>
                <c:ptCount val="8"/>
                <c:pt idx="0">
                  <c:v>1</c:v>
                </c:pt>
                <c:pt idx="1">
                  <c:v>0.99</c:v>
                </c:pt>
                <c:pt idx="2">
                  <c:v>0.99</c:v>
                </c:pt>
                <c:pt idx="3">
                  <c:v>0.98</c:v>
                </c:pt>
                <c:pt idx="4">
                  <c:v>0.98</c:v>
                </c:pt>
                <c:pt idx="5">
                  <c:v>0.97</c:v>
                </c:pt>
                <c:pt idx="6">
                  <c:v>0.87</c:v>
                </c:pt>
                <c:pt idx="7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03-4730-9598-91B50454F2EE}"/>
            </c:ext>
          </c:extLst>
        </c:ser>
        <c:ser>
          <c:idx val="1"/>
          <c:order val="1"/>
          <c:tx>
            <c:strRef>
              <c:f>Sheet1!$P$14</c:f>
              <c:strCache>
                <c:ptCount val="1"/>
                <c:pt idx="0">
                  <c:v>Garšo (procenti no pagaršojušajiem)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3E4D1F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Sheet1!$N$15:$N$22</c:f>
              <c:strCache>
                <c:ptCount val="8"/>
                <c:pt idx="0">
                  <c:v>Ābols</c:v>
                </c:pt>
                <c:pt idx="1">
                  <c:v>Zemenes</c:v>
                </c:pt>
                <c:pt idx="2">
                  <c:v>Banāns</c:v>
                </c:pt>
                <c:pt idx="3">
                  <c:v>Bumbieris</c:v>
                </c:pt>
                <c:pt idx="4">
                  <c:v>Apelsīns</c:v>
                </c:pt>
                <c:pt idx="5">
                  <c:v>Mellenes</c:v>
                </c:pt>
                <c:pt idx="6">
                  <c:v>Dzērvenes</c:v>
                </c:pt>
                <c:pt idx="7">
                  <c:v>Cidonijas</c:v>
                </c:pt>
              </c:strCache>
            </c:strRef>
          </c:cat>
          <c:val>
            <c:numRef>
              <c:f>Sheet1!$P$15:$P$22</c:f>
              <c:numCache>
                <c:formatCode>0%</c:formatCode>
                <c:ptCount val="8"/>
                <c:pt idx="0">
                  <c:v>0.96</c:v>
                </c:pt>
                <c:pt idx="1">
                  <c:v>0.96</c:v>
                </c:pt>
                <c:pt idx="2">
                  <c:v>0.92</c:v>
                </c:pt>
                <c:pt idx="3">
                  <c:v>0.85</c:v>
                </c:pt>
                <c:pt idx="4">
                  <c:v>0.84</c:v>
                </c:pt>
                <c:pt idx="5">
                  <c:v>0.89</c:v>
                </c:pt>
                <c:pt idx="6">
                  <c:v>0.56999999999999995</c:v>
                </c:pt>
                <c:pt idx="7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03-4730-9598-91B50454F2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1029126608"/>
        <c:axId val="1029134096"/>
      </c:barChart>
      <c:catAx>
        <c:axId val="1029126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E4D1F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029134096"/>
        <c:crosses val="autoZero"/>
        <c:auto val="1"/>
        <c:lblAlgn val="ctr"/>
        <c:lblOffset val="100"/>
        <c:noMultiLvlLbl val="0"/>
      </c:catAx>
      <c:valAx>
        <c:axId val="1029134096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1029126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428988370987327"/>
          <c:w val="1"/>
          <c:h val="0.110699141466132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2F6EA"/>
    </a:solidFill>
    <a:ln>
      <a:solidFill>
        <a:srgbClr val="C4E4A0"/>
      </a:solidFill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800" b="1" noProof="0" dirty="0">
                <a:solidFill>
                  <a:srgbClr val="3E4D1F"/>
                </a:solidFill>
              </a:rPr>
              <a:t>Laukstrādnieku skaits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0"/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B37-45A7-BFF7-AFA67E1E1A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Sheet1!$B$13:$B$17</c:f>
              <c:numCache>
                <c:formatCode>General</c:formatCode>
                <c:ptCount val="5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</c:numCache>
            </c:numRef>
          </c:cat>
          <c:val>
            <c:numRef>
              <c:f>Sheet1!$C$13:$C$17</c:f>
              <c:numCache>
                <c:formatCode>General</c:formatCode>
                <c:ptCount val="5"/>
                <c:pt idx="0">
                  <c:v>3500</c:v>
                </c:pt>
                <c:pt idx="1">
                  <c:v>3530</c:v>
                </c:pt>
                <c:pt idx="2">
                  <c:v>3848</c:v>
                </c:pt>
                <c:pt idx="3">
                  <c:v>3240</c:v>
                </c:pt>
                <c:pt idx="4">
                  <c:v>2516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37-45A7-BFF7-AFA67E1E1A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32229775"/>
        <c:axId val="1632922271"/>
      </c:barChart>
      <c:catAx>
        <c:axId val="16322297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E4D1F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632922271"/>
        <c:crosses val="autoZero"/>
        <c:auto val="1"/>
        <c:lblAlgn val="ctr"/>
        <c:lblOffset val="100"/>
        <c:noMultiLvlLbl val="0"/>
      </c:catAx>
      <c:valAx>
        <c:axId val="163292227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322297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>
                <a:solidFill>
                  <a:srgbClr val="3E4D1F"/>
                </a:solidFill>
              </a:rPr>
              <a:t>Aprēķinātais nodoklis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0.15831318011702983"/>
          <c:y val="0.22179677342181633"/>
          <c:w val="0.72752655643620834"/>
          <c:h val="0.72007905220566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Sheet1!$D$12</c:f>
              <c:strCache>
                <c:ptCount val="1"/>
                <c:pt idx="0">
                  <c:v>Aprēķinātais nodoklis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40281943352032"/>
                      <c:h val="0.196459709379128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521-4170-982A-4F94B76BEC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Sheet1!$B$13:$B$17</c:f>
              <c:numCache>
                <c:formatCode>General</c:formatCode>
                <c:ptCount val="5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</c:numCache>
            </c:numRef>
          </c:cat>
          <c:val>
            <c:numRef>
              <c:f>Sheet1!$D$13:$D$17</c:f>
              <c:numCache>
                <c:formatCode>#,##0</c:formatCode>
                <c:ptCount val="5"/>
                <c:pt idx="0">
                  <c:v>326811.28000000003</c:v>
                </c:pt>
                <c:pt idx="1">
                  <c:v>262477.03999999998</c:v>
                </c:pt>
                <c:pt idx="2">
                  <c:v>241009.35</c:v>
                </c:pt>
                <c:pt idx="3">
                  <c:v>212669.27</c:v>
                </c:pt>
                <c:pt idx="4">
                  <c:v>168528.89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21-4170-982A-4F94B76BE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08918991"/>
        <c:axId val="1708920655"/>
      </c:barChart>
      <c:catAx>
        <c:axId val="17089189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E4D1F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708920655"/>
        <c:crosses val="autoZero"/>
        <c:auto val="1"/>
        <c:lblAlgn val="ctr"/>
        <c:lblOffset val="100"/>
        <c:noMultiLvlLbl val="0"/>
      </c:catAx>
      <c:valAx>
        <c:axId val="1708920655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7089189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>
                <a:solidFill>
                  <a:srgbClr val="3E4D1F"/>
                </a:solidFill>
              </a:rPr>
              <a:t>Saimniecību skaits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Sheet1!$E$12</c:f>
              <c:strCache>
                <c:ptCount val="1"/>
                <c:pt idx="0">
                  <c:v>Saimniecību skaits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E61-498F-AC83-8E9AB86A2A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Sheet1!$B$13:$B$17</c:f>
              <c:numCache>
                <c:formatCode>General</c:formatCode>
                <c:ptCount val="5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</c:numCache>
            </c:numRef>
          </c:cat>
          <c:val>
            <c:numRef>
              <c:f>Sheet1!$E$13:$E$17</c:f>
              <c:numCache>
                <c:formatCode>General</c:formatCode>
                <c:ptCount val="5"/>
                <c:pt idx="0">
                  <c:v>438</c:v>
                </c:pt>
                <c:pt idx="1">
                  <c:v>279</c:v>
                </c:pt>
                <c:pt idx="2">
                  <c:v>262</c:v>
                </c:pt>
                <c:pt idx="3">
                  <c:v>230</c:v>
                </c:pt>
                <c:pt idx="4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61-498F-AC83-8E9AB86A2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29641088"/>
        <c:axId val="2029638176"/>
      </c:barChart>
      <c:catAx>
        <c:axId val="2029641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E4D1F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029638176"/>
        <c:crosses val="autoZero"/>
        <c:auto val="1"/>
        <c:lblAlgn val="ctr"/>
        <c:lblOffset val="100"/>
        <c:noMultiLvlLbl val="0"/>
      </c:catAx>
      <c:valAx>
        <c:axId val="20296381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29641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r>
              <a:rPr lang="lv-LV" sz="1800" dirty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rPr>
              <a:t>Pieejamais ES TM finansējums par </a:t>
            </a:r>
            <a:r>
              <a:rPr lang="lv-LV" sz="1800" b="1" dirty="0">
                <a:solidFill>
                  <a:schemeClr val="accent3">
                    <a:lumMod val="50000"/>
                  </a:schemeClr>
                </a:solidFill>
                <a:latin typeface="+mj-lt"/>
                <a:cs typeface="Segoe UI Light" panose="020B0502040204020203" pitchFamily="34" charset="0"/>
              </a:rPr>
              <a:t>dārzeņiem</a:t>
            </a:r>
            <a:r>
              <a:rPr lang="lv-LV" sz="1800" dirty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rPr>
              <a:t>, </a:t>
            </a:r>
            <a:r>
              <a:rPr lang="lv-LV" sz="1800" noProof="1">
                <a:solidFill>
                  <a:schemeClr val="tx1"/>
                </a:solidFill>
                <a:latin typeface="+mj-lt"/>
                <a:cs typeface="Segoe UI Light" panose="020B0502040204020203" pitchFamily="34" charset="0"/>
              </a:rPr>
              <a:t>milj.</a:t>
            </a:r>
            <a:r>
              <a:rPr lang="lv-LV" sz="1800" dirty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rPr>
              <a:t> EUR</a:t>
            </a:r>
          </a:p>
        </c:rich>
      </c:tx>
      <c:layout>
        <c:manualLayout>
          <c:xMode val="edge"/>
          <c:yMode val="edge"/>
          <c:x val="0.21433674697470986"/>
          <c:y val="5.58742337790740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0.19471347331583552"/>
          <c:y val="0.25028370089482332"/>
          <c:w val="0.74063496503680759"/>
          <c:h val="0.68407407407407406"/>
        </c:manualLayout>
      </c:layout>
      <c:barChart>
        <c:barDir val="bar"/>
        <c:grouping val="stacked"/>
        <c:varyColors val="0"/>
        <c:ser>
          <c:idx val="2"/>
          <c:order val="0"/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457-47BA-AA45-D75EA6D032E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57-47BA-AA45-D75EA6D032E9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57-47BA-AA45-D75EA6D032E9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57-47BA-AA45-D75EA6D032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'BSA FINANSES'!$F$45:$G$45</c:f>
              <c:strCache>
                <c:ptCount val="2"/>
                <c:pt idx="0">
                  <c:v>2015-2020</c:v>
                </c:pt>
                <c:pt idx="1">
                  <c:v>2021-2027</c:v>
                </c:pt>
              </c:strCache>
            </c:strRef>
          </c:cat>
          <c:val>
            <c:numRef>
              <c:f>'BSA FINANSES'!$F$46:$G$46</c:f>
              <c:numCache>
                <c:formatCode>#\ ##0.0</c:formatCode>
                <c:ptCount val="2"/>
                <c:pt idx="0">
                  <c:v>9.0550060000000006</c:v>
                </c:pt>
                <c:pt idx="1">
                  <c:v>3.995012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57-47BA-AA45-D75EA6D032E9}"/>
            </c:ext>
          </c:extLst>
        </c:ser>
        <c:ser>
          <c:idx val="3"/>
          <c:order val="1"/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A9B4C0C2-2A46-41B1-9B11-6F646973D90C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457-47BA-AA45-D75EA6D032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'BSA FINANSES'!$F$45:$G$45</c:f>
              <c:strCache>
                <c:ptCount val="2"/>
                <c:pt idx="0">
                  <c:v>2015-2020</c:v>
                </c:pt>
                <c:pt idx="1">
                  <c:v>2021-2027</c:v>
                </c:pt>
              </c:strCache>
            </c:strRef>
          </c:cat>
          <c:val>
            <c:numRef>
              <c:f>'BSA FINANSES'!$F$47:$G$47</c:f>
              <c:numCache>
                <c:formatCode>#\ ##0.0</c:formatCode>
                <c:ptCount val="2"/>
                <c:pt idx="1">
                  <c:v>10.06814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457-47BA-AA45-D75EA6D032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100"/>
        <c:axId val="403317312"/>
        <c:axId val="400426064"/>
      </c:barChart>
      <c:catAx>
        <c:axId val="403317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lv-LV"/>
          </a:p>
        </c:txPr>
        <c:crossAx val="400426064"/>
        <c:crosses val="autoZero"/>
        <c:auto val="1"/>
        <c:lblAlgn val="ctr"/>
        <c:lblOffset val="100"/>
        <c:noMultiLvlLbl val="0"/>
      </c:catAx>
      <c:valAx>
        <c:axId val="400426064"/>
        <c:scaling>
          <c:orientation val="minMax"/>
        </c:scaling>
        <c:delete val="0"/>
        <c:axPos val="b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033173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lv-LV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0470893500354931E-3"/>
          <c:y val="3.3696860007058307E-2"/>
          <c:w val="0.91996527474908663"/>
          <c:h val="0.88677398667755503"/>
        </c:manualLayout>
      </c:layout>
      <c:areaChart>
        <c:grouping val="stacked"/>
        <c:varyColors val="0"/>
        <c:ser>
          <c:idx val="3"/>
          <c:order val="0"/>
          <c:tx>
            <c:strRef>
              <c:f>'Dārzkopibas izlade'!$B$28</c:f>
              <c:strCache>
                <c:ptCount val="1"/>
                <c:pt idx="0">
                  <c:v>Augļi un ogas</c:v>
                </c:pt>
              </c:strCache>
            </c:strRef>
          </c:tx>
          <c:spPr>
            <a:solidFill>
              <a:srgbClr val="E55037"/>
            </a:solidFill>
            <a:ln>
              <a:noFill/>
            </a:ln>
            <a:effectLst/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6633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'Dārzkopibas izlade'!$C$24:$O$24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2022*</c:v>
                </c:pt>
              </c:strCache>
            </c:strRef>
          </c:cat>
          <c:val>
            <c:numRef>
              <c:f>'Dārzkopibas izlade'!$C$28:$O$28</c:f>
              <c:numCache>
                <c:formatCode>#\ ##0.0</c:formatCode>
                <c:ptCount val="13"/>
                <c:pt idx="0">
                  <c:v>5.0470489649904033</c:v>
                </c:pt>
                <c:pt idx="1">
                  <c:v>5.2229437026718672</c:v>
                </c:pt>
                <c:pt idx="2">
                  <c:v>6.2782800549808782</c:v>
                </c:pt>
                <c:pt idx="3">
                  <c:v>7.4201412654959427</c:v>
                </c:pt>
                <c:pt idx="4">
                  <c:v>4.8954101285434808</c:v>
                </c:pt>
                <c:pt idx="5">
                  <c:v>5.3846710607511143</c:v>
                </c:pt>
                <c:pt idx="6">
                  <c:v>9.7764244389999604</c:v>
                </c:pt>
                <c:pt idx="7">
                  <c:v>8.8000000000000007</c:v>
                </c:pt>
                <c:pt idx="8">
                  <c:v>14</c:v>
                </c:pt>
                <c:pt idx="9">
                  <c:v>15.4</c:v>
                </c:pt>
                <c:pt idx="10">
                  <c:v>20.7</c:v>
                </c:pt>
                <c:pt idx="11">
                  <c:v>16.7</c:v>
                </c:pt>
                <c:pt idx="12">
                  <c:v>17.64039334296541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A6-4683-98E6-5573048A7BE5}"/>
            </c:ext>
          </c:extLst>
        </c:ser>
        <c:ser>
          <c:idx val="1"/>
          <c:order val="2"/>
          <c:tx>
            <c:strRef>
              <c:f>'Dārzkopibas izlade'!$B$26</c:f>
              <c:strCache>
                <c:ptCount val="1"/>
                <c:pt idx="0">
                  <c:v>Dārzeņi</c:v>
                </c:pt>
              </c:strCache>
            </c:strRef>
          </c:tx>
          <c:spPr>
            <a:solidFill>
              <a:srgbClr val="CCCC00"/>
            </a:solidFill>
            <a:ln>
              <a:noFill/>
            </a:ln>
            <a:effectLst/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6633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'Dārzkopibas izlade'!$C$24:$O$24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2022*</c:v>
                </c:pt>
              </c:strCache>
            </c:strRef>
          </c:cat>
          <c:val>
            <c:numRef>
              <c:f>'Dārzkopibas izlade'!$C$26:$O$26</c:f>
              <c:numCache>
                <c:formatCode>#\ ##0.0</c:formatCode>
                <c:ptCount val="13"/>
                <c:pt idx="0">
                  <c:v>39.715520496539547</c:v>
                </c:pt>
                <c:pt idx="1">
                  <c:v>42.04997544338643</c:v>
                </c:pt>
                <c:pt idx="2">
                  <c:v>51.771799445405421</c:v>
                </c:pt>
                <c:pt idx="3">
                  <c:v>37.196143257782538</c:v>
                </c:pt>
                <c:pt idx="4">
                  <c:v>58.690285467996212</c:v>
                </c:pt>
                <c:pt idx="5">
                  <c:v>56.436720803260549</c:v>
                </c:pt>
                <c:pt idx="6">
                  <c:v>55.410926156280041</c:v>
                </c:pt>
                <c:pt idx="7">
                  <c:v>48.352102267051201</c:v>
                </c:pt>
                <c:pt idx="8">
                  <c:v>52.383840040478219</c:v>
                </c:pt>
                <c:pt idx="9">
                  <c:v>61.6</c:v>
                </c:pt>
                <c:pt idx="10">
                  <c:v>55.4</c:v>
                </c:pt>
                <c:pt idx="11">
                  <c:v>57.4</c:v>
                </c:pt>
                <c:pt idx="12">
                  <c:v>82.068764214223805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A6-4683-98E6-5573048A7BE5}"/>
            </c:ext>
          </c:extLst>
        </c:ser>
        <c:ser>
          <c:idx val="4"/>
          <c:order val="3"/>
          <c:tx>
            <c:strRef>
              <c:f>'Dārzkopibas izlade'!$B$29</c:f>
              <c:strCache>
                <c:ptCount val="1"/>
                <c:pt idx="0">
                  <c:v>Stādi un puķes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673105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'Dārzkopibas izlade'!$C$24:$O$24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2022*</c:v>
                </c:pt>
              </c:strCache>
            </c:strRef>
          </c:cat>
          <c:val>
            <c:numRef>
              <c:f>'Dārzkopibas izlade'!$C$29:$O$29</c:f>
              <c:numCache>
                <c:formatCode>#\ ##0.0</c:formatCode>
                <c:ptCount val="13"/>
                <c:pt idx="0">
                  <c:v>4.1382372894861161</c:v>
                </c:pt>
                <c:pt idx="1">
                  <c:v>5.5039901878759947</c:v>
                </c:pt>
                <c:pt idx="2">
                  <c:v>5.6981138411278263</c:v>
                </c:pt>
                <c:pt idx="3">
                  <c:v>5.5688046027057334</c:v>
                </c:pt>
                <c:pt idx="4">
                  <c:v>6.5091284853267757</c:v>
                </c:pt>
                <c:pt idx="5">
                  <c:v>7.4297087000000008</c:v>
                </c:pt>
                <c:pt idx="6">
                  <c:v>8.2762317500000009</c:v>
                </c:pt>
                <c:pt idx="7">
                  <c:v>10.792</c:v>
                </c:pt>
                <c:pt idx="8">
                  <c:v>12.993000000000002</c:v>
                </c:pt>
                <c:pt idx="9">
                  <c:v>13.68</c:v>
                </c:pt>
                <c:pt idx="10">
                  <c:v>12.29</c:v>
                </c:pt>
                <c:pt idx="11">
                  <c:v>12.95</c:v>
                </c:pt>
                <c:pt idx="12">
                  <c:v>16.38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A6-4683-98E6-5573048A7BE5}"/>
            </c:ext>
          </c:extLst>
        </c:ser>
        <c:ser>
          <c:idx val="2"/>
          <c:order val="4"/>
          <c:tx>
            <c:strRef>
              <c:f>'Dārzkopibas izlade'!$B$27</c:f>
              <c:strCache>
                <c:ptCount val="1"/>
                <c:pt idx="0">
                  <c:v>Kartupeļi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/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6633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'Dārzkopibas izlade'!$C$24:$O$24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2022*</c:v>
                </c:pt>
              </c:strCache>
            </c:strRef>
          </c:cat>
          <c:val>
            <c:numRef>
              <c:f>'Dārzkopibas izlade'!$C$27:$O$27</c:f>
              <c:numCache>
                <c:formatCode>#\ ##0.0</c:formatCode>
                <c:ptCount val="13"/>
                <c:pt idx="0">
                  <c:v>52.460783188649771</c:v>
                </c:pt>
                <c:pt idx="1">
                  <c:v>60.673871101442202</c:v>
                </c:pt>
                <c:pt idx="2">
                  <c:v>58.851109954119536</c:v>
                </c:pt>
                <c:pt idx="3">
                  <c:v>59.347779983893012</c:v>
                </c:pt>
                <c:pt idx="4">
                  <c:v>69.251738110484411</c:v>
                </c:pt>
                <c:pt idx="5">
                  <c:v>60.855589543758839</c:v>
                </c:pt>
                <c:pt idx="6">
                  <c:v>59.438869335366704</c:v>
                </c:pt>
                <c:pt idx="7">
                  <c:v>53.052802507764099</c:v>
                </c:pt>
                <c:pt idx="8">
                  <c:v>55.737940228665579</c:v>
                </c:pt>
                <c:pt idx="9">
                  <c:v>67.2</c:v>
                </c:pt>
                <c:pt idx="10">
                  <c:v>40.700000000000003</c:v>
                </c:pt>
                <c:pt idx="11">
                  <c:v>30</c:v>
                </c:pt>
                <c:pt idx="12">
                  <c:v>80.527509026646442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A6-4683-98E6-5573048A7B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2323487"/>
        <c:axId val="542397567"/>
      </c:areaChart>
      <c:lineChart>
        <c:grouping val="stacked"/>
        <c:varyColors val="0"/>
        <c:ser>
          <c:idx val="0"/>
          <c:order val="1"/>
          <c:tx>
            <c:strRef>
              <c:f>'Dārzkopibas izlade'!$B$25</c:f>
              <c:strCache>
                <c:ptCount val="1"/>
                <c:pt idx="0">
                  <c:v>Dārzkopība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663300"/>
                    </a:solidFill>
                    <a:highlight>
                      <a:srgbClr val="E6E6E6"/>
                    </a:highlight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'Dārzkopibas izlade'!$C$24:$O$24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2022*</c:v>
                </c:pt>
              </c:strCache>
            </c:strRef>
          </c:cat>
          <c:val>
            <c:numRef>
              <c:f>'Dārzkopibas izlade'!$C$25:$O$25</c:f>
              <c:numCache>
                <c:formatCode>#\ ##0.0</c:formatCode>
                <c:ptCount val="13"/>
                <c:pt idx="0">
                  <c:v>101.36158993966583</c:v>
                </c:pt>
                <c:pt idx="1">
                  <c:v>113.4507804353765</c:v>
                </c:pt>
                <c:pt idx="2">
                  <c:v>122.59930329563366</c:v>
                </c:pt>
                <c:pt idx="3">
                  <c:v>109.53286910987723</c:v>
                </c:pt>
                <c:pt idx="4">
                  <c:v>139.34656219235089</c:v>
                </c:pt>
                <c:pt idx="5">
                  <c:v>130.1066901077705</c:v>
                </c:pt>
                <c:pt idx="6">
                  <c:v>132.90245168064669</c:v>
                </c:pt>
                <c:pt idx="7">
                  <c:v>120.99690477481529</c:v>
                </c:pt>
                <c:pt idx="8">
                  <c:v>135.11478026914381</c:v>
                </c:pt>
                <c:pt idx="9">
                  <c:v>157.88000000000002</c:v>
                </c:pt>
                <c:pt idx="10">
                  <c:v>129.09</c:v>
                </c:pt>
                <c:pt idx="11">
                  <c:v>117.05000000000001</c:v>
                </c:pt>
                <c:pt idx="12">
                  <c:v>196.61666658383564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4A6-4683-98E6-5573048A7B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3456271"/>
        <c:axId val="699047343"/>
      </c:lineChart>
      <c:catAx>
        <c:axId val="542323487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ysClr val="window" lastClr="FFFFFF">
                      <a:lumMod val="50000"/>
                    </a:sysClr>
                  </a:gs>
                </a:gsLst>
                <a:lin ang="5400000" scaled="1"/>
              </a:gradFill>
              <a:prstDash val="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rgbClr val="663300"/>
                </a:solidFill>
                <a:latin typeface="+mn-lt"/>
                <a:ea typeface="+mn-ea"/>
                <a:cs typeface="Segoe UI" panose="020B0502040204020203" pitchFamily="34" charset="0"/>
              </a:defRPr>
            </a:pPr>
            <a:endParaRPr lang="lv-LV"/>
          </a:p>
        </c:txPr>
        <c:crossAx val="542397567"/>
        <c:crosses val="autoZero"/>
        <c:auto val="1"/>
        <c:lblAlgn val="ctr"/>
        <c:lblOffset val="100"/>
        <c:noMultiLvlLbl val="0"/>
      </c:catAx>
      <c:valAx>
        <c:axId val="542397567"/>
        <c:scaling>
          <c:orientation val="minMax"/>
          <c:max val="220"/>
          <c:min val="0"/>
        </c:scaling>
        <c:delete val="1"/>
        <c:axPos val="l"/>
        <c:numFmt formatCode="#,##0" sourceLinked="0"/>
        <c:majorTickMark val="none"/>
        <c:minorTickMark val="none"/>
        <c:tickLblPos val="nextTo"/>
        <c:crossAx val="542323487"/>
        <c:crosses val="autoZero"/>
        <c:crossBetween val="between"/>
      </c:valAx>
      <c:valAx>
        <c:axId val="699047343"/>
        <c:scaling>
          <c:orientation val="minMax"/>
          <c:max val="180"/>
        </c:scaling>
        <c:delete val="1"/>
        <c:axPos val="r"/>
        <c:numFmt formatCode="#\ ##0.0" sourceLinked="1"/>
        <c:majorTickMark val="out"/>
        <c:minorTickMark val="none"/>
        <c:tickLblPos val="nextTo"/>
        <c:crossAx val="473456271"/>
        <c:crosses val="max"/>
        <c:crossBetween val="between"/>
      </c:valAx>
      <c:catAx>
        <c:axId val="47345627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9904734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lv-LV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r>
              <a:rPr lang="lv-LV" sz="1800" dirty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rPr>
              <a:t>Pieejamais ES TM finansējums par</a:t>
            </a:r>
            <a:r>
              <a:rPr lang="lv-LV" sz="1800" baseline="0" dirty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rPr>
              <a:t> </a:t>
            </a:r>
            <a:r>
              <a:rPr lang="lv-LV" sz="1800" b="1" baseline="0" dirty="0">
                <a:solidFill>
                  <a:srgbClr val="C00000"/>
                </a:solidFill>
                <a:latin typeface="+mj-lt"/>
                <a:cs typeface="Segoe UI Light" panose="020B0502040204020203" pitchFamily="34" charset="0"/>
              </a:rPr>
              <a:t>augļiem un ogām</a:t>
            </a:r>
            <a:r>
              <a:rPr lang="lv-LV" sz="1800" dirty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rPr>
              <a:t>, milj.</a:t>
            </a:r>
            <a:r>
              <a:rPr lang="lv-LV" sz="1800" baseline="0" dirty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rPr>
              <a:t> </a:t>
            </a:r>
            <a:r>
              <a:rPr lang="lv-LV" sz="1800" dirty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rPr>
              <a:t>EUR</a:t>
            </a:r>
          </a:p>
        </c:rich>
      </c:tx>
      <c:layout>
        <c:manualLayout>
          <c:xMode val="edge"/>
          <c:yMode val="edge"/>
          <c:x val="0.17968048549441942"/>
          <c:y val="5.96869723783261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0.19471347331583552"/>
          <c:y val="0.25028370089482332"/>
          <c:w val="0.72390374851708061"/>
          <c:h val="0.68407407407407406"/>
        </c:manualLayout>
      </c:layout>
      <c:barChart>
        <c:barDir val="bar"/>
        <c:grouping val="stacked"/>
        <c:varyColors val="0"/>
        <c:ser>
          <c:idx val="2"/>
          <c:order val="0"/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A5-4C8E-872C-441EBBEF811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Segoe UI Light" panose="020B0502040204020203" pitchFamily="34" charset="0"/>
                      <a:ea typeface="+mn-ea"/>
                      <a:cs typeface="Segoe UI Light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A5-4C8E-872C-441EBBEF811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Segoe UI Light" panose="020B0502040204020203" pitchFamily="34" charset="0"/>
                      <a:ea typeface="+mn-ea"/>
                      <a:cs typeface="Segoe UI Light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A5-4C8E-872C-441EBBEF81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'BSA FINANSES'!$F$53:$G$53</c:f>
              <c:strCache>
                <c:ptCount val="2"/>
                <c:pt idx="0">
                  <c:v>2015-2020</c:v>
                </c:pt>
                <c:pt idx="1">
                  <c:v>2021-2027</c:v>
                </c:pt>
              </c:strCache>
            </c:strRef>
          </c:cat>
          <c:val>
            <c:numRef>
              <c:f>'BSA FINANSES'!$F$54:$G$54</c:f>
              <c:numCache>
                <c:formatCode>#\ ##0.0</c:formatCode>
                <c:ptCount val="2"/>
                <c:pt idx="0">
                  <c:v>5.4966359999999996</c:v>
                </c:pt>
                <c:pt idx="1">
                  <c:v>2.287204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A5-4C8E-872C-441EBBEF811A}"/>
            </c:ext>
          </c:extLst>
        </c:ser>
        <c:ser>
          <c:idx val="0"/>
          <c:order val="1"/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FF2534AA-8635-4622-B038-32DFDC32093E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8A5-4C8E-872C-441EBBEF81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'BSA FINANSES'!$F$53:$G$53</c:f>
              <c:strCache>
                <c:ptCount val="2"/>
                <c:pt idx="0">
                  <c:v>2015-2020</c:v>
                </c:pt>
                <c:pt idx="1">
                  <c:v>2021-2027</c:v>
                </c:pt>
              </c:strCache>
            </c:strRef>
          </c:cat>
          <c:val>
            <c:numRef>
              <c:f>'BSA FINANSES'!$F$55:$G$55</c:f>
              <c:numCache>
                <c:formatCode>#\ ##0.0</c:formatCode>
                <c:ptCount val="2"/>
                <c:pt idx="1">
                  <c:v>5.7180200000000001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8A5-4C8E-872C-441EBBEF81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100"/>
        <c:axId val="403317312"/>
        <c:axId val="400426064"/>
      </c:barChart>
      <c:catAx>
        <c:axId val="403317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lv-LV"/>
          </a:p>
        </c:txPr>
        <c:crossAx val="400426064"/>
        <c:crosses val="autoZero"/>
        <c:auto val="1"/>
        <c:lblAlgn val="ctr"/>
        <c:lblOffset val="100"/>
        <c:noMultiLvlLbl val="0"/>
      </c:catAx>
      <c:valAx>
        <c:axId val="400426064"/>
        <c:scaling>
          <c:orientation val="minMax"/>
        </c:scaling>
        <c:delete val="0"/>
        <c:axPos val="b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033173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lv-LV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025371828521428E-2"/>
          <c:y val="0.15782407407407409"/>
          <c:w val="0.84587045638441971"/>
          <c:h val="0.538302712160979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'BSA platības'!$D$41</c:f>
              <c:strCache>
                <c:ptCount val="1"/>
                <c:pt idx="0">
                  <c:v>Likme, EUR/ha</c:v>
                </c:pt>
              </c:strCache>
            </c:strRef>
          </c:tx>
          <c:spPr>
            <a:solidFill>
              <a:srgbClr val="E46C0A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E46C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5E-4307-86BB-9A436017C1BB}"/>
              </c:ext>
            </c:extLst>
          </c:dPt>
          <c:dPt>
            <c:idx val="7"/>
            <c:invertIfNegative val="0"/>
            <c:bubble3D val="0"/>
            <c:spPr>
              <a:solidFill>
                <a:srgbClr val="E46C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B5E-4307-86BB-9A436017C1BB}"/>
              </c:ext>
            </c:extLst>
          </c:dPt>
          <c:dPt>
            <c:idx val="8"/>
            <c:invertIfNegative val="0"/>
            <c:bubble3D val="0"/>
            <c:spPr>
              <a:solidFill>
                <a:srgbClr val="E46C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B5E-4307-86BB-9A436017C1BB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'BSA platības'!$C$43:$C$51</c:f>
              <c:strCach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2023-2027</c:v>
                </c:pt>
              </c:strCache>
            </c:strRef>
          </c:cat>
          <c:val>
            <c:numRef>
              <c:f>'BSA platības'!$D$43:$D$51</c:f>
              <c:numCache>
                <c:formatCode>General</c:formatCode>
                <c:ptCount val="9"/>
                <c:pt idx="0">
                  <c:v>157.59</c:v>
                </c:pt>
                <c:pt idx="1">
                  <c:v>151.79</c:v>
                </c:pt>
                <c:pt idx="2">
                  <c:v>134.94999999999999</c:v>
                </c:pt>
                <c:pt idx="3">
                  <c:v>135.51</c:v>
                </c:pt>
                <c:pt idx="4">
                  <c:v>141.41</c:v>
                </c:pt>
                <c:pt idx="5">
                  <c:v>145.12</c:v>
                </c:pt>
                <c:pt idx="6">
                  <c:v>135.79</c:v>
                </c:pt>
                <c:pt idx="7">
                  <c:v>129.77000000000001</c:v>
                </c:pt>
                <c:pt idx="8" formatCode="#,##0.00">
                  <c:v>148.29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B5E-4307-86BB-9A436017C1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29636207"/>
        <c:axId val="129637455"/>
      </c:barChart>
      <c:catAx>
        <c:axId val="129636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9637455"/>
        <c:crosses val="autoZero"/>
        <c:auto val="1"/>
        <c:lblAlgn val="ctr"/>
        <c:lblOffset val="100"/>
        <c:noMultiLvlLbl val="0"/>
      </c:catAx>
      <c:valAx>
        <c:axId val="1296374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96362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lv-LV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025371828521428E-2"/>
          <c:y val="0.11247202691764407"/>
          <c:w val="0.85012850761182812"/>
          <c:h val="0.634753678162743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'BSA platības'!$K$41</c:f>
              <c:strCache>
                <c:ptCount val="1"/>
                <c:pt idx="0">
                  <c:v>Likme, EUR/ha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946-49A0-BDA1-B50D405A7C8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946-49A0-BDA1-B50D405A7C86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946-49A0-BDA1-B50D405A7C86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'BSA platības'!$C$43:$C$51</c:f>
              <c:strCach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2023-2027</c:v>
                </c:pt>
              </c:strCache>
            </c:strRef>
          </c:cat>
          <c:val>
            <c:numRef>
              <c:f>'BSA platības'!$K$43:$K$51</c:f>
              <c:numCache>
                <c:formatCode>General</c:formatCode>
                <c:ptCount val="9"/>
                <c:pt idx="0">
                  <c:v>501.85</c:v>
                </c:pt>
                <c:pt idx="1">
                  <c:v>535.79999999999995</c:v>
                </c:pt>
                <c:pt idx="2">
                  <c:v>496.41</c:v>
                </c:pt>
                <c:pt idx="3">
                  <c:v>526.12</c:v>
                </c:pt>
                <c:pt idx="4">
                  <c:v>502.4</c:v>
                </c:pt>
                <c:pt idx="5">
                  <c:v>537.94000000000005</c:v>
                </c:pt>
                <c:pt idx="6">
                  <c:v>607.42999999999995</c:v>
                </c:pt>
                <c:pt idx="7">
                  <c:v>640.07000000000005</c:v>
                </c:pt>
                <c:pt idx="8" formatCode="#,##0.00">
                  <c:v>594.97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946-49A0-BDA1-B50D405A7C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29636207"/>
        <c:axId val="129637455"/>
      </c:barChart>
      <c:catAx>
        <c:axId val="129636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9637455"/>
        <c:crosses val="autoZero"/>
        <c:auto val="1"/>
        <c:lblAlgn val="ctr"/>
        <c:lblOffset val="100"/>
        <c:noMultiLvlLbl val="0"/>
      </c:catAx>
      <c:valAx>
        <c:axId val="1296374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96362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425621510326085E-2"/>
          <c:y val="2.7977118707532559E-2"/>
          <c:w val="0.95557438712397202"/>
          <c:h val="0.747835970038658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2D6D-4187-BCDC-1DA15A1E170D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631-45E7-A7A7-700D4FA659B0}"/>
              </c:ext>
            </c:extLst>
          </c:dPt>
          <c:dPt>
            <c:idx val="10"/>
            <c:invertIfNegative val="0"/>
            <c:bubble3D val="0"/>
            <c:spPr>
              <a:solidFill>
                <a:srgbClr val="A2001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631-45E7-A7A7-700D4FA659B0}"/>
              </c:ext>
            </c:extLst>
          </c:dPt>
          <c:dPt>
            <c:idx val="15"/>
            <c:invertIfNegative val="0"/>
            <c:bubble3D val="0"/>
            <c:spPr>
              <a:solidFill>
                <a:srgbClr val="0051B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631-45E7-A7A7-700D4FA659B0}"/>
              </c:ext>
            </c:extLst>
          </c:dPt>
          <c:dPt>
            <c:idx val="2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631-45E7-A7A7-700D4FA659B0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CCA5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D6D-4187-BCDC-1DA15A1E170D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A2001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631-45E7-A7A7-700D4FA659B0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51B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631-45E7-A7A7-700D4FA659B0}"/>
                </c:ext>
              </c:extLst>
            </c:dLbl>
            <c:dLbl>
              <c:idx val="28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631-45E7-A7A7-700D4FA659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3E4D1F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'izlaide uz 1 liz ha 0417 (2)'!$AA$185:$AA$214</c:f>
              <c:strCache>
                <c:ptCount val="30"/>
                <c:pt idx="0">
                  <c:v>Luksemburga</c:v>
                </c:pt>
                <c:pt idx="1">
                  <c:v>Čehija</c:v>
                </c:pt>
                <c:pt idx="2">
                  <c:v>Lietuva</c:v>
                </c:pt>
                <c:pt idx="3">
                  <c:v>Austrija</c:v>
                </c:pt>
                <c:pt idx="4">
                  <c:v>Vācija</c:v>
                </c:pt>
                <c:pt idx="5">
                  <c:v>Horvātija</c:v>
                </c:pt>
                <c:pt idx="6">
                  <c:v>Portugāle</c:v>
                </c:pt>
                <c:pt idx="7">
                  <c:v>Beļģija</c:v>
                </c:pt>
                <c:pt idx="8">
                  <c:v>Somija</c:v>
                </c:pt>
                <c:pt idx="9">
                  <c:v>Zviedrija</c:v>
                </c:pt>
                <c:pt idx="10">
                  <c:v>Latvija</c:v>
                </c:pt>
                <c:pt idx="11">
                  <c:v>Itālija</c:v>
                </c:pt>
                <c:pt idx="12">
                  <c:v>Slovēnija</c:v>
                </c:pt>
                <c:pt idx="13">
                  <c:v>Rumānija</c:v>
                </c:pt>
                <c:pt idx="14">
                  <c:v>Bulgārija</c:v>
                </c:pt>
                <c:pt idx="15">
                  <c:v>ES-27</c:v>
                </c:pt>
                <c:pt idx="16">
                  <c:v>Kipra</c:v>
                </c:pt>
                <c:pt idx="17">
                  <c:v>ES-14</c:v>
                </c:pt>
                <c:pt idx="18">
                  <c:v>Francija</c:v>
                </c:pt>
                <c:pt idx="19">
                  <c:v>Spānija</c:v>
                </c:pt>
                <c:pt idx="20">
                  <c:v>Ungārija</c:v>
                </c:pt>
                <c:pt idx="21">
                  <c:v>Dānija</c:v>
                </c:pt>
                <c:pt idx="22">
                  <c:v>ES-13</c:v>
                </c:pt>
                <c:pt idx="23">
                  <c:v>Nīderlande</c:v>
                </c:pt>
                <c:pt idx="24">
                  <c:v>Grieķija</c:v>
                </c:pt>
                <c:pt idx="25">
                  <c:v>Īrija</c:v>
                </c:pt>
                <c:pt idx="26">
                  <c:v>Polija</c:v>
                </c:pt>
                <c:pt idx="27">
                  <c:v>Malta</c:v>
                </c:pt>
                <c:pt idx="28">
                  <c:v>Igaunija</c:v>
                </c:pt>
                <c:pt idx="29">
                  <c:v>Slovākija</c:v>
                </c:pt>
              </c:strCache>
            </c:strRef>
          </c:cat>
          <c:val>
            <c:numRef>
              <c:f>'izlaide uz 1 liz ha 0417 (2)'!$AB$185:$AB$214</c:f>
              <c:numCache>
                <c:formatCode>0%</c:formatCode>
                <c:ptCount val="30"/>
                <c:pt idx="0">
                  <c:v>1.6574074074074074</c:v>
                </c:pt>
                <c:pt idx="1">
                  <c:v>1.5668295127145182</c:v>
                </c:pt>
                <c:pt idx="2">
                  <c:v>0.7886732329084587</c:v>
                </c:pt>
                <c:pt idx="3">
                  <c:v>0.74477369193541976</c:v>
                </c:pt>
                <c:pt idx="4">
                  <c:v>0.63426633513546382</c:v>
                </c:pt>
                <c:pt idx="5">
                  <c:v>0.62600088967971534</c:v>
                </c:pt>
                <c:pt idx="6">
                  <c:v>0.55175921150650398</c:v>
                </c:pt>
                <c:pt idx="7">
                  <c:v>0.4683660348604628</c:v>
                </c:pt>
                <c:pt idx="8">
                  <c:v>0.46305813849855926</c:v>
                </c:pt>
                <c:pt idx="9">
                  <c:v>0.46101753032446102</c:v>
                </c:pt>
                <c:pt idx="10">
                  <c:v>0.45411055988660509</c:v>
                </c:pt>
                <c:pt idx="11">
                  <c:v>0.41640201785021347</c:v>
                </c:pt>
                <c:pt idx="12">
                  <c:v>0.32156862745098036</c:v>
                </c:pt>
                <c:pt idx="13">
                  <c:v>0.30094318713522306</c:v>
                </c:pt>
                <c:pt idx="14">
                  <c:v>0.28969419179259481</c:v>
                </c:pt>
                <c:pt idx="15">
                  <c:v>0.28556142664668727</c:v>
                </c:pt>
                <c:pt idx="16">
                  <c:v>0.26647615645650991</c:v>
                </c:pt>
                <c:pt idx="17">
                  <c:v>0.23261400080140149</c:v>
                </c:pt>
                <c:pt idx="18">
                  <c:v>0.22522578421234063</c:v>
                </c:pt>
                <c:pt idx="19">
                  <c:v>0.21565805782708014</c:v>
                </c:pt>
                <c:pt idx="20">
                  <c:v>0.19074883230375161</c:v>
                </c:pt>
                <c:pt idx="21">
                  <c:v>0.14456662354463123</c:v>
                </c:pt>
                <c:pt idx="22">
                  <c:v>0.13359834439941376</c:v>
                </c:pt>
                <c:pt idx="23">
                  <c:v>0.13077335650709809</c:v>
                </c:pt>
                <c:pt idx="24">
                  <c:v>0.11793022648771045</c:v>
                </c:pt>
                <c:pt idx="25">
                  <c:v>8.5809555968259454E-2</c:v>
                </c:pt>
                <c:pt idx="26">
                  <c:v>-9.4474610631863798E-2</c:v>
                </c:pt>
                <c:pt idx="27">
                  <c:v>-0.13253012048192758</c:v>
                </c:pt>
                <c:pt idx="28">
                  <c:v>-0.2273909274776077</c:v>
                </c:pt>
                <c:pt idx="29">
                  <c:v>-0.36138516824567146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31-45E7-A7A7-700D4FA659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902644063"/>
        <c:axId val="909963023"/>
      </c:barChart>
      <c:catAx>
        <c:axId val="902644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rgbClr val="3E4D1F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909963023"/>
        <c:crosses val="autoZero"/>
        <c:auto val="1"/>
        <c:lblAlgn val="ctr"/>
        <c:lblOffset val="100"/>
        <c:noMultiLvlLbl val="0"/>
      </c:catAx>
      <c:valAx>
        <c:axId val="909963023"/>
        <c:scaling>
          <c:orientation val="minMax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902644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>
          <a:solidFill>
            <a:sysClr val="windowText" lastClr="000000"/>
          </a:solidFill>
        </a:defRPr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2001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775-4ED2-9AD0-664FDF43AB55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775-4ED2-9AD0-664FDF43AB55}"/>
              </c:ext>
            </c:extLst>
          </c:dPt>
          <c:dPt>
            <c:idx val="14"/>
            <c:invertIfNegative val="0"/>
            <c:bubble3D val="0"/>
            <c:spPr>
              <a:solidFill>
                <a:srgbClr val="0051B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775-4ED2-9AD0-664FDF43AB55}"/>
              </c:ext>
            </c:extLst>
          </c:dPt>
          <c:dPt>
            <c:idx val="22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775-4ED2-9AD0-664FDF43AB5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A2001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775-4ED2-9AD0-664FDF43AB5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CCA5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B775-4ED2-9AD0-664FDF43AB55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51B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775-4ED2-9AD0-664FDF43AB55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775-4ED2-9AD0-664FDF43AB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3E4D1F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'izlaide uz 1 liz ha 0417 (2)'!$AB$224:$AB$253</c:f>
              <c:strCache>
                <c:ptCount val="30"/>
                <c:pt idx="0">
                  <c:v>Latvija</c:v>
                </c:pt>
                <c:pt idx="1">
                  <c:v>Lietuva</c:v>
                </c:pt>
                <c:pt idx="2">
                  <c:v>Grieķija</c:v>
                </c:pt>
                <c:pt idx="3">
                  <c:v>Somija</c:v>
                </c:pt>
                <c:pt idx="4">
                  <c:v>Austrija</c:v>
                </c:pt>
                <c:pt idx="5">
                  <c:v>Portugāle</c:v>
                </c:pt>
                <c:pt idx="6">
                  <c:v>Rumānija</c:v>
                </c:pt>
                <c:pt idx="7">
                  <c:v>Vācija</c:v>
                </c:pt>
                <c:pt idx="8">
                  <c:v>Polija</c:v>
                </c:pt>
                <c:pt idx="9">
                  <c:v>Slovākija</c:v>
                </c:pt>
                <c:pt idx="10">
                  <c:v>ES-13</c:v>
                </c:pt>
                <c:pt idx="11">
                  <c:v>Dānija</c:v>
                </c:pt>
                <c:pt idx="12">
                  <c:v>Bulgārija</c:v>
                </c:pt>
                <c:pt idx="13">
                  <c:v>Francija</c:v>
                </c:pt>
                <c:pt idx="14">
                  <c:v>ES-27</c:v>
                </c:pt>
                <c:pt idx="15">
                  <c:v>Nīderlande</c:v>
                </c:pt>
                <c:pt idx="16">
                  <c:v>Slovēnija</c:v>
                </c:pt>
                <c:pt idx="17">
                  <c:v>Īrija</c:v>
                </c:pt>
                <c:pt idx="18">
                  <c:v>ES-14</c:v>
                </c:pt>
                <c:pt idx="19">
                  <c:v>Itālija</c:v>
                </c:pt>
                <c:pt idx="20">
                  <c:v>Beļģija</c:v>
                </c:pt>
                <c:pt idx="21">
                  <c:v>Malta</c:v>
                </c:pt>
                <c:pt idx="22">
                  <c:v>Igaunija</c:v>
                </c:pt>
                <c:pt idx="23">
                  <c:v>Čehija</c:v>
                </c:pt>
                <c:pt idx="24">
                  <c:v>Spānija</c:v>
                </c:pt>
                <c:pt idx="25">
                  <c:v>Zviedrija</c:v>
                </c:pt>
                <c:pt idx="26">
                  <c:v>Ungārija</c:v>
                </c:pt>
                <c:pt idx="27">
                  <c:v>Luksemburga</c:v>
                </c:pt>
                <c:pt idx="28">
                  <c:v>Kipra</c:v>
                </c:pt>
                <c:pt idx="29">
                  <c:v>Horvātija</c:v>
                </c:pt>
              </c:strCache>
            </c:strRef>
          </c:cat>
          <c:val>
            <c:numRef>
              <c:f>'izlaide uz 1 liz ha 0417 (2)'!$AC$224:$AC$253</c:f>
              <c:numCache>
                <c:formatCode>0%</c:formatCode>
                <c:ptCount val="30"/>
                <c:pt idx="0">
                  <c:v>2.2788104089219332</c:v>
                </c:pt>
                <c:pt idx="1">
                  <c:v>1.8948529411764703</c:v>
                </c:pt>
                <c:pt idx="2">
                  <c:v>0.7723222072464917</c:v>
                </c:pt>
                <c:pt idx="3">
                  <c:v>0.67794632438739799</c:v>
                </c:pt>
                <c:pt idx="4">
                  <c:v>0.66059247709998048</c:v>
                </c:pt>
                <c:pt idx="5">
                  <c:v>0.4973678856619701</c:v>
                </c:pt>
                <c:pt idx="6">
                  <c:v>0.46642620241432065</c:v>
                </c:pt>
                <c:pt idx="7">
                  <c:v>0.44305863915371546</c:v>
                </c:pt>
                <c:pt idx="8">
                  <c:v>0.38612078459386234</c:v>
                </c:pt>
                <c:pt idx="9">
                  <c:v>0.35465116279069764</c:v>
                </c:pt>
                <c:pt idx="10">
                  <c:v>0.34575866596190874</c:v>
                </c:pt>
                <c:pt idx="11">
                  <c:v>0.32757544224765867</c:v>
                </c:pt>
                <c:pt idx="12">
                  <c:v>0.31602523082548695</c:v>
                </c:pt>
                <c:pt idx="13">
                  <c:v>0.30137822326408537</c:v>
                </c:pt>
                <c:pt idx="14">
                  <c:v>0.29496721745313925</c:v>
                </c:pt>
                <c:pt idx="15">
                  <c:v>0.25985032242797135</c:v>
                </c:pt>
                <c:pt idx="16">
                  <c:v>0.24228337671997036</c:v>
                </c:pt>
                <c:pt idx="17">
                  <c:v>0.23749507680189064</c:v>
                </c:pt>
                <c:pt idx="18">
                  <c:v>0.1925732723012259</c:v>
                </c:pt>
                <c:pt idx="19">
                  <c:v>0.17358112027845829</c:v>
                </c:pt>
                <c:pt idx="20">
                  <c:v>0.1151194207284123</c:v>
                </c:pt>
                <c:pt idx="21">
                  <c:v>0.11299435028248594</c:v>
                </c:pt>
                <c:pt idx="22">
                  <c:v>7.0719602977667551E-2</c:v>
                </c:pt>
                <c:pt idx="23">
                  <c:v>6.865625483222515E-2</c:v>
                </c:pt>
                <c:pt idx="24">
                  <c:v>6.7458141521824944E-2</c:v>
                </c:pt>
                <c:pt idx="25">
                  <c:v>2.45225182739921E-2</c:v>
                </c:pt>
                <c:pt idx="26">
                  <c:v>-4.297052891809261E-2</c:v>
                </c:pt>
                <c:pt idx="27">
                  <c:v>-0.16736401673640167</c:v>
                </c:pt>
                <c:pt idx="28">
                  <c:v>-0.21765734265734271</c:v>
                </c:pt>
                <c:pt idx="29">
                  <c:v>-0.44345094248429195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75-4ED2-9AD0-664FDF43AB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902644063"/>
        <c:axId val="909963023"/>
      </c:barChart>
      <c:catAx>
        <c:axId val="902644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rgbClr val="3E4D1F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909963023"/>
        <c:crosses val="autoZero"/>
        <c:auto val="1"/>
        <c:lblAlgn val="ctr"/>
        <c:lblOffset val="100"/>
        <c:noMultiLvlLbl val="0"/>
      </c:catAx>
      <c:valAx>
        <c:axId val="909963023"/>
        <c:scaling>
          <c:orientation val="minMax"/>
          <c:max val="3.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902644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>
          <a:solidFill>
            <a:sysClr val="windowText" lastClr="000000"/>
          </a:solidFill>
        </a:defRPr>
      </a:pPr>
      <a:endParaRPr lang="lv-LV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08552055993001E-3"/>
          <c:y val="1.6058946355549393E-2"/>
          <c:w val="0.98558289588801395"/>
          <c:h val="0.76169734728861305"/>
        </c:manualLayout>
      </c:layout>
      <c:lineChart>
        <c:grouping val="standard"/>
        <c:varyColors val="0"/>
        <c:ser>
          <c:idx val="0"/>
          <c:order val="0"/>
          <c:tx>
            <c:strRef>
              <c:f>LAC030c1!$A$50</c:f>
              <c:strCache>
                <c:ptCount val="1"/>
                <c:pt idx="0">
                  <c:v>Dārzeņi un dārzkopības produkti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3">
                    <a:lumMod val="50000"/>
                  </a:schemeClr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2.7256574271499676E-2"/>
                  <c:y val="-5.76379829756083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4B-429E-B3FB-613621A546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4F6228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LAC030c1!$N$48:$AF$49</c:f>
              <c:multiLvlStrCache>
                <c:ptCount val="19"/>
                <c:lvl>
                  <c:pt idx="0">
                    <c:v>1.cet.</c:v>
                  </c:pt>
                  <c:pt idx="1">
                    <c:v>2.cet.</c:v>
                  </c:pt>
                  <c:pt idx="2">
                    <c:v>3.cet.</c:v>
                  </c:pt>
                  <c:pt idx="3">
                    <c:v>4.cet.</c:v>
                  </c:pt>
                  <c:pt idx="4">
                    <c:v>1.cet.</c:v>
                  </c:pt>
                  <c:pt idx="5">
                    <c:v>2.cet.</c:v>
                  </c:pt>
                  <c:pt idx="6">
                    <c:v>3.cet.</c:v>
                  </c:pt>
                  <c:pt idx="7">
                    <c:v>4.cet.</c:v>
                  </c:pt>
                  <c:pt idx="8">
                    <c:v>1.cet.</c:v>
                  </c:pt>
                  <c:pt idx="9">
                    <c:v>2.cet.</c:v>
                  </c:pt>
                  <c:pt idx="10">
                    <c:v>3.cet.</c:v>
                  </c:pt>
                  <c:pt idx="11">
                    <c:v>4.cet.</c:v>
                  </c:pt>
                  <c:pt idx="12">
                    <c:v>1.cet.</c:v>
                  </c:pt>
                  <c:pt idx="13">
                    <c:v>2.cet.</c:v>
                  </c:pt>
                  <c:pt idx="14">
                    <c:v>3.cet.</c:v>
                  </c:pt>
                  <c:pt idx="15">
                    <c:v>4.cet.</c:v>
                  </c:pt>
                  <c:pt idx="16">
                    <c:v>1.cet.</c:v>
                  </c:pt>
                  <c:pt idx="17">
                    <c:v>2.cet.</c:v>
                  </c:pt>
                  <c:pt idx="18">
                    <c:v>3.cet.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LAC030c1!$N$50:$AF$50</c:f>
              <c:numCache>
                <c:formatCode>0</c:formatCode>
                <c:ptCount val="19"/>
                <c:pt idx="0">
                  <c:v>123.5</c:v>
                </c:pt>
                <c:pt idx="1">
                  <c:v>128.5</c:v>
                </c:pt>
                <c:pt idx="2">
                  <c:v>94.7</c:v>
                </c:pt>
                <c:pt idx="3">
                  <c:v>131.69999999999999</c:v>
                </c:pt>
                <c:pt idx="4">
                  <c:v>196.3</c:v>
                </c:pt>
                <c:pt idx="5">
                  <c:v>145.80000000000001</c:v>
                </c:pt>
                <c:pt idx="6">
                  <c:v>102.7</c:v>
                </c:pt>
                <c:pt idx="7">
                  <c:v>118.7</c:v>
                </c:pt>
                <c:pt idx="8">
                  <c:v>182</c:v>
                </c:pt>
                <c:pt idx="9">
                  <c:v>152.6</c:v>
                </c:pt>
                <c:pt idx="10">
                  <c:v>93.6</c:v>
                </c:pt>
                <c:pt idx="11">
                  <c:v>119.6</c:v>
                </c:pt>
                <c:pt idx="12">
                  <c:v>166.7</c:v>
                </c:pt>
                <c:pt idx="13">
                  <c:v>163.19999999999999</c:v>
                </c:pt>
                <c:pt idx="14">
                  <c:v>109.9</c:v>
                </c:pt>
                <c:pt idx="15">
                  <c:v>154</c:v>
                </c:pt>
                <c:pt idx="16">
                  <c:v>151.30000000000001</c:v>
                </c:pt>
                <c:pt idx="17">
                  <c:v>153.9</c:v>
                </c:pt>
                <c:pt idx="18">
                  <c:v>121.5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A4B-429E-B3FB-613621A5465D}"/>
            </c:ext>
          </c:extLst>
        </c:ser>
        <c:ser>
          <c:idx val="1"/>
          <c:order val="1"/>
          <c:tx>
            <c:strRef>
              <c:f>LAC030c1!$A$51</c:f>
              <c:strCache>
                <c:ptCount val="1"/>
                <c:pt idx="0">
                  <c:v>Augļi un ogas</c:v>
                </c:pt>
              </c:strCache>
            </c:strRef>
          </c:tx>
          <c:spPr>
            <a:ln w="28575" cap="rnd">
              <a:solidFill>
                <a:srgbClr val="E46C0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E46C0A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2.9961833129067823E-2"/>
                  <c:y val="5.278124501421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4B-429E-B3FB-613621A5465D}"/>
                </c:ext>
              </c:extLst>
            </c:dLbl>
            <c:dLbl>
              <c:idx val="9"/>
              <c:layout>
                <c:manualLayout>
                  <c:x val="-2.3809055118110135E-2"/>
                  <c:y val="-5.46542596702147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A4-4EC0-A239-344B1EBCA0A1}"/>
                </c:ext>
              </c:extLst>
            </c:dLbl>
            <c:dLbl>
              <c:idx val="18"/>
              <c:layout>
                <c:manualLayout>
                  <c:x val="-2.6022528433947796E-3"/>
                  <c:y val="-3.47727896643739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4B-429E-B3FB-613621A546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E46C0A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LAC030c1!$N$48:$AF$49</c:f>
              <c:multiLvlStrCache>
                <c:ptCount val="19"/>
                <c:lvl>
                  <c:pt idx="0">
                    <c:v>1.cet.</c:v>
                  </c:pt>
                  <c:pt idx="1">
                    <c:v>2.cet.</c:v>
                  </c:pt>
                  <c:pt idx="2">
                    <c:v>3.cet.</c:v>
                  </c:pt>
                  <c:pt idx="3">
                    <c:v>4.cet.</c:v>
                  </c:pt>
                  <c:pt idx="4">
                    <c:v>1.cet.</c:v>
                  </c:pt>
                  <c:pt idx="5">
                    <c:v>2.cet.</c:v>
                  </c:pt>
                  <c:pt idx="6">
                    <c:v>3.cet.</c:v>
                  </c:pt>
                  <c:pt idx="7">
                    <c:v>4.cet.</c:v>
                  </c:pt>
                  <c:pt idx="8">
                    <c:v>1.cet.</c:v>
                  </c:pt>
                  <c:pt idx="9">
                    <c:v>2.cet.</c:v>
                  </c:pt>
                  <c:pt idx="10">
                    <c:v>3.cet.</c:v>
                  </c:pt>
                  <c:pt idx="11">
                    <c:v>4.cet.</c:v>
                  </c:pt>
                  <c:pt idx="12">
                    <c:v>1.cet.</c:v>
                  </c:pt>
                  <c:pt idx="13">
                    <c:v>2.cet.</c:v>
                  </c:pt>
                  <c:pt idx="14">
                    <c:v>3.cet.</c:v>
                  </c:pt>
                  <c:pt idx="15">
                    <c:v>4.cet.</c:v>
                  </c:pt>
                  <c:pt idx="16">
                    <c:v>1.cet.</c:v>
                  </c:pt>
                  <c:pt idx="17">
                    <c:v>2.cet.</c:v>
                  </c:pt>
                  <c:pt idx="18">
                    <c:v>3.cet.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LAC030c1!$N$51:$AF$51</c:f>
              <c:numCache>
                <c:formatCode>0</c:formatCode>
                <c:ptCount val="19"/>
                <c:pt idx="0">
                  <c:v>193.6</c:v>
                </c:pt>
                <c:pt idx="1">
                  <c:v>140.80000000000001</c:v>
                </c:pt>
                <c:pt idx="2">
                  <c:v>109.4</c:v>
                </c:pt>
                <c:pt idx="3">
                  <c:v>143.4</c:v>
                </c:pt>
                <c:pt idx="4">
                  <c:v>153.1</c:v>
                </c:pt>
                <c:pt idx="5">
                  <c:v>155.1</c:v>
                </c:pt>
                <c:pt idx="6">
                  <c:v>141.4</c:v>
                </c:pt>
                <c:pt idx="7">
                  <c:v>186.6</c:v>
                </c:pt>
                <c:pt idx="8">
                  <c:v>213.3</c:v>
                </c:pt>
                <c:pt idx="9">
                  <c:v>157.5</c:v>
                </c:pt>
                <c:pt idx="10">
                  <c:v>127.7</c:v>
                </c:pt>
                <c:pt idx="11">
                  <c:v>175.6</c:v>
                </c:pt>
                <c:pt idx="12">
                  <c:v>173.1</c:v>
                </c:pt>
                <c:pt idx="13">
                  <c:v>184</c:v>
                </c:pt>
                <c:pt idx="14">
                  <c:v>129</c:v>
                </c:pt>
                <c:pt idx="15">
                  <c:v>188.9</c:v>
                </c:pt>
                <c:pt idx="16">
                  <c:v>235.3</c:v>
                </c:pt>
                <c:pt idx="17">
                  <c:v>264.39999999999998</c:v>
                </c:pt>
                <c:pt idx="18">
                  <c:v>137.80000000000001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4A4B-429E-B3FB-613621A546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2955103"/>
        <c:axId val="1422965503"/>
      </c:lineChart>
      <c:catAx>
        <c:axId val="1422955103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422965503"/>
        <c:crosses val="autoZero"/>
        <c:auto val="1"/>
        <c:lblAlgn val="ctr"/>
        <c:lblOffset val="100"/>
        <c:noMultiLvlLbl val="0"/>
      </c:catAx>
      <c:valAx>
        <c:axId val="1422965503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4229551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166666666666668"/>
          <c:y val="0.92417658690331528"/>
          <c:w val="0.57533486439195103"/>
          <c:h val="7.57330928076982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lv-L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37627573783024"/>
          <c:y val="4.2365870321740433E-2"/>
          <c:w val="0.54239099892210829"/>
          <c:h val="0.92939021613043271"/>
        </c:manualLayout>
      </c:layout>
      <c:doughnutChart>
        <c:varyColors val="1"/>
        <c:ser>
          <c:idx val="0"/>
          <c:order val="0"/>
          <c:tx>
            <c:strRef>
              <c:f>VPM_darzeni!$C$36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C7E6A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5A0-4720-812D-D7DA28D2AF72}"/>
              </c:ext>
            </c:extLst>
          </c:dPt>
          <c:dPt>
            <c:idx val="1"/>
            <c:bubble3D val="0"/>
            <c:spPr>
              <a:solidFill>
                <a:srgbClr val="F2B98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5A0-4720-812D-D7DA28D2AF72}"/>
              </c:ext>
            </c:extLst>
          </c:dPt>
          <c:dPt>
            <c:idx val="2"/>
            <c:bubble3D val="0"/>
            <c:spPr>
              <a:solidFill>
                <a:srgbClr val="AFC48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5A0-4720-812D-D7DA28D2AF72}"/>
              </c:ext>
            </c:extLst>
          </c:dPt>
          <c:dPt>
            <c:idx val="3"/>
            <c:bubble3D val="0"/>
            <c:spPr>
              <a:solidFill>
                <a:srgbClr val="FFCD2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5A0-4720-812D-D7DA28D2AF72}"/>
              </c:ext>
            </c:extLst>
          </c:dPt>
          <c:dPt>
            <c:idx val="4"/>
            <c:bubble3D val="0"/>
            <c:spPr>
              <a:solidFill>
                <a:srgbClr val="83C5D7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5A0-4720-812D-D7DA28D2AF72}"/>
              </c:ext>
            </c:extLst>
          </c:dPt>
          <c:dPt>
            <c:idx val="5"/>
            <c:bubble3D val="0"/>
            <c:spPr>
              <a:solidFill>
                <a:srgbClr val="F7AB6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5A0-4720-812D-D7DA28D2AF72}"/>
              </c:ext>
            </c:extLst>
          </c:dPt>
          <c:dPt>
            <c:idx val="6"/>
            <c:bubble3D val="0"/>
            <c:spPr>
              <a:solidFill>
                <a:srgbClr val="FD9898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85A0-4720-812D-D7DA28D2AF72}"/>
              </c:ext>
            </c:extLst>
          </c:dPt>
          <c:dPt>
            <c:idx val="7"/>
            <c:bubble3D val="0"/>
            <c:spPr>
              <a:solidFill>
                <a:srgbClr val="CFC9AB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85A0-4720-812D-D7DA28D2AF72}"/>
              </c:ext>
            </c:extLst>
          </c:dPt>
          <c:dPt>
            <c:idx val="8"/>
            <c:bubble3D val="0"/>
            <c:spPr>
              <a:solidFill>
                <a:srgbClr val="00D66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85A0-4720-812D-D7DA28D2AF72}"/>
              </c:ext>
            </c:extLst>
          </c:dPt>
          <c:dPt>
            <c:idx val="9"/>
            <c:bubble3D val="0"/>
            <c:spPr>
              <a:solidFill>
                <a:srgbClr val="CCA5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85A0-4720-812D-D7DA28D2AF72}"/>
              </c:ext>
            </c:extLst>
          </c:dPt>
          <c:dPt>
            <c:idx val="10"/>
            <c:bubble3D val="0"/>
            <c:spPr>
              <a:solidFill>
                <a:srgbClr val="A2C3EC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85A0-4720-812D-D7DA28D2AF7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-3120000" spcFirstLastPara="1" vertOverflow="ellipsis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A0-4720-812D-D7DA28D2AF7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-780000" spcFirstLastPara="1" vertOverflow="ellipsis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A0-4720-812D-D7DA28D2AF72}"/>
                </c:ext>
              </c:extLst>
            </c:dLbl>
            <c:dLbl>
              <c:idx val="2"/>
              <c:layout>
                <c:manualLayout>
                  <c:x val="1.483480221237129E-2"/>
                  <c:y val="-8.473062867838054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2100000" spcFirstLastPara="1" vertOverflow="ellipsis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311837795779414"/>
                      <c:h val="0.216768700584270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5A0-4720-812D-D7DA28D2AF7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4320000" spcFirstLastPara="1" vertOverflow="ellipsis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A0-4720-812D-D7DA28D2AF7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-3540000" spcFirstLastPara="1" vertOverflow="ellipsis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5A0-4720-812D-D7DA28D2AF72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-1500000" spcFirstLastPara="1" vertOverflow="ellipsis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5A0-4720-812D-D7DA28D2AF72}"/>
                </c:ext>
              </c:extLst>
            </c:dLbl>
            <c:dLbl>
              <c:idx val="6"/>
              <c:layout>
                <c:manualLayout>
                  <c:x val="-3.2966227138603171E-3"/>
                  <c:y val="-1.1297454222620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720000" spcFirstLastPara="1" vertOverflow="ellipsis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653197237326336"/>
                      <c:h val="0.165052982913099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85A0-4720-812D-D7DA28D2AF72}"/>
                </c:ext>
              </c:extLst>
            </c:dLbl>
            <c:dLbl>
              <c:idx val="7"/>
              <c:layout>
                <c:manualLayout>
                  <c:x val="-3.2966227138602265E-3"/>
                  <c:y val="-1.12975654191308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2280000" spcFirstLastPara="1" vertOverflow="ellipsis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899895585316011"/>
                      <c:h val="0.231220466206935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85A0-4720-812D-D7DA28D2AF72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3540000" spcFirstLastPara="1" vertOverflow="ellipsis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5A0-4720-812D-D7DA28D2AF72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4320000" spcFirstLastPara="1" vertOverflow="ellipsis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5A0-4720-812D-D7DA28D2AF72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5220000" spcFirstLastPara="1" vertOverflow="ellipsis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5A0-4720-812D-D7DA28D2AF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lv-LV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VPM_darzeni!$B$37:$B$47</c:f>
              <c:strCache>
                <c:ptCount val="11"/>
                <c:pt idx="0">
                  <c:v>Kāposti</c:v>
                </c:pt>
                <c:pt idx="1">
                  <c:v>Sīpoli</c:v>
                </c:pt>
                <c:pt idx="2">
                  <c:v>Dārza ķirbis, cukīni, kabači, patisoni</c:v>
                </c:pt>
                <c:pt idx="3">
                  <c:v>Burkāni</c:v>
                </c:pt>
                <c:pt idx="4">
                  <c:v>Pārējie dārzeņi, kuru platība ir zem 100 ha</c:v>
                </c:pt>
                <c:pt idx="5">
                  <c:v>Ķiploki</c:v>
                </c:pt>
                <c:pt idx="6">
                  <c:v>Galda bietes, mangolds (lapu bietes)</c:v>
                </c:pt>
                <c:pt idx="7">
                  <c:v>BSA atbalsttiesīgie dārzeņi &gt;0,3ha</c:v>
                </c:pt>
                <c:pt idx="8">
                  <c:v>Parsastās dilles</c:v>
                </c:pt>
                <c:pt idx="9">
                  <c:v>Redīsi un melnie rutki</c:v>
                </c:pt>
                <c:pt idx="10">
                  <c:v>Rabarberi</c:v>
                </c:pt>
              </c:strCache>
            </c:strRef>
          </c:cat>
          <c:val>
            <c:numRef>
              <c:f>VPM_darzeni!$J$37:$J$47</c:f>
              <c:numCache>
                <c:formatCode>0</c:formatCode>
                <c:ptCount val="11"/>
                <c:pt idx="0">
                  <c:v>590.58000000000004</c:v>
                </c:pt>
                <c:pt idx="1">
                  <c:v>499.24</c:v>
                </c:pt>
                <c:pt idx="2">
                  <c:v>429.4</c:v>
                </c:pt>
                <c:pt idx="3">
                  <c:v>413.19</c:v>
                </c:pt>
                <c:pt idx="4">
                  <c:v>406.43000000000006</c:v>
                </c:pt>
                <c:pt idx="5">
                  <c:v>377.13</c:v>
                </c:pt>
                <c:pt idx="6">
                  <c:v>325.48</c:v>
                </c:pt>
                <c:pt idx="7">
                  <c:v>316.37</c:v>
                </c:pt>
                <c:pt idx="8">
                  <c:v>187.08</c:v>
                </c:pt>
                <c:pt idx="9">
                  <c:v>116.34</c:v>
                </c:pt>
                <c:pt idx="10">
                  <c:v>116.34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85A0-4720-812D-D7DA28D2AF7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24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Segoe UI" panose="020B0502040204020203" pitchFamily="34" charset="0"/>
          <a:cs typeface="Segoe UI" panose="020B0502040204020203" pitchFamily="34" charset="0"/>
        </a:defRPr>
      </a:pPr>
      <a:endParaRPr lang="lv-LV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37627573783024"/>
          <c:y val="4.2365870321740433E-2"/>
          <c:w val="0.54239099892210829"/>
          <c:h val="0.92939021613043271"/>
        </c:manualLayout>
      </c:layout>
      <c:doughnutChart>
        <c:varyColors val="1"/>
        <c:ser>
          <c:idx val="0"/>
          <c:order val="0"/>
          <c:tx>
            <c:strRef>
              <c:f>VPM_darzeni!$C$36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A6D86E">
                  <a:alpha val="61961"/>
                </a:srgb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8C7-4679-8B37-CF0920D5EAE4}"/>
              </c:ext>
            </c:extLst>
          </c:dPt>
          <c:dPt>
            <c:idx val="1"/>
            <c:bubble3D val="0"/>
            <c:spPr>
              <a:solidFill>
                <a:srgbClr val="F1B789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8C7-4679-8B37-CF0920D5EAE4}"/>
              </c:ext>
            </c:extLst>
          </c:dPt>
          <c:dPt>
            <c:idx val="2"/>
            <c:bubble3D val="0"/>
            <c:spPr>
              <a:solidFill>
                <a:srgbClr val="AFC48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8C7-4679-8B37-CF0920D5EAE4}"/>
              </c:ext>
            </c:extLst>
          </c:dPt>
          <c:dPt>
            <c:idx val="3"/>
            <c:bubble3D val="0"/>
            <c:spPr>
              <a:solidFill>
                <a:srgbClr val="FFCD2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8C7-4679-8B37-CF0920D5EAE4}"/>
              </c:ext>
            </c:extLst>
          </c:dPt>
          <c:dPt>
            <c:idx val="4"/>
            <c:bubble3D val="0"/>
            <c:spPr>
              <a:solidFill>
                <a:srgbClr val="83C5D7">
                  <a:alpha val="78824"/>
                </a:srgb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8C7-4679-8B37-CF0920D5EAE4}"/>
              </c:ext>
            </c:extLst>
          </c:dPt>
          <c:dPt>
            <c:idx val="5"/>
            <c:bubble3D val="0"/>
            <c:spPr>
              <a:solidFill>
                <a:srgbClr val="F7AB6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8C7-4679-8B37-CF0920D5EAE4}"/>
              </c:ext>
            </c:extLst>
          </c:dPt>
          <c:dPt>
            <c:idx val="6"/>
            <c:bubble3D val="0"/>
            <c:spPr>
              <a:solidFill>
                <a:srgbClr val="FF3F3F">
                  <a:alpha val="52941"/>
                </a:srgb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48C7-4679-8B37-CF0920D5EAE4}"/>
              </c:ext>
            </c:extLst>
          </c:dPt>
          <c:dPt>
            <c:idx val="7"/>
            <c:bubble3D val="0"/>
            <c:explosion val="2"/>
            <c:spPr>
              <a:solidFill>
                <a:srgbClr val="D0CAAC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48C7-4679-8B37-CF0920D5EAE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48C7-4679-8B37-CF0920D5EAE4}"/>
              </c:ext>
            </c:extLst>
          </c:dPt>
          <c:dPt>
            <c:idx val="9"/>
            <c:bubble3D val="0"/>
            <c:spPr>
              <a:solidFill>
                <a:srgbClr val="CCA5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48C7-4679-8B37-CF0920D5EAE4}"/>
              </c:ext>
            </c:extLst>
          </c:dPt>
          <c:dPt>
            <c:idx val="10"/>
            <c:bubble3D val="0"/>
            <c:spPr>
              <a:solidFill>
                <a:srgbClr val="A2C3EC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48C7-4679-8B37-CF0920D5EAE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-2880000" spcFirstLastPara="1" vertOverflow="ellipsis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C7-4679-8B37-CF0920D5EAE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1020000" spcFirstLastPara="1" vertOverflow="ellipsis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C7-4679-8B37-CF0920D5EAE4}"/>
                </c:ext>
              </c:extLst>
            </c:dLbl>
            <c:dLbl>
              <c:idx val="2"/>
              <c:layout>
                <c:manualLayout>
                  <c:x val="1.7307204353618474E-2"/>
                  <c:y val="2.25951308382615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2700000" spcFirstLastPara="1" vertOverflow="ellipsis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069099288695241"/>
                      <c:h val="0.295681750250859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8C7-4679-8B37-CF0920D5EAE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4800000" spcFirstLastPara="1" vertOverflow="ellipsis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8C7-4679-8B37-CF0920D5EAE4}"/>
                </c:ext>
              </c:extLst>
            </c:dLbl>
            <c:dLbl>
              <c:idx val="4"/>
              <c:layout>
                <c:manualLayout>
                  <c:x val="-6.5931805335726632E-3"/>
                  <c:y val="-2.824391354782695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2820000" spcFirstLastPara="1" vertOverflow="ellipsis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015359795868965"/>
                      <c:h val="0.307064936982713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8C7-4679-8B37-CF0920D5EAE4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-1980000" spcFirstLastPara="1" vertOverflow="ellipsis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8C7-4679-8B37-CF0920D5EAE4}"/>
                </c:ext>
              </c:extLst>
            </c:dLbl>
            <c:dLbl>
              <c:idx val="6"/>
              <c:layout>
                <c:manualLayout>
                  <c:x val="6.4894147880416874E-8"/>
                  <c:y val="2.82439135478269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1020000" spcFirstLastPara="1" vertOverflow="ellipsis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916915373488532"/>
                      <c:h val="0.191496402570507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48C7-4679-8B37-CF0920D5EAE4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2640000" spcFirstLastPara="1" vertOverflow="ellipsis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879135298457916"/>
                      <c:h val="0.293798970943017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48C7-4679-8B37-CF0920D5EAE4}"/>
                </c:ext>
              </c:extLst>
            </c:dLbl>
            <c:dLbl>
              <c:idx val="9"/>
              <c:layout>
                <c:manualLayout>
                  <c:x val="-3.2966227138602868E-3"/>
                  <c:y val="-2.824391354782695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4980000" spcFirstLastPara="1" vertOverflow="ellipsis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8C7-4679-8B37-CF0920D5EAE4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5340000" spcFirstLastPara="1" vertOverflow="ellipsis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8C7-4679-8B37-CF0920D5EA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lv-LV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VPM_darzeni!$B$37:$B$47</c:f>
              <c:strCache>
                <c:ptCount val="11"/>
                <c:pt idx="0">
                  <c:v>Kāposti</c:v>
                </c:pt>
                <c:pt idx="1">
                  <c:v>Sīpoli</c:v>
                </c:pt>
                <c:pt idx="2">
                  <c:v>Dārza ķirbis, cukīni, kabači, patisoni</c:v>
                </c:pt>
                <c:pt idx="3">
                  <c:v>Burkāni</c:v>
                </c:pt>
                <c:pt idx="4">
                  <c:v>Pārējie dārzeņi, kuru platība ir zem 100 ha</c:v>
                </c:pt>
                <c:pt idx="5">
                  <c:v>Ķiploki</c:v>
                </c:pt>
                <c:pt idx="6">
                  <c:v>Galda bietes, mangolds (lapu bietes)</c:v>
                </c:pt>
                <c:pt idx="7">
                  <c:v>BSA atbalsttiesīgie dārzeņi &gt;0,3ha</c:v>
                </c:pt>
                <c:pt idx="8">
                  <c:v>Parsastās dilles</c:v>
                </c:pt>
                <c:pt idx="9">
                  <c:v>Redīsi un melnie rutki</c:v>
                </c:pt>
                <c:pt idx="10">
                  <c:v>Rabarberi</c:v>
                </c:pt>
              </c:strCache>
            </c:strRef>
          </c:cat>
          <c:val>
            <c:numRef>
              <c:f>VPM_darzeni!$C$37:$C$47</c:f>
              <c:numCache>
                <c:formatCode>0</c:formatCode>
                <c:ptCount val="11"/>
                <c:pt idx="0">
                  <c:v>617.17999999999961</c:v>
                </c:pt>
                <c:pt idx="1">
                  <c:v>345.88999999999987</c:v>
                </c:pt>
                <c:pt idx="2">
                  <c:v>126.52999999999997</c:v>
                </c:pt>
                <c:pt idx="3">
                  <c:v>440.90999999999997</c:v>
                </c:pt>
                <c:pt idx="4">
                  <c:v>304.28000000000003</c:v>
                </c:pt>
                <c:pt idx="5">
                  <c:v>47.389999999999972</c:v>
                </c:pt>
                <c:pt idx="6">
                  <c:v>320.90000000000015</c:v>
                </c:pt>
                <c:pt idx="7">
                  <c:v>511.89000000000158</c:v>
                </c:pt>
                <c:pt idx="9">
                  <c:v>63.730000000000004</c:v>
                </c:pt>
                <c:pt idx="10">
                  <c:v>17.150000000000002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8C7-4679-8B37-CF0920D5EAE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24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Segoe UI" panose="020B0502040204020203" pitchFamily="34" charset="0"/>
          <a:cs typeface="Segoe UI" panose="020B0502040204020203" pitchFamily="34" charset="0"/>
        </a:defRPr>
      </a:pPr>
      <a:endParaRPr lang="lv-LV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37627573783024"/>
          <c:y val="4.2365870321740433E-2"/>
          <c:w val="0.54239099892210829"/>
          <c:h val="0.92939021613043271"/>
        </c:manualLayout>
      </c:layout>
      <c:doughnutChart>
        <c:varyColors val="1"/>
        <c:ser>
          <c:idx val="0"/>
          <c:order val="0"/>
          <c:tx>
            <c:strRef>
              <c:f>VPM_darzeni!$C$36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BAE18F">
                  <a:alpha val="78824"/>
                </a:srgb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33D-4E95-9319-6BCDC228382A}"/>
              </c:ext>
            </c:extLst>
          </c:dPt>
          <c:dPt>
            <c:idx val="1"/>
            <c:bubble3D val="0"/>
            <c:spPr>
              <a:solidFill>
                <a:srgbClr val="C6B9D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33D-4E95-9319-6BCDC228382A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33D-4E95-9319-6BCDC228382A}"/>
              </c:ext>
            </c:extLst>
          </c:dPt>
          <c:dPt>
            <c:idx val="3"/>
            <c:bubble3D val="0"/>
            <c:spPr>
              <a:solidFill>
                <a:srgbClr val="C4BD97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33D-4E95-9319-6BCDC228382A}"/>
              </c:ext>
            </c:extLst>
          </c:dPt>
          <c:dPt>
            <c:idx val="4"/>
            <c:bubble3D val="0"/>
            <c:spPr>
              <a:solidFill>
                <a:srgbClr val="BABAB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33D-4E95-9319-6BCDC228382A}"/>
              </c:ext>
            </c:extLst>
          </c:dPt>
          <c:dPt>
            <c:idx val="5"/>
            <c:bubble3D val="0"/>
            <c:spPr>
              <a:solidFill>
                <a:srgbClr val="FFE47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33D-4E95-9319-6BCDC228382A}"/>
              </c:ext>
            </c:extLst>
          </c:dPt>
          <c:dPt>
            <c:idx val="6"/>
            <c:bubble3D val="0"/>
            <c:spPr>
              <a:solidFill>
                <a:srgbClr val="B5C7E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F33D-4E95-9319-6BCDC228382A}"/>
              </c:ext>
            </c:extLst>
          </c:dPt>
          <c:dPt>
            <c:idx val="7"/>
            <c:bubble3D val="0"/>
            <c:spPr>
              <a:solidFill>
                <a:srgbClr val="FF8F8F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F33D-4E95-9319-6BCDC228382A}"/>
              </c:ext>
            </c:extLst>
          </c:dPt>
          <c:dPt>
            <c:idx val="8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F33D-4E95-9319-6BCDC228382A}"/>
              </c:ext>
            </c:extLst>
          </c:dPt>
          <c:dPt>
            <c:idx val="9"/>
            <c:bubble3D val="0"/>
            <c:spPr>
              <a:solidFill>
                <a:srgbClr val="FFBDB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F33D-4E95-9319-6BCDC228382A}"/>
              </c:ext>
            </c:extLst>
          </c:dPt>
          <c:dPt>
            <c:idx val="10"/>
            <c:bubble3D val="0"/>
            <c:spPr>
              <a:solidFill>
                <a:srgbClr val="DFCFC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F33D-4E95-9319-6BCDC228382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-840000" spcFirstLastPara="1" vertOverflow="ellipsis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3D-4E95-9319-6BCDC228382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4200000" spcFirstLastPara="1" vertOverflow="ellipsis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3D-4E95-9319-6BCDC228382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-4740000" spcFirstLastPara="1" vertOverflow="ellipsis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33D-4E95-9319-6BCDC228382A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-2100000" spcFirstLastPara="1" vertOverflow="ellipsis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513058973854796"/>
                      <c:h val="0.215756367556950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33D-4E95-9319-6BCDC228382A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1020000" spcFirstLastPara="1" vertOverflow="ellipsis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007067621648949"/>
                      <c:h val="0.166619741739433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33D-4E95-9319-6BCDC228382A}"/>
                </c:ext>
              </c:extLst>
            </c:dLbl>
            <c:dLbl>
              <c:idx val="5"/>
              <c:layout>
                <c:manualLayout>
                  <c:x val="-3.2966227138603471E-3"/>
                  <c:y val="-5.648782709565390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1620000" spcFirstLastPara="1" vertOverflow="ellipsis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277761229770059"/>
                      <c:h val="0.155726486830774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F33D-4E95-9319-6BCDC228382A}"/>
                </c:ext>
              </c:extLst>
            </c:dLbl>
            <c:dLbl>
              <c:idx val="6"/>
              <c:layout>
                <c:manualLayout>
                  <c:x val="-6.5932454277205736E-3"/>
                  <c:y val="-1.69462369321861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2400000" spcFirstLastPara="1" vertOverflow="ellipsis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840427886053662"/>
                      <c:h val="0.196936135841214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F33D-4E95-9319-6BCDC228382A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3300000" spcFirstLastPara="1" vertOverflow="ellipsis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33D-4E95-9319-6BCDC228382A}"/>
                </c:ext>
              </c:extLst>
            </c:dLbl>
            <c:dLbl>
              <c:idx val="8"/>
              <c:layout>
                <c:manualLayout>
                  <c:x val="-6.5932454277205736E-3"/>
                  <c:y val="-3.67170876121750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4320000" spcFirstLastPara="1" vertOverflow="ellipsis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33D-4E95-9319-6BCDC228382A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4740000" spcFirstLastPara="1" vertOverflow="ellipsis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33D-4E95-9319-6BCDC228382A}"/>
                </c:ext>
              </c:extLst>
            </c:dLbl>
            <c:dLbl>
              <c:idx val="10"/>
              <c:layout>
                <c:manualLayout>
                  <c:x val="1.6483113569300829E-3"/>
                  <c:y val="-2.54195221930442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5220000" spcFirstLastPara="1" vertOverflow="ellipsis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33D-4E95-9319-6BCDC22838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lv-LV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VPM_augli_ogas!$C$27:$C$37</c:f>
              <c:strCache>
                <c:ptCount val="11"/>
                <c:pt idx="0">
                  <c:v>Ābeles</c:v>
                </c:pt>
                <c:pt idx="1">
                  <c:v>Upenes</c:v>
                </c:pt>
                <c:pt idx="2">
                  <c:v>Smiltsērkšķis</c:v>
                </c:pt>
                <c:pt idx="3">
                  <c:v>Augļu koki un ogulāji &lt;0,3 ha</c:v>
                </c:pt>
                <c:pt idx="4">
                  <c:v>Pārējie augļkoki un ogulāji</c:v>
                </c:pt>
                <c:pt idx="5">
                  <c:v>Krūmcidonijas</c:v>
                </c:pt>
                <c:pt idx="6">
                  <c:v>Krūmmellenes</c:v>
                </c:pt>
                <c:pt idx="7">
                  <c:v>Zemenes</c:v>
                </c:pt>
                <c:pt idx="8">
                  <c:v>Avenes</c:v>
                </c:pt>
                <c:pt idx="9">
                  <c:v>Lielogu dzērvenes</c:v>
                </c:pt>
                <c:pt idx="10">
                  <c:v>Bumbieres</c:v>
                </c:pt>
              </c:strCache>
            </c:strRef>
          </c:cat>
          <c:val>
            <c:numRef>
              <c:f>VPM_augli_ogas!$D$27:$D$37</c:f>
              <c:numCache>
                <c:formatCode>#,##0</c:formatCode>
                <c:ptCount val="11"/>
                <c:pt idx="0">
                  <c:v>2787.5699999999993</c:v>
                </c:pt>
                <c:pt idx="1">
                  <c:v>573.54000000000008</c:v>
                </c:pt>
                <c:pt idx="2">
                  <c:v>481.56999999999965</c:v>
                </c:pt>
                <c:pt idx="3">
                  <c:v>1188.709999999993</c:v>
                </c:pt>
                <c:pt idx="4">
                  <c:v>587.86</c:v>
                </c:pt>
                <c:pt idx="5">
                  <c:v>151.21999999999997</c:v>
                </c:pt>
                <c:pt idx="6">
                  <c:v>247.20000000000024</c:v>
                </c:pt>
                <c:pt idx="7">
                  <c:v>408.97000000000077</c:v>
                </c:pt>
                <c:pt idx="8">
                  <c:v>185.48000000000005</c:v>
                </c:pt>
                <c:pt idx="9">
                  <c:v>125.72999999999999</c:v>
                </c:pt>
                <c:pt idx="10">
                  <c:v>160.76999999999998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F33D-4E95-9319-6BCDC228382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24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Segoe UI" panose="020B0502040204020203" pitchFamily="34" charset="0"/>
          <a:cs typeface="Segoe UI" panose="020B0502040204020203" pitchFamily="34" charset="0"/>
        </a:defRPr>
      </a:pPr>
      <a:endParaRPr lang="lv-LV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37627573783024"/>
          <c:y val="4.2365870321740433E-2"/>
          <c:w val="0.54239099892210829"/>
          <c:h val="0.92939021613043271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C9E7A7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399-4EFC-912A-4FBE624FE2B6}"/>
              </c:ext>
            </c:extLst>
          </c:dPt>
          <c:dPt>
            <c:idx val="1"/>
            <c:bubble3D val="0"/>
            <c:spPr>
              <a:solidFill>
                <a:srgbClr val="C6B9D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399-4EFC-912A-4FBE624FE2B6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399-4EFC-912A-4FBE624FE2B6}"/>
              </c:ext>
            </c:extLst>
          </c:dPt>
          <c:dPt>
            <c:idx val="3"/>
            <c:bubble3D val="0"/>
            <c:spPr>
              <a:solidFill>
                <a:srgbClr val="C4BD97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399-4EFC-912A-4FBE624FE2B6}"/>
              </c:ext>
            </c:extLst>
          </c:dPt>
          <c:dPt>
            <c:idx val="4"/>
            <c:bubble3D val="0"/>
            <c:spPr>
              <a:solidFill>
                <a:srgbClr val="BABAB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399-4EFC-912A-4FBE624FE2B6}"/>
              </c:ext>
            </c:extLst>
          </c:dPt>
          <c:dPt>
            <c:idx val="5"/>
            <c:bubble3D val="0"/>
            <c:spPr>
              <a:solidFill>
                <a:srgbClr val="FFE47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399-4EFC-912A-4FBE624FE2B6}"/>
              </c:ext>
            </c:extLst>
          </c:dPt>
          <c:dPt>
            <c:idx val="6"/>
            <c:bubble3D val="0"/>
            <c:spPr>
              <a:solidFill>
                <a:srgbClr val="B5C7E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F399-4EFC-912A-4FBE624FE2B6}"/>
              </c:ext>
            </c:extLst>
          </c:dPt>
          <c:dPt>
            <c:idx val="7"/>
            <c:bubble3D val="0"/>
            <c:spPr>
              <a:solidFill>
                <a:srgbClr val="FF8F8F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F399-4EFC-912A-4FBE624FE2B6}"/>
              </c:ext>
            </c:extLst>
          </c:dPt>
          <c:dPt>
            <c:idx val="8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F399-4EFC-912A-4FBE624FE2B6}"/>
              </c:ext>
            </c:extLst>
          </c:dPt>
          <c:dPt>
            <c:idx val="9"/>
            <c:bubble3D val="0"/>
            <c:spPr>
              <a:solidFill>
                <a:srgbClr val="FFBDB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F399-4EFC-912A-4FBE624FE2B6}"/>
              </c:ext>
            </c:extLst>
          </c:dPt>
          <c:dPt>
            <c:idx val="10"/>
            <c:bubble3D val="0"/>
            <c:spPr>
              <a:solidFill>
                <a:srgbClr val="DFCFC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F399-4EFC-912A-4FBE624FE2B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-2160000" spcFirstLastPara="1" vertOverflow="ellipsis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99-4EFC-912A-4FBE624FE2B6}"/>
                </c:ext>
              </c:extLst>
            </c:dLbl>
            <c:dLbl>
              <c:idx val="1"/>
              <c:layout>
                <c:manualLayout>
                  <c:x val="-1.977973628316184E-2"/>
                  <c:y val="-3.38926962573923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2280000" spcFirstLastPara="1" vertOverflow="ellipsis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99-4EFC-912A-4FBE624FE2B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-4620000" spcFirstLastPara="1" vertOverflow="ellipsis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399-4EFC-912A-4FBE624FE2B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-2040000" spcFirstLastPara="1" vertOverflow="ellipsis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902244753470375"/>
                      <c:h val="0.214032599258452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399-4EFC-912A-4FBE624FE2B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300000" spcFirstLastPara="1" vertOverflow="ellipsis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399-4EFC-912A-4FBE624FE2B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1560000" spcFirstLastPara="1" vertOverflow="ellipsis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645589696366771"/>
                      <c:h val="0.153582840510400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F399-4EFC-912A-4FBE624FE2B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2940000" spcFirstLastPara="1" vertOverflow="ellipsis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399-4EFC-912A-4FBE624FE2B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3720000" spcFirstLastPara="1" vertOverflow="ellipsis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399-4EFC-912A-4FBE624FE2B6}"/>
                </c:ext>
              </c:extLst>
            </c:dLbl>
            <c:dLbl>
              <c:idx val="8"/>
              <c:layout>
                <c:manualLayout>
                  <c:x val="-9.8898681415808612E-3"/>
                  <c:y val="-7.060978386956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4500000" spcFirstLastPara="1" vertOverflow="ellipsis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399-4EFC-912A-4FBE624FE2B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4920000" spcFirstLastPara="1" vertOverflow="ellipsis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399-4EFC-912A-4FBE624FE2B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5280000" spcFirstLastPara="1" vertOverflow="ellipsis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lv-LV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399-4EFC-912A-4FBE624FE2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lv-LV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VPM_augli_ogas!$C$27:$C$37</c:f>
              <c:strCache>
                <c:ptCount val="11"/>
                <c:pt idx="0">
                  <c:v>Ābeles</c:v>
                </c:pt>
                <c:pt idx="1">
                  <c:v>Upenes</c:v>
                </c:pt>
                <c:pt idx="2">
                  <c:v>Smiltsērkšķis</c:v>
                </c:pt>
                <c:pt idx="3">
                  <c:v>Augļu koki un ogulāji &lt;0,3 ha</c:v>
                </c:pt>
                <c:pt idx="4">
                  <c:v>Pārējie augļkoki un ogulāji</c:v>
                </c:pt>
                <c:pt idx="5">
                  <c:v>Krūmcidonijas</c:v>
                </c:pt>
                <c:pt idx="6">
                  <c:v>Krūmmellenes</c:v>
                </c:pt>
                <c:pt idx="7">
                  <c:v>Zemenes</c:v>
                </c:pt>
                <c:pt idx="8">
                  <c:v>Avenes</c:v>
                </c:pt>
                <c:pt idx="9">
                  <c:v>Lielogu dzērvenes</c:v>
                </c:pt>
                <c:pt idx="10">
                  <c:v>Bumbieres</c:v>
                </c:pt>
              </c:strCache>
            </c:strRef>
          </c:cat>
          <c:val>
            <c:numRef>
              <c:f>VPM_augli_ogas!$K$27:$K$37</c:f>
              <c:numCache>
                <c:formatCode>#,##0</c:formatCode>
                <c:ptCount val="11"/>
                <c:pt idx="0">
                  <c:v>2676.66</c:v>
                </c:pt>
                <c:pt idx="1">
                  <c:v>1980.3</c:v>
                </c:pt>
                <c:pt idx="2">
                  <c:v>1478.97</c:v>
                </c:pt>
                <c:pt idx="3">
                  <c:v>1155.1099999999999</c:v>
                </c:pt>
                <c:pt idx="4">
                  <c:v>889.11999999999989</c:v>
                </c:pt>
                <c:pt idx="5">
                  <c:v>706.69</c:v>
                </c:pt>
                <c:pt idx="6">
                  <c:v>468.46</c:v>
                </c:pt>
                <c:pt idx="7">
                  <c:v>400.72</c:v>
                </c:pt>
                <c:pt idx="8">
                  <c:v>216.92</c:v>
                </c:pt>
                <c:pt idx="9">
                  <c:v>198.45</c:v>
                </c:pt>
                <c:pt idx="10">
                  <c:v>157.24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F399-4EFC-912A-4FBE624FE2B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24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Segoe UI" panose="020B0502040204020203" pitchFamily="34" charset="0"/>
          <a:cs typeface="Segoe UI" panose="020B0502040204020203" pitchFamily="34" charset="0"/>
        </a:defRPr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0.4359</cdr:x>
      <cdr:y>0.03685</cdr:y>
    </cdr:from>
    <cdr:to>
      <cdr:x>0.4359</cdr:x>
      <cdr:y>0.79095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99652120-B2F7-4566-BAC3-B3D234590C66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2448272" y="166690"/>
          <a:ext cx="0" cy="3411036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bg1">
              <a:lumMod val="65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0.70475</cdr:x>
      <cdr:y>0.32664</cdr:y>
    </cdr:from>
    <cdr:to>
      <cdr:x>0.91586</cdr:x>
      <cdr:y>0.50256</cdr:y>
    </cdr:to>
    <cdr:sp macro="" textlink="">
      <cdr:nvSpPr>
        <cdr:cNvPr id="3" name="Rectangle: Rounded Corners 2">
          <a:extLst xmlns:a="http://schemas.openxmlformats.org/drawingml/2006/main">
            <a:ext uri="{FF2B5EF4-FFF2-40B4-BE49-F238E27FC236}">
              <a16:creationId xmlns:a16="http://schemas.microsoft.com/office/drawing/2014/main" id="{B4EDED0F-31E1-4B8D-AA63-1F8E3513DA89}"/>
            </a:ext>
          </a:extLst>
        </cdr:cNvPr>
        <cdr:cNvSpPr/>
      </cdr:nvSpPr>
      <cdr:spPr>
        <a:xfrm xmlns:a="http://schemas.openxmlformats.org/drawingml/2006/main">
          <a:off x="6444208" y="816696"/>
          <a:ext cx="1930390" cy="439846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lv-LV" sz="1800" b="1" dirty="0">
              <a:solidFill>
                <a:sysClr val="windowText" lastClr="000000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14,0</a:t>
          </a:r>
        </a:p>
      </cdr:txBody>
    </cdr:sp>
  </cdr:relSizeAnchor>
  <cdr:relSizeAnchor xmlns:cdr="http://schemas.openxmlformats.org/drawingml/2006/chartDrawing">
    <cdr:from>
      <cdr:x>0.64706</cdr:x>
      <cdr:y>0.54577</cdr:y>
    </cdr:from>
    <cdr:to>
      <cdr:x>0.85817</cdr:x>
      <cdr:y>0.7217</cdr:y>
    </cdr:to>
    <cdr:sp macro="" textlink="">
      <cdr:nvSpPr>
        <cdr:cNvPr id="4" name="Rectangle: Rounded Corners 1">
          <a:extLst xmlns:a="http://schemas.openxmlformats.org/drawingml/2006/main">
            <a:ext uri="{FF2B5EF4-FFF2-40B4-BE49-F238E27FC236}">
              <a16:creationId xmlns:a16="http://schemas.microsoft.com/office/drawing/2014/main" id="{3E2A0F2E-CCC1-4811-9865-1BC14B9AC1B3}"/>
            </a:ext>
          </a:extLst>
        </cdr:cNvPr>
        <cdr:cNvSpPr/>
      </cdr:nvSpPr>
      <cdr:spPr>
        <a:xfrm xmlns:a="http://schemas.openxmlformats.org/drawingml/2006/main">
          <a:off x="2946945" y="1285951"/>
          <a:ext cx="961471" cy="414526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lv-LV" sz="1600" b="1" dirty="0">
              <a:solidFill>
                <a:schemeClr val="accent3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+55%</a:t>
          </a:r>
        </a:p>
      </cdr:txBody>
    </cdr:sp>
  </cdr:relSizeAnchor>
  <cdr:relSizeAnchor xmlns:cdr="http://schemas.openxmlformats.org/drawingml/2006/chartDrawing">
    <cdr:from>
      <cdr:x>0.78889</cdr:x>
      <cdr:y>0.33102</cdr:y>
    </cdr:from>
    <cdr:to>
      <cdr:x>1</cdr:x>
      <cdr:y>0.50694</cdr:y>
    </cdr:to>
    <cdr:sp macro="" textlink="">
      <cdr:nvSpPr>
        <cdr:cNvPr id="5" name="Rectangle: Rounded Corners 2">
          <a:extLst xmlns:a="http://schemas.openxmlformats.org/drawingml/2006/main">
            <a:ext uri="{FF2B5EF4-FFF2-40B4-BE49-F238E27FC236}">
              <a16:creationId xmlns:a16="http://schemas.microsoft.com/office/drawing/2014/main" id="{B4EDED0F-31E1-4B8D-AA63-1F8E3513DA89}"/>
            </a:ext>
          </a:extLst>
        </cdr:cNvPr>
        <cdr:cNvSpPr/>
      </cdr:nvSpPr>
      <cdr:spPr>
        <a:xfrm xmlns:a="http://schemas.openxmlformats.org/drawingml/2006/main">
          <a:off x="3606800" y="908050"/>
          <a:ext cx="965200" cy="48260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endParaRPr lang="lv-LV" sz="1800">
            <a:solidFill>
              <a:sysClr val="windowText" lastClr="000000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0.61379</cdr:x>
      <cdr:y>0.53624</cdr:y>
    </cdr:from>
    <cdr:to>
      <cdr:x>0.84565</cdr:x>
      <cdr:y>0.57554</cdr:y>
    </cdr:to>
    <cdr:sp macro="" textlink="">
      <cdr:nvSpPr>
        <cdr:cNvPr id="6" name="Right Brace 5">
          <a:extLst xmlns:a="http://schemas.openxmlformats.org/drawingml/2006/main">
            <a:ext uri="{FF2B5EF4-FFF2-40B4-BE49-F238E27FC236}">
              <a16:creationId xmlns:a16="http://schemas.microsoft.com/office/drawing/2014/main" id="{13FA66EF-487C-4360-A11C-AB8FFDB91D9E}"/>
            </a:ext>
          </a:extLst>
        </cdr:cNvPr>
        <cdr:cNvSpPr/>
      </cdr:nvSpPr>
      <cdr:spPr>
        <a:xfrm xmlns:a="http://schemas.openxmlformats.org/drawingml/2006/main" rot="5400000">
          <a:off x="3280140" y="840937"/>
          <a:ext cx="96846" cy="1057622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accent3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lv-LV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0.77409</cdr:x>
      <cdr:y>0.3302</cdr:y>
    </cdr:from>
    <cdr:to>
      <cdr:x>0.9852</cdr:x>
      <cdr:y>0.50613</cdr:y>
    </cdr:to>
    <cdr:sp macro="" textlink="">
      <cdr:nvSpPr>
        <cdr:cNvPr id="4" name="Rectangle: Rounded Corners 1">
          <a:extLst xmlns:a="http://schemas.openxmlformats.org/drawingml/2006/main">
            <a:ext uri="{FF2B5EF4-FFF2-40B4-BE49-F238E27FC236}">
              <a16:creationId xmlns:a16="http://schemas.microsoft.com/office/drawing/2014/main" id="{3E2A0F2E-CCC1-4811-9865-1BC14B9AC1B3}"/>
            </a:ext>
          </a:extLst>
        </cdr:cNvPr>
        <cdr:cNvSpPr/>
      </cdr:nvSpPr>
      <cdr:spPr>
        <a:xfrm xmlns:a="http://schemas.openxmlformats.org/drawingml/2006/main">
          <a:off x="3525487" y="803635"/>
          <a:ext cx="961471" cy="428181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lv-LV" sz="1600" b="1" dirty="0">
              <a:solidFill>
                <a:srgbClr val="C00000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 </a:t>
          </a:r>
          <a:r>
            <a:rPr lang="lv-LV" sz="18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8,0</a:t>
          </a:r>
          <a:endParaRPr lang="lv-LV" sz="1600" b="1" dirty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0.78889</cdr:x>
      <cdr:y>0.33102</cdr:y>
    </cdr:from>
    <cdr:to>
      <cdr:x>1</cdr:x>
      <cdr:y>0.50694</cdr:y>
    </cdr:to>
    <cdr:sp macro="" textlink="">
      <cdr:nvSpPr>
        <cdr:cNvPr id="5" name="Rectangle: Rounded Corners 2">
          <a:extLst xmlns:a="http://schemas.openxmlformats.org/drawingml/2006/main">
            <a:ext uri="{FF2B5EF4-FFF2-40B4-BE49-F238E27FC236}">
              <a16:creationId xmlns:a16="http://schemas.microsoft.com/office/drawing/2014/main" id="{B4EDED0F-31E1-4B8D-AA63-1F8E3513DA89}"/>
            </a:ext>
          </a:extLst>
        </cdr:cNvPr>
        <cdr:cNvSpPr/>
      </cdr:nvSpPr>
      <cdr:spPr>
        <a:xfrm xmlns:a="http://schemas.openxmlformats.org/drawingml/2006/main">
          <a:off x="3606800" y="908050"/>
          <a:ext cx="965200" cy="48260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endParaRPr lang="lv-LV" sz="1800">
            <a:solidFill>
              <a:sysClr val="windowText" lastClr="000000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0.63802</cdr:x>
      <cdr:y>0.54636</cdr:y>
    </cdr:from>
    <cdr:to>
      <cdr:x>0.84281</cdr:x>
      <cdr:y>0.60105</cdr:y>
    </cdr:to>
    <cdr:sp macro="" textlink="">
      <cdr:nvSpPr>
        <cdr:cNvPr id="6" name="Right Brace 5">
          <a:extLst xmlns:a="http://schemas.openxmlformats.org/drawingml/2006/main">
            <a:ext uri="{FF2B5EF4-FFF2-40B4-BE49-F238E27FC236}">
              <a16:creationId xmlns:a16="http://schemas.microsoft.com/office/drawing/2014/main" id="{DBD717DF-FAD1-40C7-8092-B2A62ABAE136}"/>
            </a:ext>
          </a:extLst>
        </cdr:cNvPr>
        <cdr:cNvSpPr/>
      </cdr:nvSpPr>
      <cdr:spPr>
        <a:xfrm xmlns:a="http://schemas.openxmlformats.org/drawingml/2006/main" rot="5400000">
          <a:off x="3309315" y="975946"/>
          <a:ext cx="137561" cy="934358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lv-LV" sz="1100"/>
        </a:p>
      </cdr:txBody>
    </cdr:sp>
  </cdr:relSizeAnchor>
  <cdr:relSizeAnchor xmlns:cdr="http://schemas.openxmlformats.org/drawingml/2006/chartDrawing">
    <cdr:from>
      <cdr:x>0.64432</cdr:x>
      <cdr:y>0.59732</cdr:y>
    </cdr:from>
    <cdr:to>
      <cdr:x>0.85543</cdr:x>
      <cdr:y>0.77375</cdr:y>
    </cdr:to>
    <cdr:sp macro="" textlink="">
      <cdr:nvSpPr>
        <cdr:cNvPr id="7" name="Rectangle: Rounded Corners 6">
          <a:extLst xmlns:a="http://schemas.openxmlformats.org/drawingml/2006/main">
            <a:ext uri="{FF2B5EF4-FFF2-40B4-BE49-F238E27FC236}">
              <a16:creationId xmlns:a16="http://schemas.microsoft.com/office/drawing/2014/main" id="{DBBED69D-875C-4080-8183-D20125542034}"/>
            </a:ext>
          </a:extLst>
        </cdr:cNvPr>
        <cdr:cNvSpPr/>
      </cdr:nvSpPr>
      <cdr:spPr>
        <a:xfrm xmlns:a="http://schemas.openxmlformats.org/drawingml/2006/main">
          <a:off x="2939649" y="1502543"/>
          <a:ext cx="963173" cy="443802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600" b="1" dirty="0">
              <a:solidFill>
                <a:srgbClr val="C00000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+46%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 dirty="0"/>
          </a:p>
        </p:txBody>
      </p:sp>
      <p:sp>
        <p:nvSpPr>
          <p:cNvPr id="3" name="Datuma vietturis 2"/>
          <p:cNvSpPr>
            <a:spLocks noGrp="1"/>
          </p:cNvSpPr>
          <p:nvPr>
            <p:ph type="dt" sz="quarter" idx="1"/>
          </p:nvPr>
        </p:nvSpPr>
        <p:spPr>
          <a:xfrm>
            <a:off x="3851344" y="3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90861-B7C6-498B-8108-B96BAFEB0909}" type="datetimeFigureOut">
              <a:rPr lang="lv-LV" smtClean="0"/>
              <a:t>09.03.2023</a:t>
            </a:fld>
            <a:endParaRPr lang="lv-LV" dirty="0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2"/>
          </p:nvPr>
        </p:nvSpPr>
        <p:spPr>
          <a:xfrm>
            <a:off x="1" y="9431607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 dirty="0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3"/>
          </p:nvPr>
        </p:nvSpPr>
        <p:spPr>
          <a:xfrm>
            <a:off x="3851344" y="9431607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0237C-9B00-4FCC-9341-7728E1D410A1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2832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 dirty="0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51344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BE9AA-8E77-4DC3-A931-D699EECC4912}" type="datetimeFigureOut">
              <a:rPr lang="lv-LV" smtClean="0"/>
              <a:t>09.03.2023</a:t>
            </a:fld>
            <a:endParaRPr lang="lv-LV" dirty="0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 dirty="0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 dirty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51344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106F8-55BE-4375-99CB-999F6EDDA859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97472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06F8-55BE-4375-99CB-999F6EDDA859}" type="slidenum">
              <a:rPr lang="lv-LV" smtClean="0"/>
              <a:t>1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26551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106F8-55BE-4375-99CB-999F6EDDA859}" type="slidenum">
              <a:rPr lang="lv-LV" smtClean="0"/>
              <a:t>10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4880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106F8-55BE-4375-99CB-999F6EDDA859}" type="slidenum">
              <a:rPr lang="lv-LV" smtClean="0"/>
              <a:t>11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0959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106F8-55BE-4375-99CB-999F6EDDA859}" type="slidenum">
              <a:rPr lang="lv-LV" smtClean="0"/>
              <a:t>12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14348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106F8-55BE-4375-99CB-999F6EDDA859}" type="slidenum">
              <a:rPr lang="lv-LV" smtClean="0"/>
              <a:t>13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31850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106F8-55BE-4375-99CB-999F6EDDA859}" type="slidenum">
              <a:rPr lang="lv-LV" smtClean="0"/>
              <a:t>14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85729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106F8-55BE-4375-99CB-999F6EDDA859}" type="slidenum">
              <a:rPr lang="lv-LV" smtClean="0"/>
              <a:t>15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64826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106F8-55BE-4375-99CB-999F6EDDA859}" type="slidenum">
              <a:rPr lang="lv-LV" smtClean="0"/>
              <a:t>16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81133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106F8-55BE-4375-99CB-999F6EDDA859}" type="slidenum">
              <a:rPr lang="lv-LV" smtClean="0"/>
              <a:t>20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2962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106F8-55BE-4375-99CB-999F6EDDA859}" type="slidenum">
              <a:rPr lang="lv-LV" smtClean="0"/>
              <a:t>21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26589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106F8-55BE-4375-99CB-999F6EDDA859}" type="slidenum">
              <a:rPr lang="lv-LV" smtClean="0"/>
              <a:t>22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58919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106F8-55BE-4375-99CB-999F6EDDA859}" type="slidenum">
              <a:rPr lang="lv-LV" smtClean="0"/>
              <a:t>2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28187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06F8-55BE-4375-99CB-999F6EDDA859}" type="slidenum">
              <a:rPr lang="lv-LV" smtClean="0"/>
              <a:t>26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82623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106F8-55BE-4375-99CB-999F6EDDA859}" type="slidenum">
              <a:rPr lang="lv-LV" smtClean="0"/>
              <a:t>3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76879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106F8-55BE-4375-99CB-999F6EDDA859}" type="slidenum">
              <a:rPr lang="lv-LV" smtClean="0"/>
              <a:t>4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361166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106F8-55BE-4375-99CB-999F6EDDA859}" type="slidenum">
              <a:rPr lang="lv-LV" smtClean="0"/>
              <a:t>5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13053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106F8-55BE-4375-99CB-999F6EDDA859}" type="slidenum">
              <a:rPr lang="lv-LV" smtClean="0"/>
              <a:t>6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04455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106F8-55BE-4375-99CB-999F6EDDA859}" type="slidenum">
              <a:rPr lang="lv-LV" smtClean="0"/>
              <a:t>7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2292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Klavieru bilde. Pārliekam aiz 5.slaida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106F8-55BE-4375-99CB-999F6EDDA859}" type="slidenum">
              <a:rPr lang="lv-LV" smtClean="0"/>
              <a:t>8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21543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Klavieru bilde. Pārliekam aiz 5.slaida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106F8-55BE-4375-99CB-999F6EDDA859}" type="slidenum">
              <a:rPr lang="lv-LV" smtClean="0"/>
              <a:t>9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3407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Rediģēt šablona apakšvirsraksta stilu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3897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516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48706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367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B8719ED3-7948-4C12-A114-DC93F50FCF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008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5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4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75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F145C17-0790-4DE9-9FFF-FF94760C83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772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6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56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563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563">
                <a:latin typeface="Verdana" pitchFamily="34" charset="0"/>
              </a:defRPr>
            </a:lvl1pPr>
          </a:lstStyle>
          <a:p>
            <a:fld id="{6ED5881F-68C8-4B99-9906-C1C2365F88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81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92477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94493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57951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791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80161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33600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0067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 dirty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80577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23574-3613-4BC7-92B6-70EB1B4E1FB3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1365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chart" Target="../charts/chart16.xml"/><Relationship Id="rId7" Type="http://schemas.openxmlformats.org/officeDocument/2006/relationships/image" Target="../media/image26.sv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chart" Target="../charts/chart18.xml"/><Relationship Id="rId10" Type="http://schemas.openxmlformats.org/officeDocument/2006/relationships/image" Target="../media/image29.png"/><Relationship Id="rId4" Type="http://schemas.openxmlformats.org/officeDocument/2006/relationships/chart" Target="../charts/chart17.xml"/><Relationship Id="rId9" Type="http://schemas.openxmlformats.org/officeDocument/2006/relationships/image" Target="../media/image28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svg"/><Relationship Id="rId7" Type="http://schemas.openxmlformats.org/officeDocument/2006/relationships/image" Target="../media/image30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38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hart" Target="../charts/chart3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4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hart" Target="../charts/chart6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chart" Target="../charts/chart7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chart" Target="../charts/chart8.xm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713224" y="2996952"/>
            <a:ext cx="7772400" cy="2232248"/>
          </a:xfrm>
        </p:spPr>
        <p:txBody>
          <a:bodyPr>
            <a:noAutofit/>
          </a:bodyPr>
          <a:lstStyle/>
          <a:p>
            <a:r>
              <a:rPr lang="lv-LV" altLang="en-US" sz="4400" dirty="0">
                <a:solidFill>
                  <a:schemeClr val="accent3">
                    <a:lumMod val="50000"/>
                  </a:schemeClr>
                </a:solidFill>
                <a:latin typeface="+mj-lt"/>
                <a:cs typeface="Segoe UI Light" panose="020B0502040204020203" pitchFamily="34" charset="0"/>
              </a:rPr>
              <a:t>Dārzkopības sektora attīstība, gatavojoties jaunajam KLP periodam</a:t>
            </a:r>
            <a:endParaRPr lang="en-GB" altLang="en-US" sz="4400" dirty="0">
              <a:solidFill>
                <a:schemeClr val="accent3">
                  <a:lumMod val="50000"/>
                </a:schemeClr>
              </a:solidFill>
              <a:latin typeface="+mj-lt"/>
              <a:cs typeface="Segoe UI Light" panose="020B0502040204020203" pitchFamily="34" charset="0"/>
            </a:endParaRPr>
          </a:p>
        </p:txBody>
      </p:sp>
      <p:sp>
        <p:nvSpPr>
          <p:cNvPr id="3" name="Teksta vietturis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lv-LV" sz="1600" dirty="0">
                <a:solidFill>
                  <a:srgbClr val="4B3C29"/>
                </a:solidFill>
                <a:latin typeface="+mj-lt"/>
                <a:cs typeface="Segoe UI Light" panose="020B0502040204020203" pitchFamily="34" charset="0"/>
              </a:rPr>
              <a:t>2023.gada marts</a:t>
            </a:r>
          </a:p>
          <a:p>
            <a:r>
              <a:rPr lang="lv-LV" sz="1600" dirty="0">
                <a:solidFill>
                  <a:srgbClr val="4B3C29"/>
                </a:solidFill>
                <a:latin typeface="+mj-lt"/>
                <a:cs typeface="Segoe UI Light" panose="020B0502040204020203" pitchFamily="34" charset="0"/>
              </a:rPr>
              <a:t>Bulduri</a:t>
            </a:r>
          </a:p>
        </p:txBody>
      </p:sp>
    </p:spTree>
    <p:extLst>
      <p:ext uri="{BB962C8B-B14F-4D97-AF65-F5344CB8AC3E}">
        <p14:creationId xmlns:p14="http://schemas.microsoft.com/office/powerpoint/2010/main" val="237011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4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3789007"/>
              </p:ext>
            </p:extLst>
          </p:nvPr>
        </p:nvGraphicFramePr>
        <p:xfrm>
          <a:off x="4697540" y="1988840"/>
          <a:ext cx="4455298" cy="4598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6FCAB6B-2C94-4A66-BFE4-ABC3F4386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1" y="98424"/>
            <a:ext cx="6912767" cy="1301776"/>
          </a:xfrm>
        </p:spPr>
        <p:txBody>
          <a:bodyPr>
            <a:noAutofit/>
          </a:bodyPr>
          <a:lstStyle/>
          <a:p>
            <a:r>
              <a:rPr lang="lv-LV" dirty="0">
                <a:solidFill>
                  <a:srgbClr val="4F6228"/>
                </a:solidFill>
                <a:latin typeface="+mj-lt"/>
                <a:cs typeface="Segoe UI Light" panose="020B0502040204020203" pitchFamily="34" charset="0"/>
              </a:rPr>
              <a:t>Dārzeņu, augļu un ogu produkcijas izlaide, atbalsts (BSA, BLA un VSDM) un apsaimniekotie hektāri, </a:t>
            </a:r>
            <a:br>
              <a:rPr lang="lv-LV" dirty="0">
                <a:solidFill>
                  <a:srgbClr val="4F6228"/>
                </a:solidFill>
                <a:latin typeface="+mj-lt"/>
                <a:cs typeface="Segoe UI Light" panose="020B0502040204020203" pitchFamily="34" charset="0"/>
              </a:rPr>
            </a:br>
            <a:r>
              <a:rPr lang="lv-LV" dirty="0">
                <a:solidFill>
                  <a:srgbClr val="4F6228"/>
                </a:solidFill>
                <a:latin typeface="+mj-lt"/>
                <a:cs typeface="Segoe UI Light" panose="020B0502040204020203" pitchFamily="34" charset="0"/>
              </a:rPr>
              <a:t>2015 – 2022*</a:t>
            </a:r>
          </a:p>
        </p:txBody>
      </p:sp>
      <p:sp>
        <p:nvSpPr>
          <p:cNvPr id="3" name="Taisnstūris 1">
            <a:extLst>
              <a:ext uri="{FF2B5EF4-FFF2-40B4-BE49-F238E27FC236}">
                <a16:creationId xmlns:a16="http://schemas.microsoft.com/office/drawing/2014/main" id="{77986127-3A13-7AB3-9E1A-9362B9FAE2B5}"/>
              </a:ext>
            </a:extLst>
          </p:cNvPr>
          <p:cNvSpPr/>
          <p:nvPr/>
        </p:nvSpPr>
        <p:spPr>
          <a:xfrm>
            <a:off x="116701" y="6580339"/>
            <a:ext cx="2861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000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Avots: ZM pēc AREI un LAD datiem, * - prognoze</a:t>
            </a:r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ED0F603E-9F60-B28D-0187-F3F03D1DC1EA}"/>
              </a:ext>
            </a:extLst>
          </p:cNvPr>
          <p:cNvSpPr/>
          <p:nvPr/>
        </p:nvSpPr>
        <p:spPr>
          <a:xfrm>
            <a:off x="683568" y="1672088"/>
            <a:ext cx="3096342" cy="246221"/>
          </a:xfrm>
          <a:custGeom>
            <a:avLst/>
            <a:gdLst>
              <a:gd name="connsiteX0" fmla="*/ 0 w 3096342"/>
              <a:gd name="connsiteY0" fmla="*/ 41038 h 246221"/>
              <a:gd name="connsiteX1" fmla="*/ 41038 w 3096342"/>
              <a:gd name="connsiteY1" fmla="*/ 0 h 246221"/>
              <a:gd name="connsiteX2" fmla="*/ 553463 w 3096342"/>
              <a:gd name="connsiteY2" fmla="*/ 0 h 246221"/>
              <a:gd name="connsiteX3" fmla="*/ 1186459 w 3096342"/>
              <a:gd name="connsiteY3" fmla="*/ 0 h 246221"/>
              <a:gd name="connsiteX4" fmla="*/ 1698884 w 3096342"/>
              <a:gd name="connsiteY4" fmla="*/ 0 h 246221"/>
              <a:gd name="connsiteX5" fmla="*/ 2241452 w 3096342"/>
              <a:gd name="connsiteY5" fmla="*/ 0 h 246221"/>
              <a:gd name="connsiteX6" fmla="*/ 3055304 w 3096342"/>
              <a:gd name="connsiteY6" fmla="*/ 0 h 246221"/>
              <a:gd name="connsiteX7" fmla="*/ 3096342 w 3096342"/>
              <a:gd name="connsiteY7" fmla="*/ 41038 h 246221"/>
              <a:gd name="connsiteX8" fmla="*/ 3096342 w 3096342"/>
              <a:gd name="connsiteY8" fmla="*/ 205183 h 246221"/>
              <a:gd name="connsiteX9" fmla="*/ 3055304 w 3096342"/>
              <a:gd name="connsiteY9" fmla="*/ 246221 h 246221"/>
              <a:gd name="connsiteX10" fmla="*/ 2392165 w 3096342"/>
              <a:gd name="connsiteY10" fmla="*/ 246221 h 246221"/>
              <a:gd name="connsiteX11" fmla="*/ 1789312 w 3096342"/>
              <a:gd name="connsiteY11" fmla="*/ 246221 h 246221"/>
              <a:gd name="connsiteX12" fmla="*/ 1126174 w 3096342"/>
              <a:gd name="connsiteY12" fmla="*/ 246221 h 246221"/>
              <a:gd name="connsiteX13" fmla="*/ 41038 w 3096342"/>
              <a:gd name="connsiteY13" fmla="*/ 246221 h 246221"/>
              <a:gd name="connsiteX14" fmla="*/ 0 w 3096342"/>
              <a:gd name="connsiteY14" fmla="*/ 205183 h 246221"/>
              <a:gd name="connsiteX15" fmla="*/ 0 w 3096342"/>
              <a:gd name="connsiteY15" fmla="*/ 41038 h 24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96342" h="246221" fill="none" extrusionOk="0">
                <a:moveTo>
                  <a:pt x="0" y="41038"/>
                </a:moveTo>
                <a:cubicBezTo>
                  <a:pt x="-4027" y="17655"/>
                  <a:pt x="22723" y="-221"/>
                  <a:pt x="41038" y="0"/>
                </a:cubicBezTo>
                <a:cubicBezTo>
                  <a:pt x="146437" y="3556"/>
                  <a:pt x="309430" y="-2546"/>
                  <a:pt x="553463" y="0"/>
                </a:cubicBezTo>
                <a:cubicBezTo>
                  <a:pt x="797497" y="2546"/>
                  <a:pt x="940383" y="-29571"/>
                  <a:pt x="1186459" y="0"/>
                </a:cubicBezTo>
                <a:cubicBezTo>
                  <a:pt x="1432535" y="29571"/>
                  <a:pt x="1575855" y="-5374"/>
                  <a:pt x="1698884" y="0"/>
                </a:cubicBezTo>
                <a:cubicBezTo>
                  <a:pt x="1821913" y="5374"/>
                  <a:pt x="2012087" y="-8387"/>
                  <a:pt x="2241452" y="0"/>
                </a:cubicBezTo>
                <a:cubicBezTo>
                  <a:pt x="2470817" y="8387"/>
                  <a:pt x="2869253" y="11932"/>
                  <a:pt x="3055304" y="0"/>
                </a:cubicBezTo>
                <a:cubicBezTo>
                  <a:pt x="3076512" y="-3435"/>
                  <a:pt x="3100399" y="20616"/>
                  <a:pt x="3096342" y="41038"/>
                </a:cubicBezTo>
                <a:cubicBezTo>
                  <a:pt x="3097777" y="98371"/>
                  <a:pt x="3103336" y="144369"/>
                  <a:pt x="3096342" y="205183"/>
                </a:cubicBezTo>
                <a:cubicBezTo>
                  <a:pt x="3101047" y="229624"/>
                  <a:pt x="3083604" y="245972"/>
                  <a:pt x="3055304" y="246221"/>
                </a:cubicBezTo>
                <a:cubicBezTo>
                  <a:pt x="2779200" y="265648"/>
                  <a:pt x="2545924" y="275772"/>
                  <a:pt x="2392165" y="246221"/>
                </a:cubicBezTo>
                <a:cubicBezTo>
                  <a:pt x="2238406" y="216670"/>
                  <a:pt x="1926551" y="219179"/>
                  <a:pt x="1789312" y="246221"/>
                </a:cubicBezTo>
                <a:cubicBezTo>
                  <a:pt x="1652073" y="273263"/>
                  <a:pt x="1380434" y="249195"/>
                  <a:pt x="1126174" y="246221"/>
                </a:cubicBezTo>
                <a:cubicBezTo>
                  <a:pt x="871914" y="243247"/>
                  <a:pt x="581394" y="258455"/>
                  <a:pt x="41038" y="246221"/>
                </a:cubicBezTo>
                <a:cubicBezTo>
                  <a:pt x="17177" y="246875"/>
                  <a:pt x="2887" y="228488"/>
                  <a:pt x="0" y="205183"/>
                </a:cubicBezTo>
                <a:cubicBezTo>
                  <a:pt x="-5953" y="159803"/>
                  <a:pt x="-2643" y="105641"/>
                  <a:pt x="0" y="41038"/>
                </a:cubicBezTo>
                <a:close/>
              </a:path>
              <a:path w="3096342" h="246221" stroke="0" extrusionOk="0">
                <a:moveTo>
                  <a:pt x="0" y="41038"/>
                </a:moveTo>
                <a:cubicBezTo>
                  <a:pt x="2012" y="14376"/>
                  <a:pt x="22305" y="1602"/>
                  <a:pt x="41038" y="0"/>
                </a:cubicBezTo>
                <a:cubicBezTo>
                  <a:pt x="245801" y="-3021"/>
                  <a:pt x="503703" y="8310"/>
                  <a:pt x="674034" y="0"/>
                </a:cubicBezTo>
                <a:cubicBezTo>
                  <a:pt x="844365" y="-8310"/>
                  <a:pt x="1034630" y="11021"/>
                  <a:pt x="1246744" y="0"/>
                </a:cubicBezTo>
                <a:cubicBezTo>
                  <a:pt x="1458858" y="-11021"/>
                  <a:pt x="1630592" y="-14034"/>
                  <a:pt x="1849598" y="0"/>
                </a:cubicBezTo>
                <a:cubicBezTo>
                  <a:pt x="2068604" y="14034"/>
                  <a:pt x="2246754" y="26186"/>
                  <a:pt x="2452451" y="0"/>
                </a:cubicBezTo>
                <a:cubicBezTo>
                  <a:pt x="2658148" y="-26186"/>
                  <a:pt x="2820781" y="-8192"/>
                  <a:pt x="3055304" y="0"/>
                </a:cubicBezTo>
                <a:cubicBezTo>
                  <a:pt x="3079502" y="28"/>
                  <a:pt x="3096695" y="18818"/>
                  <a:pt x="3096342" y="41038"/>
                </a:cubicBezTo>
                <a:cubicBezTo>
                  <a:pt x="3093344" y="76554"/>
                  <a:pt x="3102886" y="166120"/>
                  <a:pt x="3096342" y="205183"/>
                </a:cubicBezTo>
                <a:cubicBezTo>
                  <a:pt x="3100060" y="231112"/>
                  <a:pt x="3081007" y="245195"/>
                  <a:pt x="3055304" y="246221"/>
                </a:cubicBezTo>
                <a:cubicBezTo>
                  <a:pt x="2891063" y="270765"/>
                  <a:pt x="2652390" y="245436"/>
                  <a:pt x="2542879" y="246221"/>
                </a:cubicBezTo>
                <a:cubicBezTo>
                  <a:pt x="2433369" y="247006"/>
                  <a:pt x="2221450" y="268973"/>
                  <a:pt x="1909883" y="246221"/>
                </a:cubicBezTo>
                <a:cubicBezTo>
                  <a:pt x="1598316" y="223469"/>
                  <a:pt x="1478077" y="224865"/>
                  <a:pt x="1337172" y="246221"/>
                </a:cubicBezTo>
                <a:cubicBezTo>
                  <a:pt x="1196267" y="267577"/>
                  <a:pt x="975365" y="231854"/>
                  <a:pt x="824747" y="246221"/>
                </a:cubicBezTo>
                <a:cubicBezTo>
                  <a:pt x="674130" y="260588"/>
                  <a:pt x="283508" y="263506"/>
                  <a:pt x="41038" y="246221"/>
                </a:cubicBezTo>
                <a:cubicBezTo>
                  <a:pt x="18029" y="245456"/>
                  <a:pt x="305" y="231058"/>
                  <a:pt x="0" y="205183"/>
                </a:cubicBezTo>
                <a:cubicBezTo>
                  <a:pt x="4097" y="155502"/>
                  <a:pt x="-537" y="80882"/>
                  <a:pt x="0" y="41038"/>
                </a:cubicBezTo>
                <a:close/>
              </a:path>
            </a:pathLst>
          </a:custGeom>
          <a:solidFill>
            <a:srgbClr val="F7FBF3"/>
          </a:solidFill>
          <a:ln w="12700">
            <a:solidFill>
              <a:srgbClr val="CCCC00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b="1" dirty="0">
                <a:solidFill>
                  <a:srgbClr val="3E4D1F"/>
                </a:solidFill>
                <a:latin typeface="+mj-lt"/>
                <a:cs typeface="Segoe UI Light" panose="020B0502040204020203" pitchFamily="34" charset="0"/>
              </a:rPr>
              <a:t>Dārzeņi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3E2EB37-D2B5-FD87-8D00-AFB75D4FC4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3515885"/>
              </p:ext>
            </p:extLst>
          </p:nvPr>
        </p:nvGraphicFramePr>
        <p:xfrm>
          <a:off x="116702" y="1988840"/>
          <a:ext cx="445529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422E-3749-C350-4434-4CAACF2D9FE9}"/>
              </a:ext>
            </a:extLst>
          </p:cNvPr>
          <p:cNvCxnSpPr/>
          <p:nvPr/>
        </p:nvCxnSpPr>
        <p:spPr>
          <a:xfrm>
            <a:off x="4550702" y="1564230"/>
            <a:ext cx="0" cy="512991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12">
            <a:extLst>
              <a:ext uri="{FF2B5EF4-FFF2-40B4-BE49-F238E27FC236}">
                <a16:creationId xmlns:a16="http://schemas.microsoft.com/office/drawing/2014/main" id="{F9DE74D0-128A-0CBE-D2CF-D783B9EAF4AF}"/>
              </a:ext>
            </a:extLst>
          </p:cNvPr>
          <p:cNvSpPr/>
          <p:nvPr/>
        </p:nvSpPr>
        <p:spPr>
          <a:xfrm>
            <a:off x="5292080" y="1658472"/>
            <a:ext cx="3096342" cy="246221"/>
          </a:xfrm>
          <a:custGeom>
            <a:avLst/>
            <a:gdLst>
              <a:gd name="connsiteX0" fmla="*/ 0 w 3096342"/>
              <a:gd name="connsiteY0" fmla="*/ 41038 h 246221"/>
              <a:gd name="connsiteX1" fmla="*/ 41038 w 3096342"/>
              <a:gd name="connsiteY1" fmla="*/ 0 h 246221"/>
              <a:gd name="connsiteX2" fmla="*/ 553463 w 3096342"/>
              <a:gd name="connsiteY2" fmla="*/ 0 h 246221"/>
              <a:gd name="connsiteX3" fmla="*/ 1186459 w 3096342"/>
              <a:gd name="connsiteY3" fmla="*/ 0 h 246221"/>
              <a:gd name="connsiteX4" fmla="*/ 1698884 w 3096342"/>
              <a:gd name="connsiteY4" fmla="*/ 0 h 246221"/>
              <a:gd name="connsiteX5" fmla="*/ 2241452 w 3096342"/>
              <a:gd name="connsiteY5" fmla="*/ 0 h 246221"/>
              <a:gd name="connsiteX6" fmla="*/ 3055304 w 3096342"/>
              <a:gd name="connsiteY6" fmla="*/ 0 h 246221"/>
              <a:gd name="connsiteX7" fmla="*/ 3096342 w 3096342"/>
              <a:gd name="connsiteY7" fmla="*/ 41038 h 246221"/>
              <a:gd name="connsiteX8" fmla="*/ 3096342 w 3096342"/>
              <a:gd name="connsiteY8" fmla="*/ 205183 h 246221"/>
              <a:gd name="connsiteX9" fmla="*/ 3055304 w 3096342"/>
              <a:gd name="connsiteY9" fmla="*/ 246221 h 246221"/>
              <a:gd name="connsiteX10" fmla="*/ 2392165 w 3096342"/>
              <a:gd name="connsiteY10" fmla="*/ 246221 h 246221"/>
              <a:gd name="connsiteX11" fmla="*/ 1789312 w 3096342"/>
              <a:gd name="connsiteY11" fmla="*/ 246221 h 246221"/>
              <a:gd name="connsiteX12" fmla="*/ 1126174 w 3096342"/>
              <a:gd name="connsiteY12" fmla="*/ 246221 h 246221"/>
              <a:gd name="connsiteX13" fmla="*/ 41038 w 3096342"/>
              <a:gd name="connsiteY13" fmla="*/ 246221 h 246221"/>
              <a:gd name="connsiteX14" fmla="*/ 0 w 3096342"/>
              <a:gd name="connsiteY14" fmla="*/ 205183 h 246221"/>
              <a:gd name="connsiteX15" fmla="*/ 0 w 3096342"/>
              <a:gd name="connsiteY15" fmla="*/ 41038 h 24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96342" h="246221" fill="none" extrusionOk="0">
                <a:moveTo>
                  <a:pt x="0" y="41038"/>
                </a:moveTo>
                <a:cubicBezTo>
                  <a:pt x="-4027" y="17655"/>
                  <a:pt x="22723" y="-221"/>
                  <a:pt x="41038" y="0"/>
                </a:cubicBezTo>
                <a:cubicBezTo>
                  <a:pt x="146437" y="3556"/>
                  <a:pt x="309430" y="-2546"/>
                  <a:pt x="553463" y="0"/>
                </a:cubicBezTo>
                <a:cubicBezTo>
                  <a:pt x="797497" y="2546"/>
                  <a:pt x="940383" y="-29571"/>
                  <a:pt x="1186459" y="0"/>
                </a:cubicBezTo>
                <a:cubicBezTo>
                  <a:pt x="1432535" y="29571"/>
                  <a:pt x="1575855" y="-5374"/>
                  <a:pt x="1698884" y="0"/>
                </a:cubicBezTo>
                <a:cubicBezTo>
                  <a:pt x="1821913" y="5374"/>
                  <a:pt x="2012087" y="-8387"/>
                  <a:pt x="2241452" y="0"/>
                </a:cubicBezTo>
                <a:cubicBezTo>
                  <a:pt x="2470817" y="8387"/>
                  <a:pt x="2869253" y="11932"/>
                  <a:pt x="3055304" y="0"/>
                </a:cubicBezTo>
                <a:cubicBezTo>
                  <a:pt x="3076512" y="-3435"/>
                  <a:pt x="3100399" y="20616"/>
                  <a:pt x="3096342" y="41038"/>
                </a:cubicBezTo>
                <a:cubicBezTo>
                  <a:pt x="3097777" y="98371"/>
                  <a:pt x="3103336" y="144369"/>
                  <a:pt x="3096342" y="205183"/>
                </a:cubicBezTo>
                <a:cubicBezTo>
                  <a:pt x="3101047" y="229624"/>
                  <a:pt x="3083604" y="245972"/>
                  <a:pt x="3055304" y="246221"/>
                </a:cubicBezTo>
                <a:cubicBezTo>
                  <a:pt x="2779200" y="265648"/>
                  <a:pt x="2545924" y="275772"/>
                  <a:pt x="2392165" y="246221"/>
                </a:cubicBezTo>
                <a:cubicBezTo>
                  <a:pt x="2238406" y="216670"/>
                  <a:pt x="1926551" y="219179"/>
                  <a:pt x="1789312" y="246221"/>
                </a:cubicBezTo>
                <a:cubicBezTo>
                  <a:pt x="1652073" y="273263"/>
                  <a:pt x="1380434" y="249195"/>
                  <a:pt x="1126174" y="246221"/>
                </a:cubicBezTo>
                <a:cubicBezTo>
                  <a:pt x="871914" y="243247"/>
                  <a:pt x="581394" y="258455"/>
                  <a:pt x="41038" y="246221"/>
                </a:cubicBezTo>
                <a:cubicBezTo>
                  <a:pt x="17177" y="246875"/>
                  <a:pt x="2887" y="228488"/>
                  <a:pt x="0" y="205183"/>
                </a:cubicBezTo>
                <a:cubicBezTo>
                  <a:pt x="-5953" y="159803"/>
                  <a:pt x="-2643" y="105641"/>
                  <a:pt x="0" y="41038"/>
                </a:cubicBezTo>
                <a:close/>
              </a:path>
              <a:path w="3096342" h="246221" stroke="0" extrusionOk="0">
                <a:moveTo>
                  <a:pt x="0" y="41038"/>
                </a:moveTo>
                <a:cubicBezTo>
                  <a:pt x="2012" y="14376"/>
                  <a:pt x="22305" y="1602"/>
                  <a:pt x="41038" y="0"/>
                </a:cubicBezTo>
                <a:cubicBezTo>
                  <a:pt x="245801" y="-3021"/>
                  <a:pt x="503703" y="8310"/>
                  <a:pt x="674034" y="0"/>
                </a:cubicBezTo>
                <a:cubicBezTo>
                  <a:pt x="844365" y="-8310"/>
                  <a:pt x="1034630" y="11021"/>
                  <a:pt x="1246744" y="0"/>
                </a:cubicBezTo>
                <a:cubicBezTo>
                  <a:pt x="1458858" y="-11021"/>
                  <a:pt x="1630592" y="-14034"/>
                  <a:pt x="1849598" y="0"/>
                </a:cubicBezTo>
                <a:cubicBezTo>
                  <a:pt x="2068604" y="14034"/>
                  <a:pt x="2246754" y="26186"/>
                  <a:pt x="2452451" y="0"/>
                </a:cubicBezTo>
                <a:cubicBezTo>
                  <a:pt x="2658148" y="-26186"/>
                  <a:pt x="2820781" y="-8192"/>
                  <a:pt x="3055304" y="0"/>
                </a:cubicBezTo>
                <a:cubicBezTo>
                  <a:pt x="3079502" y="28"/>
                  <a:pt x="3096695" y="18818"/>
                  <a:pt x="3096342" y="41038"/>
                </a:cubicBezTo>
                <a:cubicBezTo>
                  <a:pt x="3093344" y="76554"/>
                  <a:pt x="3102886" y="166120"/>
                  <a:pt x="3096342" y="205183"/>
                </a:cubicBezTo>
                <a:cubicBezTo>
                  <a:pt x="3100060" y="231112"/>
                  <a:pt x="3081007" y="245195"/>
                  <a:pt x="3055304" y="246221"/>
                </a:cubicBezTo>
                <a:cubicBezTo>
                  <a:pt x="2891063" y="270765"/>
                  <a:pt x="2652390" y="245436"/>
                  <a:pt x="2542879" y="246221"/>
                </a:cubicBezTo>
                <a:cubicBezTo>
                  <a:pt x="2433369" y="247006"/>
                  <a:pt x="2221450" y="268973"/>
                  <a:pt x="1909883" y="246221"/>
                </a:cubicBezTo>
                <a:cubicBezTo>
                  <a:pt x="1598316" y="223469"/>
                  <a:pt x="1478077" y="224865"/>
                  <a:pt x="1337172" y="246221"/>
                </a:cubicBezTo>
                <a:cubicBezTo>
                  <a:pt x="1196267" y="267577"/>
                  <a:pt x="975365" y="231854"/>
                  <a:pt x="824747" y="246221"/>
                </a:cubicBezTo>
                <a:cubicBezTo>
                  <a:pt x="674130" y="260588"/>
                  <a:pt x="283508" y="263506"/>
                  <a:pt x="41038" y="246221"/>
                </a:cubicBezTo>
                <a:cubicBezTo>
                  <a:pt x="18029" y="245456"/>
                  <a:pt x="305" y="231058"/>
                  <a:pt x="0" y="205183"/>
                </a:cubicBezTo>
                <a:cubicBezTo>
                  <a:pt x="4097" y="155502"/>
                  <a:pt x="-537" y="80882"/>
                  <a:pt x="0" y="41038"/>
                </a:cubicBezTo>
                <a:close/>
              </a:path>
            </a:pathLst>
          </a:custGeom>
          <a:solidFill>
            <a:srgbClr val="FEF4EC"/>
          </a:solidFill>
          <a:ln w="127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b="1" dirty="0">
                <a:solidFill>
                  <a:srgbClr val="760000"/>
                </a:solidFill>
                <a:latin typeface="+mj-lt"/>
                <a:cs typeface="Segoe UI Light" panose="020B0502040204020203" pitchFamily="34" charset="0"/>
              </a:rPr>
              <a:t>Augļi un ogas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3976AC-9C30-163D-71FD-85495E4F7727}"/>
              </a:ext>
            </a:extLst>
          </p:cNvPr>
          <p:cNvSpPr/>
          <p:nvPr/>
        </p:nvSpPr>
        <p:spPr>
          <a:xfrm rot="5400000">
            <a:off x="173458" y="4985425"/>
            <a:ext cx="310178" cy="1450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lv-LV" sz="1400" b="1" dirty="0">
                <a:solidFill>
                  <a:srgbClr val="00B050"/>
                </a:solidFill>
              </a:rPr>
              <a:t>Atbalsts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789D1C-005F-C89D-4077-BF9560152057}"/>
              </a:ext>
            </a:extLst>
          </p:cNvPr>
          <p:cNvSpPr/>
          <p:nvPr/>
        </p:nvSpPr>
        <p:spPr>
          <a:xfrm rot="5400000">
            <a:off x="233564" y="2754296"/>
            <a:ext cx="310179" cy="1570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lv-LV" sz="1400" b="1" dirty="0">
                <a:solidFill>
                  <a:schemeClr val="accent6">
                    <a:lumMod val="50000"/>
                  </a:schemeClr>
                </a:solidFill>
              </a:rPr>
              <a:t>Izlaide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44743D-5E74-0889-8C50-4B1357544768}"/>
              </a:ext>
            </a:extLst>
          </p:cNvPr>
          <p:cNvSpPr/>
          <p:nvPr/>
        </p:nvSpPr>
        <p:spPr>
          <a:xfrm rot="5400000">
            <a:off x="337103" y="5080411"/>
            <a:ext cx="310178" cy="1570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lv-LV" sz="1400" b="1" dirty="0">
                <a:solidFill>
                  <a:schemeClr val="accent5">
                    <a:lumMod val="50000"/>
                  </a:schemeClr>
                </a:solidFill>
              </a:rPr>
              <a:t>Ha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3A8ADB-CCF4-ECB6-4722-4DE1CD0BDD24}"/>
              </a:ext>
            </a:extLst>
          </p:cNvPr>
          <p:cNvSpPr/>
          <p:nvPr/>
        </p:nvSpPr>
        <p:spPr>
          <a:xfrm rot="5400000">
            <a:off x="1950232" y="5148976"/>
            <a:ext cx="310180" cy="1433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lv-LV" sz="1200" b="1" dirty="0">
                <a:solidFill>
                  <a:schemeClr val="accent5">
                    <a:lumMod val="75000"/>
                  </a:schemeClr>
                </a:solidFill>
              </a:rPr>
              <a:t>3,3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274B1B-A085-E6AF-C76C-D31A42229C44}"/>
              </a:ext>
            </a:extLst>
          </p:cNvPr>
          <p:cNvSpPr/>
          <p:nvPr/>
        </p:nvSpPr>
        <p:spPr>
          <a:xfrm rot="5400000">
            <a:off x="4948722" y="5155961"/>
            <a:ext cx="273065" cy="1570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lv-LV" sz="1400" b="1" dirty="0">
                <a:solidFill>
                  <a:schemeClr val="accent5">
                    <a:lumMod val="50000"/>
                  </a:schemeClr>
                </a:solidFill>
              </a:rPr>
              <a:t>Ha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C990CB-AD6F-FE71-2D01-62C7D8605553}"/>
              </a:ext>
            </a:extLst>
          </p:cNvPr>
          <p:cNvSpPr/>
          <p:nvPr/>
        </p:nvSpPr>
        <p:spPr>
          <a:xfrm rot="5400000">
            <a:off x="4777588" y="4668085"/>
            <a:ext cx="408257" cy="1570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lv-LV" sz="1400" b="1" dirty="0">
                <a:solidFill>
                  <a:schemeClr val="accent6">
                    <a:lumMod val="50000"/>
                  </a:schemeClr>
                </a:solidFill>
              </a:rPr>
              <a:t>Izlaide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14B3CA-D457-06D2-5528-381CEBE12E9E}"/>
              </a:ext>
            </a:extLst>
          </p:cNvPr>
          <p:cNvSpPr/>
          <p:nvPr/>
        </p:nvSpPr>
        <p:spPr>
          <a:xfrm rot="5400000">
            <a:off x="4763808" y="4946999"/>
            <a:ext cx="310178" cy="1570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lv-LV" sz="1400" b="1" dirty="0">
                <a:solidFill>
                  <a:srgbClr val="00B050"/>
                </a:solidFill>
              </a:rPr>
              <a:t>Atbalsts</a:t>
            </a:r>
          </a:p>
        </p:txBody>
      </p:sp>
    </p:spTree>
    <p:extLst>
      <p:ext uri="{BB962C8B-B14F-4D97-AF65-F5344CB8AC3E}">
        <p14:creationId xmlns:p14="http://schemas.microsoft.com/office/powerpoint/2010/main" val="3112231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479D44E-A520-AD9C-0BD3-C5D1DD1444F5}"/>
              </a:ext>
            </a:extLst>
          </p:cNvPr>
          <p:cNvSpPr/>
          <p:nvPr/>
        </p:nvSpPr>
        <p:spPr>
          <a:xfrm>
            <a:off x="4585246" y="1285773"/>
            <a:ext cx="3299113" cy="1039664"/>
          </a:xfrm>
          <a:custGeom>
            <a:avLst/>
            <a:gdLst>
              <a:gd name="connsiteX0" fmla="*/ 0 w 3299113"/>
              <a:gd name="connsiteY0" fmla="*/ 519832 h 1039664"/>
              <a:gd name="connsiteX1" fmla="*/ 1649557 w 3299113"/>
              <a:gd name="connsiteY1" fmla="*/ 0 h 1039664"/>
              <a:gd name="connsiteX2" fmla="*/ 3299114 w 3299113"/>
              <a:gd name="connsiteY2" fmla="*/ 519832 h 1039664"/>
              <a:gd name="connsiteX3" fmla="*/ 1649557 w 3299113"/>
              <a:gd name="connsiteY3" fmla="*/ 1039664 h 1039664"/>
              <a:gd name="connsiteX4" fmla="*/ 0 w 3299113"/>
              <a:gd name="connsiteY4" fmla="*/ 519832 h 103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9113" h="1039664" fill="none" extrusionOk="0">
                <a:moveTo>
                  <a:pt x="0" y="519832"/>
                </a:moveTo>
                <a:cubicBezTo>
                  <a:pt x="107040" y="131000"/>
                  <a:pt x="814540" y="5016"/>
                  <a:pt x="1649557" y="0"/>
                </a:cubicBezTo>
                <a:cubicBezTo>
                  <a:pt x="2579961" y="33125"/>
                  <a:pt x="3242148" y="231513"/>
                  <a:pt x="3299114" y="519832"/>
                </a:cubicBezTo>
                <a:cubicBezTo>
                  <a:pt x="3356680" y="815275"/>
                  <a:pt x="2550064" y="1034864"/>
                  <a:pt x="1649557" y="1039664"/>
                </a:cubicBezTo>
                <a:cubicBezTo>
                  <a:pt x="690091" y="1054119"/>
                  <a:pt x="13135" y="789122"/>
                  <a:pt x="0" y="519832"/>
                </a:cubicBezTo>
                <a:close/>
              </a:path>
              <a:path w="3299113" h="1039664" stroke="0" extrusionOk="0">
                <a:moveTo>
                  <a:pt x="0" y="519832"/>
                </a:moveTo>
                <a:cubicBezTo>
                  <a:pt x="-8373" y="247426"/>
                  <a:pt x="712575" y="-10719"/>
                  <a:pt x="1649557" y="0"/>
                </a:cubicBezTo>
                <a:cubicBezTo>
                  <a:pt x="2587180" y="-3927"/>
                  <a:pt x="3271671" y="282720"/>
                  <a:pt x="3299114" y="519832"/>
                </a:cubicBezTo>
                <a:cubicBezTo>
                  <a:pt x="3235371" y="828232"/>
                  <a:pt x="2477594" y="1137798"/>
                  <a:pt x="1649557" y="1039664"/>
                </a:cubicBezTo>
                <a:cubicBezTo>
                  <a:pt x="762270" y="1024302"/>
                  <a:pt x="-51251" y="818683"/>
                  <a:pt x="0" y="51983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30000"/>
            </a:schemeClr>
          </a:solidFill>
          <a:ln w="3175">
            <a:solidFill>
              <a:schemeClr val="accent3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6436E7A-C19D-AD0F-2CF3-E15A7A0289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4750308"/>
              </p:ext>
            </p:extLst>
          </p:nvPr>
        </p:nvGraphicFramePr>
        <p:xfrm>
          <a:off x="0" y="1340768"/>
          <a:ext cx="9144000" cy="44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Virsraksts 1">
            <a:extLst>
              <a:ext uri="{FF2B5EF4-FFF2-40B4-BE49-F238E27FC236}">
                <a16:creationId xmlns:a16="http://schemas.microsoft.com/office/drawing/2014/main" id="{3F502089-B179-42C8-9938-1AE7A0138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808" y="332656"/>
            <a:ext cx="6715472" cy="1080120"/>
          </a:xfrm>
        </p:spPr>
        <p:txBody>
          <a:bodyPr>
            <a:noAutofit/>
          </a:bodyPr>
          <a:lstStyle/>
          <a:p>
            <a:r>
              <a:rPr lang="lv-LV" sz="2700" dirty="0">
                <a:solidFill>
                  <a:srgbClr val="4F6228"/>
                </a:solidFill>
                <a:latin typeface="+mj-lt"/>
                <a:cs typeface="Segoe UI Light" panose="020B0502040204020203" pitchFamily="34" charset="0"/>
              </a:rPr>
              <a:t>Augļu un dārzeņu RO realizētā produkcijas vērtība un ES atbalsts (t.sk. RG), 2014 - 2021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1367ED8-0DA4-41CB-A335-868F256A0986}"/>
              </a:ext>
            </a:extLst>
          </p:cNvPr>
          <p:cNvCxnSpPr>
            <a:cxnSpLocks/>
          </p:cNvCxnSpPr>
          <p:nvPr/>
        </p:nvCxnSpPr>
        <p:spPr>
          <a:xfrm>
            <a:off x="3563888" y="1988840"/>
            <a:ext cx="0" cy="316835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isnstūris 1">
            <a:extLst>
              <a:ext uri="{FF2B5EF4-FFF2-40B4-BE49-F238E27FC236}">
                <a16:creationId xmlns:a16="http://schemas.microsoft.com/office/drawing/2014/main" id="{099FEE11-BA48-7C86-3386-A4BA8C78A02C}"/>
              </a:ext>
            </a:extLst>
          </p:cNvPr>
          <p:cNvSpPr/>
          <p:nvPr/>
        </p:nvSpPr>
        <p:spPr>
          <a:xfrm>
            <a:off x="116701" y="6580339"/>
            <a:ext cx="16417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000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Avots: ZM pēc LAD datiem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330B1B-FAF6-9391-03AA-A887872CA571}"/>
              </a:ext>
            </a:extLst>
          </p:cNvPr>
          <p:cNvSpPr/>
          <p:nvPr/>
        </p:nvSpPr>
        <p:spPr>
          <a:xfrm>
            <a:off x="4860032" y="1444939"/>
            <a:ext cx="2899897" cy="88921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tx2">
                    <a:lumMod val="50000"/>
                  </a:schemeClr>
                </a:solidFill>
              </a:rPr>
              <a:t>2021.g. </a:t>
            </a:r>
            <a:r>
              <a:rPr lang="lv-LV" sz="1400" b="1" dirty="0">
                <a:solidFill>
                  <a:srgbClr val="C00000"/>
                </a:solidFill>
              </a:rPr>
              <a:t>35,5%</a:t>
            </a:r>
            <a:r>
              <a:rPr lang="lv-LV" sz="1400" dirty="0">
                <a:solidFill>
                  <a:schemeClr val="tx2">
                    <a:lumMod val="50000"/>
                  </a:schemeClr>
                </a:solidFill>
              </a:rPr>
              <a:t> augļu un dārzeņu no RO pārdotās produkcijas vērtība no kopējās augļu un dārzeņu izlaides valstī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4150CE-DC1A-49DB-7637-57086D4D2C4B}"/>
              </a:ext>
            </a:extLst>
          </p:cNvPr>
          <p:cNvSpPr txBox="1"/>
          <p:nvPr/>
        </p:nvSpPr>
        <p:spPr>
          <a:xfrm>
            <a:off x="251520" y="6002124"/>
            <a:ext cx="8640960" cy="523220"/>
          </a:xfrm>
          <a:prstGeom prst="rect">
            <a:avLst/>
          </a:prstGeom>
          <a:solidFill>
            <a:srgbClr val="F2F6EA"/>
          </a:solidFill>
          <a:ln w="31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lv-LV" sz="1400" dirty="0">
                <a:latin typeface="+mj-lt"/>
                <a:cs typeface="Segoe UI Light" panose="020B0502040204020203" pitchFamily="34" charset="0"/>
              </a:rPr>
              <a:t>Laika periodā no 2014 – 2021. g. augļu un dārzeņu RO (t.sk. augļu un ogu RG) izmaksāts </a:t>
            </a:r>
            <a:r>
              <a:rPr lang="lv-LV" sz="1400" b="1" dirty="0">
                <a:solidFill>
                  <a:srgbClr val="A40000"/>
                </a:solidFill>
                <a:latin typeface="+mj-lt"/>
                <a:cs typeface="Segoe UI Light" panose="020B0502040204020203" pitchFamily="34" charset="0"/>
              </a:rPr>
              <a:t>ES atbalsts 6,44 milj. EUR </a:t>
            </a:r>
            <a:r>
              <a:rPr lang="lv-LV" sz="1400" dirty="0">
                <a:latin typeface="+mj-lt"/>
                <a:cs typeface="Segoe UI Light" panose="020B0502040204020203" pitchFamily="34" charset="0"/>
              </a:rPr>
              <a:t>apmērā</a:t>
            </a:r>
          </a:p>
        </p:txBody>
      </p:sp>
    </p:spTree>
    <p:extLst>
      <p:ext uri="{BB962C8B-B14F-4D97-AF65-F5344CB8AC3E}">
        <p14:creationId xmlns:p14="http://schemas.microsoft.com/office/powerpoint/2010/main" val="2351071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1B1F840-C95E-1901-DBE3-15960AC49AAF}"/>
              </a:ext>
            </a:extLst>
          </p:cNvPr>
          <p:cNvSpPr/>
          <p:nvPr/>
        </p:nvSpPr>
        <p:spPr>
          <a:xfrm>
            <a:off x="214968" y="6272562"/>
            <a:ext cx="5941208" cy="307777"/>
          </a:xfrm>
          <a:prstGeom prst="rect">
            <a:avLst/>
          </a:prstGeom>
          <a:solidFill>
            <a:srgbClr val="F7F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D4FD79-7E07-029D-7484-FE76E1B8A733}"/>
              </a:ext>
            </a:extLst>
          </p:cNvPr>
          <p:cNvSpPr/>
          <p:nvPr/>
        </p:nvSpPr>
        <p:spPr>
          <a:xfrm>
            <a:off x="5559927" y="2203301"/>
            <a:ext cx="3417544" cy="3392630"/>
          </a:xfrm>
          <a:custGeom>
            <a:avLst/>
            <a:gdLst>
              <a:gd name="connsiteX0" fmla="*/ 0 w 3417544"/>
              <a:gd name="connsiteY0" fmla="*/ 0 h 3392630"/>
              <a:gd name="connsiteX1" fmla="*/ 3417544 w 3417544"/>
              <a:gd name="connsiteY1" fmla="*/ 0 h 3392630"/>
              <a:gd name="connsiteX2" fmla="*/ 3417544 w 3417544"/>
              <a:gd name="connsiteY2" fmla="*/ 3392630 h 3392630"/>
              <a:gd name="connsiteX3" fmla="*/ 0 w 3417544"/>
              <a:gd name="connsiteY3" fmla="*/ 3392630 h 3392630"/>
              <a:gd name="connsiteX4" fmla="*/ 0 w 3417544"/>
              <a:gd name="connsiteY4" fmla="*/ 0 h 339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7544" h="3392630" fill="none" extrusionOk="0">
                <a:moveTo>
                  <a:pt x="0" y="0"/>
                </a:moveTo>
                <a:cubicBezTo>
                  <a:pt x="1129542" y="-33775"/>
                  <a:pt x="2639819" y="138873"/>
                  <a:pt x="3417544" y="0"/>
                </a:cubicBezTo>
                <a:cubicBezTo>
                  <a:pt x="3343773" y="1458536"/>
                  <a:pt x="3261661" y="2843506"/>
                  <a:pt x="3417544" y="3392630"/>
                </a:cubicBezTo>
                <a:cubicBezTo>
                  <a:pt x="2200161" y="3255300"/>
                  <a:pt x="768346" y="3254774"/>
                  <a:pt x="0" y="3392630"/>
                </a:cubicBezTo>
                <a:cubicBezTo>
                  <a:pt x="152408" y="2122495"/>
                  <a:pt x="73868" y="1003012"/>
                  <a:pt x="0" y="0"/>
                </a:cubicBezTo>
                <a:close/>
              </a:path>
              <a:path w="3417544" h="3392630" stroke="0" extrusionOk="0">
                <a:moveTo>
                  <a:pt x="0" y="0"/>
                </a:moveTo>
                <a:cubicBezTo>
                  <a:pt x="594976" y="-101487"/>
                  <a:pt x="1750317" y="-162162"/>
                  <a:pt x="3417544" y="0"/>
                </a:cubicBezTo>
                <a:cubicBezTo>
                  <a:pt x="3478257" y="630473"/>
                  <a:pt x="3356472" y="3031110"/>
                  <a:pt x="3417544" y="3392630"/>
                </a:cubicBezTo>
                <a:cubicBezTo>
                  <a:pt x="2206613" y="3442695"/>
                  <a:pt x="507339" y="3234181"/>
                  <a:pt x="0" y="3392630"/>
                </a:cubicBezTo>
                <a:cubicBezTo>
                  <a:pt x="-24452" y="2396761"/>
                  <a:pt x="-67663" y="622682"/>
                  <a:pt x="0" y="0"/>
                </a:cubicBezTo>
                <a:close/>
              </a:path>
            </a:pathLst>
          </a:custGeom>
          <a:solidFill>
            <a:srgbClr val="FCFDF9"/>
          </a:solidFill>
          <a:ln w="3175">
            <a:solidFill>
              <a:srgbClr val="C9E7A7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6586736" cy="671736"/>
          </a:xfrm>
        </p:spPr>
        <p:txBody>
          <a:bodyPr>
            <a:normAutofit/>
          </a:bodyPr>
          <a:lstStyle/>
          <a:p>
            <a:r>
              <a:rPr lang="lv-LV" sz="2700" dirty="0">
                <a:solidFill>
                  <a:srgbClr val="4F6228"/>
                </a:solidFill>
                <a:latin typeface="+mj-lt"/>
                <a:cs typeface="Segoe UI Light" panose="020B0502040204020203" pitchFamily="34" charset="0"/>
              </a:rPr>
              <a:t>Skolu apgādes programma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52119" y="2420888"/>
            <a:ext cx="323315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latin typeface="+mj-lt"/>
                <a:cs typeface="Segoe UI Light" panose="020B0502040204020203" pitchFamily="34" charset="0"/>
              </a:rPr>
              <a:t>Kopš 2013/2014.m.g.:</a:t>
            </a:r>
          </a:p>
          <a:p>
            <a:endParaRPr lang="lv-LV" sz="1600" b="1" dirty="0">
              <a:latin typeface="+mj-lt"/>
              <a:cs typeface="Segoe UI Light" panose="020B0502040204020203" pitchFamily="34" charset="0"/>
            </a:endParaRPr>
          </a:p>
          <a:p>
            <a:r>
              <a:rPr lang="lv-LV" dirty="0">
                <a:latin typeface="+mj-lt"/>
                <a:cs typeface="Segoe UI Light" panose="020B0502040204020203" pitchFamily="34" charset="0"/>
              </a:rPr>
              <a:t> </a:t>
            </a:r>
            <a:r>
              <a:rPr lang="lv-LV" sz="1600" dirty="0">
                <a:latin typeface="+mj-lt"/>
                <a:cs typeface="Segoe UI Light" panose="020B0502040204020203" pitchFamily="34" charset="0"/>
              </a:rPr>
              <a:t>→</a:t>
            </a:r>
            <a:r>
              <a:rPr lang="lv-LV" sz="1600" b="1" dirty="0">
                <a:latin typeface="+mj-lt"/>
                <a:cs typeface="Segoe UI Light" panose="020B0502040204020203" pitchFamily="34" charset="0"/>
              </a:rPr>
              <a:t> Izdalītas 8035 tonnas svaigu augļu un dārzeņu </a:t>
            </a:r>
            <a:r>
              <a:rPr lang="lv-LV" sz="1600" dirty="0">
                <a:latin typeface="+mj-lt"/>
                <a:cs typeface="Segoe UI Light" panose="020B0502040204020203" pitchFamily="34" charset="0"/>
              </a:rPr>
              <a:t>t.sk. āboli – 6203 t, burkāni – 1254 t u.c.</a:t>
            </a:r>
            <a:br>
              <a:rPr lang="lv-LV" sz="1600" dirty="0">
                <a:latin typeface="+mj-lt"/>
                <a:cs typeface="Segoe UI Light" panose="020B0502040204020203" pitchFamily="34" charset="0"/>
              </a:rPr>
            </a:br>
            <a:endParaRPr lang="lv-LV" sz="1600" dirty="0">
              <a:latin typeface="+mj-lt"/>
              <a:cs typeface="Segoe UI Light" panose="020B0502040204020203" pitchFamily="34" charset="0"/>
            </a:endParaRPr>
          </a:p>
          <a:p>
            <a:r>
              <a:rPr lang="lv-LV" sz="1600" dirty="0">
                <a:latin typeface="+mj-lt"/>
                <a:cs typeface="Segoe UI Light" panose="020B0502040204020203" pitchFamily="34" charset="0"/>
              </a:rPr>
              <a:t> → </a:t>
            </a:r>
            <a:r>
              <a:rPr lang="lv-LV" sz="1600" b="1" dirty="0">
                <a:latin typeface="+mj-lt"/>
                <a:cs typeface="Segoe UI Light" panose="020B0502040204020203" pitchFamily="34" charset="0"/>
              </a:rPr>
              <a:t>Saņemts ES un LV atbalsts 11,38 milj. EUR apmērā</a:t>
            </a:r>
          </a:p>
          <a:p>
            <a:endParaRPr lang="lv-LV" sz="1600" dirty="0">
              <a:latin typeface="+mj-lt"/>
              <a:cs typeface="Segoe UI Light" panose="020B0502040204020203" pitchFamily="34" charset="0"/>
            </a:endParaRPr>
          </a:p>
          <a:p>
            <a:r>
              <a:rPr lang="lv-LV" sz="1600" dirty="0">
                <a:latin typeface="+mj-lt"/>
                <a:cs typeface="Segoe UI Light" panose="020B0502040204020203" pitchFamily="34" charset="0"/>
              </a:rPr>
              <a:t>→ Kopš 2016./2017. gada programmā iesaistīto bērnu skaits pieaudzis par 48%</a:t>
            </a:r>
          </a:p>
          <a:p>
            <a:endParaRPr lang="lv-LV" dirty="0">
              <a:latin typeface="+mj-lt"/>
              <a:cs typeface="Segoe UI Light" panose="020B0502040204020203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1ED220F-E57A-D334-FF5A-98026878FE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2547247"/>
              </p:ext>
            </p:extLst>
          </p:nvPr>
        </p:nvGraphicFramePr>
        <p:xfrm>
          <a:off x="179512" y="1556792"/>
          <a:ext cx="5616624" cy="452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5759B82-F6D1-0DEE-6FB2-86326372608F}"/>
              </a:ext>
            </a:extLst>
          </p:cNvPr>
          <p:cNvSpPr txBox="1"/>
          <p:nvPr/>
        </p:nvSpPr>
        <p:spPr>
          <a:xfrm>
            <a:off x="214968" y="6272562"/>
            <a:ext cx="8172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400" dirty="0">
                <a:latin typeface="+mj-lt"/>
                <a:cs typeface="Segoe UI Light" panose="020B0502040204020203" pitchFamily="34" charset="0"/>
              </a:rPr>
              <a:t>2020/2021. un 2021/2022. g. izteikta </a:t>
            </a:r>
            <a:r>
              <a:rPr lang="lv-LV" sz="1400" noProof="1">
                <a:latin typeface="+mj-lt"/>
                <a:cs typeface="Segoe UI Light" panose="020B0502040204020203" pitchFamily="34" charset="0"/>
              </a:rPr>
              <a:t>Covid-19</a:t>
            </a:r>
            <a:r>
              <a:rPr lang="lv-LV" sz="1400" dirty="0">
                <a:latin typeface="+mj-lt"/>
                <a:cs typeface="Segoe UI Light" panose="020B0502040204020203" pitchFamily="34" charset="0"/>
              </a:rPr>
              <a:t> ietekme programmas apguvē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9C4E1F-055B-746F-94D6-8D666A8C2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660" y="259924"/>
            <a:ext cx="1691680" cy="677300"/>
          </a:xfrm>
          <a:prstGeom prst="rect">
            <a:avLst/>
          </a:prstGeom>
        </p:spPr>
      </p:pic>
      <p:sp>
        <p:nvSpPr>
          <p:cNvPr id="3" name="Taisnstūris 1">
            <a:extLst>
              <a:ext uri="{FF2B5EF4-FFF2-40B4-BE49-F238E27FC236}">
                <a16:creationId xmlns:a16="http://schemas.microsoft.com/office/drawing/2014/main" id="{0D5EA5C1-3C05-9255-4680-533E7219EEA4}"/>
              </a:ext>
            </a:extLst>
          </p:cNvPr>
          <p:cNvSpPr/>
          <p:nvPr/>
        </p:nvSpPr>
        <p:spPr>
          <a:xfrm>
            <a:off x="116701" y="6580339"/>
            <a:ext cx="16417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000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Avots: ZM pēc LAD datiem</a:t>
            </a:r>
          </a:p>
        </p:txBody>
      </p:sp>
    </p:spTree>
    <p:extLst>
      <p:ext uri="{BB962C8B-B14F-4D97-AF65-F5344CB8AC3E}">
        <p14:creationId xmlns:p14="http://schemas.microsoft.com/office/powerpoint/2010/main" val="107425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A0A9815-C5F6-4BE5-C9F5-ABC3C8338A93}"/>
              </a:ext>
            </a:extLst>
          </p:cNvPr>
          <p:cNvSpPr/>
          <p:nvPr/>
        </p:nvSpPr>
        <p:spPr>
          <a:xfrm>
            <a:off x="611560" y="3501008"/>
            <a:ext cx="8352927" cy="3024336"/>
          </a:xfrm>
          <a:custGeom>
            <a:avLst/>
            <a:gdLst>
              <a:gd name="connsiteX0" fmla="*/ 0 w 8352927"/>
              <a:gd name="connsiteY0" fmla="*/ 0 h 3024336"/>
              <a:gd name="connsiteX1" fmla="*/ 8352927 w 8352927"/>
              <a:gd name="connsiteY1" fmla="*/ 0 h 3024336"/>
              <a:gd name="connsiteX2" fmla="*/ 8352927 w 8352927"/>
              <a:gd name="connsiteY2" fmla="*/ 3024336 h 3024336"/>
              <a:gd name="connsiteX3" fmla="*/ 0 w 8352927"/>
              <a:gd name="connsiteY3" fmla="*/ 3024336 h 3024336"/>
              <a:gd name="connsiteX4" fmla="*/ 0 w 8352927"/>
              <a:gd name="connsiteY4" fmla="*/ 0 h 302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52927" h="3024336" fill="none" extrusionOk="0">
                <a:moveTo>
                  <a:pt x="0" y="0"/>
                </a:moveTo>
                <a:cubicBezTo>
                  <a:pt x="2464088" y="-33775"/>
                  <a:pt x="6938090" y="138873"/>
                  <a:pt x="8352927" y="0"/>
                </a:cubicBezTo>
                <a:cubicBezTo>
                  <a:pt x="8279156" y="588108"/>
                  <a:pt x="8197044" y="2699561"/>
                  <a:pt x="8352927" y="3024336"/>
                </a:cubicBezTo>
                <a:cubicBezTo>
                  <a:pt x="5107107" y="2887006"/>
                  <a:pt x="2867282" y="2886480"/>
                  <a:pt x="0" y="3024336"/>
                </a:cubicBezTo>
                <a:cubicBezTo>
                  <a:pt x="152408" y="2445765"/>
                  <a:pt x="73868" y="1201856"/>
                  <a:pt x="0" y="0"/>
                </a:cubicBezTo>
                <a:close/>
              </a:path>
              <a:path w="8352927" h="3024336" stroke="0" extrusionOk="0">
                <a:moveTo>
                  <a:pt x="0" y="0"/>
                </a:moveTo>
                <a:cubicBezTo>
                  <a:pt x="1604385" y="-101487"/>
                  <a:pt x="7481599" y="-162162"/>
                  <a:pt x="8352927" y="0"/>
                </a:cubicBezTo>
                <a:cubicBezTo>
                  <a:pt x="8413640" y="876548"/>
                  <a:pt x="8291855" y="1599531"/>
                  <a:pt x="8352927" y="3024336"/>
                </a:cubicBezTo>
                <a:cubicBezTo>
                  <a:pt x="4198833" y="3074401"/>
                  <a:pt x="1386050" y="2865887"/>
                  <a:pt x="0" y="3024336"/>
                </a:cubicBezTo>
                <a:cubicBezTo>
                  <a:pt x="-24452" y="1706119"/>
                  <a:pt x="-67663" y="1256449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23000"/>
            </a:schemeClr>
          </a:solidFill>
          <a:ln w="3175">
            <a:solidFill>
              <a:schemeClr val="accent3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TextBox 7"/>
          <p:cNvSpPr txBox="1"/>
          <p:nvPr/>
        </p:nvSpPr>
        <p:spPr>
          <a:xfrm>
            <a:off x="179512" y="2444323"/>
            <a:ext cx="87849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latin typeface="+mj-lt"/>
                <a:cs typeface="Segoe UI Light" panose="020B0502040204020203" pitchFamily="34" charset="0"/>
              </a:rPr>
              <a:t>Institūta «BIOR» izvērtējums par programmas īstenošanu kopš 2017/2018. </a:t>
            </a:r>
            <a:r>
              <a:rPr lang="lv-LV" sz="2000" b="1" noProof="1">
                <a:latin typeface="+mj-lt"/>
                <a:cs typeface="Segoe UI Light" panose="020B0502040204020203" pitchFamily="34" charset="0"/>
              </a:rPr>
              <a:t>m.g., kurš tika </a:t>
            </a:r>
            <a:r>
              <a:rPr lang="lv-LV" sz="2000" b="1" dirty="0">
                <a:latin typeface="+mj-lt"/>
                <a:cs typeface="Segoe UI Light" panose="020B0502040204020203" pitchFamily="34" charset="0"/>
              </a:rPr>
              <a:t>veikts 2020 – 2023. gadā (noslēgts 2023.g. februārī) un tā galvenie secinājumi:</a:t>
            </a:r>
          </a:p>
          <a:p>
            <a:endParaRPr lang="lv-LV" sz="2000" dirty="0">
              <a:latin typeface="+mj-lt"/>
              <a:cs typeface="Segoe UI Light" panose="020B0502040204020203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lv-LV" sz="2000" dirty="0">
                <a:latin typeface="+mj-lt"/>
                <a:cs typeface="Segoe UI Light" panose="020B0502040204020203" pitchFamily="34" charset="0"/>
              </a:rPr>
              <a:t>Programma kopumā ļoti </a:t>
            </a:r>
            <a:r>
              <a:rPr lang="lv-LV" sz="2000" b="1" dirty="0">
                <a:latin typeface="+mj-lt"/>
                <a:cs typeface="Segoe UI Light" panose="020B0502040204020203" pitchFamily="34" charset="0"/>
              </a:rPr>
              <a:t>pozitīvi vērtēta un ir jāturpina</a:t>
            </a:r>
            <a:endParaRPr lang="lv-LV" sz="2000" dirty="0">
              <a:latin typeface="+mj-lt"/>
              <a:cs typeface="Segoe UI Light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lv-LV" sz="2000" dirty="0">
                <a:latin typeface="+mj-lt"/>
                <a:cs typeface="Segoe UI Light" panose="020B0502040204020203" pitchFamily="34" charset="0"/>
              </a:rPr>
              <a:t>Jāizvērtē </a:t>
            </a:r>
            <a:r>
              <a:rPr lang="lv-LV" sz="2000" b="1" dirty="0">
                <a:latin typeface="+mj-lt"/>
                <a:cs typeface="Segoe UI Light" panose="020B0502040204020203" pitchFamily="34" charset="0"/>
              </a:rPr>
              <a:t>ierosinājumi </a:t>
            </a:r>
            <a:r>
              <a:rPr lang="lv-LV" sz="2000" dirty="0">
                <a:latin typeface="+mj-lt"/>
                <a:cs typeface="Segoe UI Light" panose="020B0502040204020203" pitchFamily="34" charset="0"/>
              </a:rPr>
              <a:t>piedāvāt </a:t>
            </a:r>
            <a:r>
              <a:rPr lang="lv-LV" sz="2000" b="1" dirty="0">
                <a:latin typeface="+mj-lt"/>
                <a:cs typeface="Segoe UI Light" panose="020B0502040204020203" pitchFamily="34" charset="0"/>
              </a:rPr>
              <a:t>plašāku produktu klāstu </a:t>
            </a:r>
            <a:r>
              <a:rPr lang="lv-LV" sz="2000" dirty="0">
                <a:latin typeface="+mj-lt"/>
                <a:cs typeface="Segoe UI Light" panose="020B0502040204020203" pitchFamily="34" charset="0"/>
              </a:rPr>
              <a:t>un </a:t>
            </a:r>
            <a:r>
              <a:rPr lang="lv-LV" sz="2000" b="1" dirty="0">
                <a:latin typeface="+mj-lt"/>
                <a:cs typeface="Segoe UI Light" panose="020B0502040204020203" pitchFamily="34" charset="0"/>
              </a:rPr>
              <a:t>ilgāku izdales periodu</a:t>
            </a:r>
            <a:endParaRPr lang="lv-LV" sz="2000" dirty="0">
              <a:latin typeface="+mj-lt"/>
              <a:cs typeface="Segoe UI Light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lv-LV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Programma </a:t>
            </a:r>
            <a:r>
              <a:rPr lang="lv-LV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bieži vien kalpo arī kā brokastu vai citas maltītes aizstājējs</a:t>
            </a:r>
            <a:r>
              <a:rPr lang="lv-LV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v-LV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nodrošinot bērnam būtiskas uzturvielas un nepieciešamo enerģiju</a:t>
            </a:r>
            <a:endParaRPr lang="lv-LV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lv-LV" sz="2000" b="1" dirty="0">
                <a:latin typeface="+mj-lt"/>
                <a:cs typeface="Segoe UI Light" panose="020B0502040204020203" pitchFamily="34" charset="0"/>
              </a:rPr>
              <a:t>Būtiska ir vecāku loma</a:t>
            </a:r>
            <a:r>
              <a:rPr lang="lv-LV" sz="2000" dirty="0">
                <a:latin typeface="+mj-lt"/>
                <a:cs typeface="Segoe UI Light" panose="020B0502040204020203" pitchFamily="34" charset="0"/>
              </a:rPr>
              <a:t> bērnu veselīgu uztura paradumu veidošanā, tāpēc jāmeklē iespējas vairāk informēt un iesaistīt vecākus veselību veicinošās aktivitātēs, tā </a:t>
            </a:r>
            <a:r>
              <a:rPr lang="lv-LV" sz="2000" b="1" dirty="0">
                <a:latin typeface="+mj-lt"/>
                <a:cs typeface="Segoe UI Light" panose="020B0502040204020203" pitchFamily="34" charset="0"/>
              </a:rPr>
              <a:t>veicinot augļu un dārzeņu uztura patēriņu</a:t>
            </a:r>
            <a:endParaRPr lang="lv-LV" sz="2000" dirty="0">
              <a:latin typeface="+mj-lt"/>
              <a:cs typeface="Segoe UI Light" panose="020B0502040204020203" pitchFamily="34" charset="0"/>
            </a:endParaRPr>
          </a:p>
        </p:txBody>
      </p:sp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6586736" cy="671736"/>
          </a:xfrm>
        </p:spPr>
        <p:txBody>
          <a:bodyPr>
            <a:normAutofit/>
          </a:bodyPr>
          <a:lstStyle/>
          <a:p>
            <a:r>
              <a:rPr lang="lv-LV" sz="2700" dirty="0">
                <a:solidFill>
                  <a:srgbClr val="4F6228"/>
                </a:solidFill>
                <a:latin typeface="+mj-lt"/>
                <a:cs typeface="Segoe UI Light" panose="020B0502040204020203" pitchFamily="34" charset="0"/>
              </a:rPr>
              <a:t>Skolu apgādes programma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FD4180-275A-ECF0-D0B3-DB2868F75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177" y="1198183"/>
            <a:ext cx="2861692" cy="114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4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9A006F-CADB-C93C-888F-5A2C7A23A7CD}"/>
              </a:ext>
            </a:extLst>
          </p:cNvPr>
          <p:cNvSpPr/>
          <p:nvPr/>
        </p:nvSpPr>
        <p:spPr>
          <a:xfrm>
            <a:off x="35182" y="1532310"/>
            <a:ext cx="4325838" cy="4921026"/>
          </a:xfrm>
          <a:custGeom>
            <a:avLst/>
            <a:gdLst>
              <a:gd name="connsiteX0" fmla="*/ 0 w 4325838"/>
              <a:gd name="connsiteY0" fmla="*/ 0 h 4921026"/>
              <a:gd name="connsiteX1" fmla="*/ 4325838 w 4325838"/>
              <a:gd name="connsiteY1" fmla="*/ 0 h 4921026"/>
              <a:gd name="connsiteX2" fmla="*/ 4325838 w 4325838"/>
              <a:gd name="connsiteY2" fmla="*/ 4921026 h 4921026"/>
              <a:gd name="connsiteX3" fmla="*/ 0 w 4325838"/>
              <a:gd name="connsiteY3" fmla="*/ 4921026 h 4921026"/>
              <a:gd name="connsiteX4" fmla="*/ 0 w 4325838"/>
              <a:gd name="connsiteY4" fmla="*/ 0 h 492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5838" h="4921026" fill="none" extrusionOk="0">
                <a:moveTo>
                  <a:pt x="0" y="0"/>
                </a:moveTo>
                <a:cubicBezTo>
                  <a:pt x="1850635" y="-33775"/>
                  <a:pt x="2178440" y="138873"/>
                  <a:pt x="4325838" y="0"/>
                </a:cubicBezTo>
                <a:cubicBezTo>
                  <a:pt x="4252067" y="917871"/>
                  <a:pt x="4169955" y="2903904"/>
                  <a:pt x="4325838" y="4921026"/>
                </a:cubicBezTo>
                <a:cubicBezTo>
                  <a:pt x="2263528" y="4783696"/>
                  <a:pt x="459724" y="4783170"/>
                  <a:pt x="0" y="4921026"/>
                </a:cubicBezTo>
                <a:cubicBezTo>
                  <a:pt x="152408" y="3014649"/>
                  <a:pt x="73868" y="881621"/>
                  <a:pt x="0" y="0"/>
                </a:cubicBezTo>
                <a:close/>
              </a:path>
              <a:path w="4325838" h="4921026" stroke="0" extrusionOk="0">
                <a:moveTo>
                  <a:pt x="0" y="0"/>
                </a:moveTo>
                <a:cubicBezTo>
                  <a:pt x="1955003" y="-101487"/>
                  <a:pt x="3172506" y="-162162"/>
                  <a:pt x="4325838" y="0"/>
                </a:cubicBezTo>
                <a:cubicBezTo>
                  <a:pt x="4386551" y="1998719"/>
                  <a:pt x="4264766" y="3867570"/>
                  <a:pt x="4325838" y="4921026"/>
                </a:cubicBezTo>
                <a:cubicBezTo>
                  <a:pt x="3266452" y="4971091"/>
                  <a:pt x="1367693" y="4762577"/>
                  <a:pt x="0" y="4921026"/>
                </a:cubicBezTo>
                <a:cubicBezTo>
                  <a:pt x="-24452" y="2584293"/>
                  <a:pt x="-67663" y="2379013"/>
                  <a:pt x="0" y="0"/>
                </a:cubicBezTo>
                <a:close/>
              </a:path>
            </a:pathLst>
          </a:custGeom>
          <a:solidFill>
            <a:srgbClr val="FCFDF9"/>
          </a:solidFill>
          <a:ln w="3175">
            <a:solidFill>
              <a:srgbClr val="C9E7A7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D3D5C4-CE26-4931-445E-4B838874CA6D}"/>
              </a:ext>
            </a:extLst>
          </p:cNvPr>
          <p:cNvSpPr txBox="1"/>
          <p:nvPr/>
        </p:nvSpPr>
        <p:spPr>
          <a:xfrm>
            <a:off x="170659" y="1532310"/>
            <a:ext cx="419036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latin typeface="+mj-lt"/>
                <a:cs typeface="Segoe UI" panose="020B0502040204020203" pitchFamily="34" charset="0"/>
              </a:rPr>
              <a:t>Kur aptaujātās ģimenes </a:t>
            </a:r>
            <a:r>
              <a:rPr lang="lv-LV" sz="1600" b="1" dirty="0">
                <a:latin typeface="+mj-lt"/>
                <a:cs typeface="Segoe UI" panose="020B0502040204020203" pitchFamily="34" charset="0"/>
              </a:rPr>
              <a:t>iegūst augļus un dārzeņus:</a:t>
            </a:r>
            <a:br>
              <a:rPr lang="lv-LV" sz="1600" b="1" dirty="0">
                <a:latin typeface="+mj-lt"/>
                <a:cs typeface="Segoe UI" panose="020B0502040204020203" pitchFamily="34" charset="0"/>
              </a:rPr>
            </a:br>
            <a:endParaRPr lang="lv-LV" sz="1600" b="1" dirty="0">
              <a:latin typeface="+mj-lt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600" dirty="0">
                <a:latin typeface="+mj-lt"/>
                <a:cs typeface="Segoe UI" panose="020B0502040204020203" pitchFamily="34" charset="0"/>
              </a:rPr>
              <a:t>Lielākā daļa iegādājas </a:t>
            </a:r>
            <a:r>
              <a:rPr lang="lv-LV" sz="1600" u="sng" dirty="0">
                <a:latin typeface="+mj-lt"/>
                <a:cs typeface="Segoe UI" panose="020B0502040204020203" pitchFamily="34" charset="0"/>
              </a:rPr>
              <a:t>veikalā.</a:t>
            </a:r>
            <a:r>
              <a:rPr lang="lv-LV" sz="1600" dirty="0">
                <a:latin typeface="+mj-lt"/>
                <a:cs typeface="Segoe UI" panose="020B0502040204020203" pitchFamily="34" charset="0"/>
              </a:rPr>
              <a:t> Ja ir savs dārzs, tur biežāk audzē augļus nekā dārzeņus</a:t>
            </a:r>
            <a:br>
              <a:rPr lang="lv-LV" sz="1600" dirty="0">
                <a:latin typeface="+mj-lt"/>
                <a:cs typeface="Segoe UI" panose="020B0502040204020203" pitchFamily="34" charset="0"/>
              </a:rPr>
            </a:br>
            <a:endParaRPr lang="lv-LV" sz="1600" dirty="0">
              <a:latin typeface="+mj-lt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600" dirty="0">
                <a:latin typeface="+mj-lt"/>
                <a:cs typeface="Segoe UI" panose="020B0502040204020203" pitchFamily="34" charset="0"/>
              </a:rPr>
              <a:t>Neliela daļa ģimeņu augļus un dārzeņus iegādājas no </a:t>
            </a:r>
            <a:r>
              <a:rPr lang="lv-LV" sz="1600" u="sng" dirty="0">
                <a:latin typeface="+mj-lt"/>
                <a:cs typeface="Segoe UI" panose="020B0502040204020203" pitchFamily="34" charset="0"/>
              </a:rPr>
              <a:t>zemnieku saimniecībām</a:t>
            </a:r>
            <a:r>
              <a:rPr lang="lv-LV" sz="1600" dirty="0">
                <a:latin typeface="+mj-lt"/>
                <a:cs typeface="Segoe UI" panose="020B0502040204020203" pitchFamily="34" charset="0"/>
              </a:rPr>
              <a:t>, un viena trešdaļa vecāku norādīja, ka augļus un dārzeņus iegādājas </a:t>
            </a:r>
            <a:r>
              <a:rPr lang="lv-LV" sz="1600" u="sng" dirty="0">
                <a:latin typeface="+mj-lt"/>
                <a:cs typeface="Segoe UI" panose="020B0502040204020203" pitchFamily="34" charset="0"/>
              </a:rPr>
              <a:t>tirgū</a:t>
            </a:r>
            <a:br>
              <a:rPr lang="lv-LV" sz="1600" dirty="0">
                <a:latin typeface="+mj-lt"/>
                <a:cs typeface="Segoe UI" panose="020B0502040204020203" pitchFamily="34" charset="0"/>
              </a:rPr>
            </a:br>
            <a:endParaRPr lang="lv-LV" sz="1600" dirty="0">
              <a:latin typeface="+mj-lt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600" dirty="0">
                <a:latin typeface="+mj-lt"/>
                <a:cs typeface="Segoe UI" panose="020B0502040204020203" pitchFamily="34" charset="0"/>
              </a:rPr>
              <a:t>Gandrīz puse (47%) ģimeņu norādīja, ka augļus un dārzeņus iegādājas 1-2 reizes nedēļā, 36% to dara 3-4 reizes nedēļā, bet 10% augļus un dārzeņus pērk katru otro dienu</a:t>
            </a:r>
            <a:br>
              <a:rPr lang="lv-LV" sz="1600" dirty="0">
                <a:latin typeface="+mj-lt"/>
                <a:cs typeface="Segoe UI" panose="020B0502040204020203" pitchFamily="34" charset="0"/>
              </a:rPr>
            </a:br>
            <a:endParaRPr lang="lv-LV" sz="1600" dirty="0">
              <a:latin typeface="+mj-lt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600" dirty="0">
                <a:effectLst/>
                <a:latin typeface="+mj-lt"/>
                <a:ea typeface="Calibri" panose="020F0502020204030204" pitchFamily="34" charset="0"/>
                <a:cs typeface="Segoe UI" panose="020B0502040204020203" pitchFamily="34" charset="0"/>
              </a:rPr>
              <a:t>Anketās vecāki norādīja, ka augļus un dārzeņus vismaz reizi dienā ēd 43% bērnu</a:t>
            </a:r>
            <a:endParaRPr lang="lv-LV" sz="1600" dirty="0"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8" name="Virsraksts 1">
            <a:extLst>
              <a:ext uri="{FF2B5EF4-FFF2-40B4-BE49-F238E27FC236}">
                <a16:creationId xmlns:a16="http://schemas.microsoft.com/office/drawing/2014/main" id="{A4564D51-06ED-CD6A-848F-C7D92B23F583}"/>
              </a:ext>
            </a:extLst>
          </p:cNvPr>
          <p:cNvSpPr txBox="1">
            <a:spLocks/>
          </p:cNvSpPr>
          <p:nvPr/>
        </p:nvSpPr>
        <p:spPr>
          <a:xfrm>
            <a:off x="2051720" y="404664"/>
            <a:ext cx="6586736" cy="6717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 sz="2700" dirty="0">
                <a:solidFill>
                  <a:srgbClr val="4F6228"/>
                </a:solidFill>
                <a:latin typeface="+mj-lt"/>
                <a:cs typeface="Segoe UI Light" panose="020B0502040204020203" pitchFamily="34" charset="0"/>
              </a:rPr>
              <a:t>Skolu apgādes programma, aptauju rezultāti pirmsskolās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D896E49-5504-C870-6167-FD4582923F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677714"/>
              </p:ext>
            </p:extLst>
          </p:nvPr>
        </p:nvGraphicFramePr>
        <p:xfrm>
          <a:off x="4503307" y="4149080"/>
          <a:ext cx="447003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00B14E5-668E-DEFC-CD75-75015BDE45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353818"/>
              </p:ext>
            </p:extLst>
          </p:nvPr>
        </p:nvGraphicFramePr>
        <p:xfrm>
          <a:off x="4503307" y="1542634"/>
          <a:ext cx="4470034" cy="2534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32460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E30E2B-4044-C72E-EE85-5289EC7E13BC}"/>
              </a:ext>
            </a:extLst>
          </p:cNvPr>
          <p:cNvSpPr/>
          <p:nvPr/>
        </p:nvSpPr>
        <p:spPr>
          <a:xfrm>
            <a:off x="467544" y="1560402"/>
            <a:ext cx="8208912" cy="2300876"/>
          </a:xfrm>
          <a:custGeom>
            <a:avLst/>
            <a:gdLst>
              <a:gd name="connsiteX0" fmla="*/ 0 w 8208912"/>
              <a:gd name="connsiteY0" fmla="*/ 0 h 2300876"/>
              <a:gd name="connsiteX1" fmla="*/ 8208912 w 8208912"/>
              <a:gd name="connsiteY1" fmla="*/ 0 h 2300876"/>
              <a:gd name="connsiteX2" fmla="*/ 8208912 w 8208912"/>
              <a:gd name="connsiteY2" fmla="*/ 2300876 h 2300876"/>
              <a:gd name="connsiteX3" fmla="*/ 0 w 8208912"/>
              <a:gd name="connsiteY3" fmla="*/ 2300876 h 2300876"/>
              <a:gd name="connsiteX4" fmla="*/ 0 w 8208912"/>
              <a:gd name="connsiteY4" fmla="*/ 0 h 230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8912" h="2300876" fill="none" extrusionOk="0">
                <a:moveTo>
                  <a:pt x="0" y="0"/>
                </a:moveTo>
                <a:cubicBezTo>
                  <a:pt x="3544129" y="-33775"/>
                  <a:pt x="6692812" y="138873"/>
                  <a:pt x="8208912" y="0"/>
                </a:cubicBezTo>
                <a:cubicBezTo>
                  <a:pt x="8135141" y="462623"/>
                  <a:pt x="8053029" y="1509788"/>
                  <a:pt x="8208912" y="2300876"/>
                </a:cubicBezTo>
                <a:cubicBezTo>
                  <a:pt x="4747379" y="2163546"/>
                  <a:pt x="1874078" y="2163020"/>
                  <a:pt x="0" y="2300876"/>
                </a:cubicBezTo>
                <a:cubicBezTo>
                  <a:pt x="152408" y="1959704"/>
                  <a:pt x="73868" y="451857"/>
                  <a:pt x="0" y="0"/>
                </a:cubicBezTo>
                <a:close/>
              </a:path>
              <a:path w="8208912" h="2300876" stroke="0" extrusionOk="0">
                <a:moveTo>
                  <a:pt x="0" y="0"/>
                </a:moveTo>
                <a:cubicBezTo>
                  <a:pt x="1186385" y="-101487"/>
                  <a:pt x="4874689" y="-162162"/>
                  <a:pt x="8208912" y="0"/>
                </a:cubicBezTo>
                <a:cubicBezTo>
                  <a:pt x="8269625" y="354340"/>
                  <a:pt x="8147840" y="1778788"/>
                  <a:pt x="8208912" y="2300876"/>
                </a:cubicBezTo>
                <a:cubicBezTo>
                  <a:pt x="7352952" y="2350941"/>
                  <a:pt x="3676270" y="2142427"/>
                  <a:pt x="0" y="2300876"/>
                </a:cubicBezTo>
                <a:cubicBezTo>
                  <a:pt x="-24452" y="2022287"/>
                  <a:pt x="-67663" y="318769"/>
                  <a:pt x="0" y="0"/>
                </a:cubicBezTo>
                <a:close/>
              </a:path>
            </a:pathLst>
          </a:custGeom>
          <a:solidFill>
            <a:srgbClr val="FCFDF9"/>
          </a:solidFill>
          <a:ln w="3175">
            <a:solidFill>
              <a:srgbClr val="C9E7A7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947664" y="476672"/>
            <a:ext cx="7232848" cy="709562"/>
          </a:xfrm>
        </p:spPr>
        <p:txBody>
          <a:bodyPr>
            <a:normAutofit fontScale="90000"/>
          </a:bodyPr>
          <a:lstStyle/>
          <a:p>
            <a:r>
              <a:rPr lang="lv-LV" sz="2700" dirty="0">
                <a:solidFill>
                  <a:srgbClr val="4F6228"/>
                </a:solidFill>
                <a:latin typeface="+mj-lt"/>
                <a:cs typeface="Segoe UI Light" panose="020B0502040204020203" pitchFamily="34" charset="0"/>
              </a:rPr>
              <a:t>Skolu apgādes programma, aptauju rezultāti 1-9. klasē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D3D5C4-CE26-4931-445E-4B838874CA6D}"/>
              </a:ext>
            </a:extLst>
          </p:cNvPr>
          <p:cNvSpPr txBox="1"/>
          <p:nvPr/>
        </p:nvSpPr>
        <p:spPr>
          <a:xfrm>
            <a:off x="692553" y="1975352"/>
            <a:ext cx="84834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400" dirty="0">
                <a:latin typeface="+mj-lt"/>
                <a:cs typeface="Segoe UI" panose="020B0502040204020203" pitchFamily="34" charset="0"/>
              </a:rPr>
              <a:t>5 gadu laikā skolēnu attieksme pret dažādiem augļiem un dārzeņiem nav būtiski mainījusies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400" dirty="0">
                <a:latin typeface="+mj-lt"/>
                <a:cs typeface="Segoe UI" panose="020B0502040204020203" pitchFamily="34" charset="0"/>
              </a:rPr>
              <a:t>Iecienītākais un atpazīstamākais dārzenis joprojām ir gurķis, kam seko burkāni, tomāti un kāposti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400" dirty="0">
                <a:latin typeface="+mj-lt"/>
                <a:cs typeface="Segoe UI" panose="020B0502040204020203" pitchFamily="34" charset="0"/>
              </a:rPr>
              <a:t>Visvairāk bērniem dārzeņi garšo svaigā veidā, bet vismazāk - sautējumos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933A7F-08C8-D174-3D69-A1756E33B135}"/>
              </a:ext>
            </a:extLst>
          </p:cNvPr>
          <p:cNvSpPr txBox="1"/>
          <p:nvPr/>
        </p:nvSpPr>
        <p:spPr>
          <a:xfrm>
            <a:off x="2587749" y="3861278"/>
            <a:ext cx="4325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dirty="0">
                <a:solidFill>
                  <a:srgbClr val="3E4D1F"/>
                </a:solidFill>
                <a:cs typeface="Segoe UI Light" panose="020B0502040204020203" pitchFamily="34" charset="0"/>
              </a:rPr>
              <a:t>Cik daudz jāēd dažādi produkti?</a:t>
            </a:r>
          </a:p>
          <a:p>
            <a:pPr algn="ctr"/>
            <a:r>
              <a:rPr lang="lv-LV" sz="1400" b="1" dirty="0">
                <a:solidFill>
                  <a:srgbClr val="3E4D1F"/>
                </a:solidFill>
                <a:cs typeface="Segoe UI Light" panose="020B0502040204020203" pitchFamily="34" charset="0"/>
              </a:rPr>
              <a:t>(skolēnu atbildes)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D477CE-9E5A-4C74-25E7-7388D403B04C}"/>
              </a:ext>
            </a:extLst>
          </p:cNvPr>
          <p:cNvSpPr txBox="1"/>
          <p:nvPr/>
        </p:nvSpPr>
        <p:spPr>
          <a:xfrm>
            <a:off x="685721" y="2643415"/>
            <a:ext cx="84582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400" dirty="0">
                <a:effectLst/>
                <a:latin typeface="+mj-lt"/>
                <a:ea typeface="Calibri" panose="020F0502020204030204" pitchFamily="34" charset="0"/>
                <a:cs typeface="Segoe UI" panose="020B0502040204020203" pitchFamily="34" charset="0"/>
              </a:rPr>
              <a:t>Gandrīz visi skolēni (97%) zina, ka augļos un dārzeņos ir vitamīni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400" dirty="0">
                <a:effectLst/>
                <a:latin typeface="+mj-lt"/>
                <a:ea typeface="Calibri" panose="020F0502020204030204" pitchFamily="34" charset="0"/>
                <a:cs typeface="Segoe UI" panose="020B0502040204020203" pitchFamily="34" charset="0"/>
              </a:rPr>
              <a:t>60% norāda, ka tajos ir ūdens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400" dirty="0">
                <a:effectLst/>
                <a:latin typeface="+mj-lt"/>
                <a:ea typeface="Calibri" panose="020F0502020204030204" pitchFamily="34" charset="0"/>
                <a:cs typeface="Segoe UI" panose="020B0502040204020203" pitchFamily="34" charset="0"/>
              </a:rPr>
              <a:t>52% norāda, ka tie satur minerālvielas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400" dirty="0">
                <a:effectLst/>
                <a:latin typeface="+mj-lt"/>
                <a:ea typeface="Calibri" panose="020F0502020204030204" pitchFamily="34" charset="0"/>
                <a:cs typeface="Segoe UI" panose="020B0502040204020203" pitchFamily="34" charset="0"/>
              </a:rPr>
              <a:t>40% norāda, ka tajos ir šķiedrvielas</a:t>
            </a:r>
            <a:endParaRPr lang="lv-LV" sz="1400" dirty="0">
              <a:latin typeface="+mj-lt"/>
              <a:cs typeface="Segoe UI" panose="020B0502040204020203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21716E3-43CA-1B5F-219D-118A72EA12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178102"/>
              </p:ext>
            </p:extLst>
          </p:nvPr>
        </p:nvGraphicFramePr>
        <p:xfrm>
          <a:off x="2123728" y="4396396"/>
          <a:ext cx="4527550" cy="188595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990190">
                  <a:extLst>
                    <a:ext uri="{9D8B030D-6E8A-4147-A177-3AD203B41FA5}">
                      <a16:colId xmlns:a16="http://schemas.microsoft.com/office/drawing/2014/main" val="315392295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875256607"/>
                    </a:ext>
                  </a:extLst>
                </a:gridCol>
                <a:gridCol w="594904">
                  <a:extLst>
                    <a:ext uri="{9D8B030D-6E8A-4147-A177-3AD203B41FA5}">
                      <a16:colId xmlns:a16="http://schemas.microsoft.com/office/drawing/2014/main" val="3311898661"/>
                    </a:ext>
                  </a:extLst>
                </a:gridCol>
                <a:gridCol w="629232">
                  <a:extLst>
                    <a:ext uri="{9D8B030D-6E8A-4147-A177-3AD203B41FA5}">
                      <a16:colId xmlns:a16="http://schemas.microsoft.com/office/drawing/2014/main" val="3037218986"/>
                    </a:ext>
                  </a:extLst>
                </a:gridCol>
                <a:gridCol w="589968">
                  <a:extLst>
                    <a:ext uri="{9D8B030D-6E8A-4147-A177-3AD203B41FA5}">
                      <a16:colId xmlns:a16="http://schemas.microsoft.com/office/drawing/2014/main" val="416426143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322779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90991105"/>
                    </a:ext>
                  </a:extLst>
                </a:gridCol>
              </a:tblGrid>
              <a:tr h="145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lv-LV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</a:rPr>
                        <a:t>1.-4.klase</a:t>
                      </a:r>
                      <a:endParaRPr lang="lv-LV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</a:rPr>
                        <a:t>5.-9.klase</a:t>
                      </a:r>
                      <a:endParaRPr lang="lv-LV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240571"/>
                  </a:ext>
                </a:extLst>
              </a:tr>
              <a:tr h="153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lv-LV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Daudz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noProof="1">
                          <a:effectLst/>
                        </a:rPr>
                        <a:t>Vidēji</a:t>
                      </a:r>
                      <a:endParaRPr lang="en-GB" sz="1100" noProof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noProof="1">
                          <a:effectLst/>
                        </a:rPr>
                        <a:t>Mazliet</a:t>
                      </a:r>
                      <a:endParaRPr lang="en-GB" sz="1100" noProof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noProof="1">
                          <a:effectLst/>
                        </a:rPr>
                        <a:t>Daudz</a:t>
                      </a:r>
                      <a:endParaRPr lang="en-GB" sz="1100" noProof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noProof="1">
                          <a:effectLst/>
                        </a:rPr>
                        <a:t>Vidēji</a:t>
                      </a:r>
                      <a:endParaRPr lang="en-GB" sz="1100" noProof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noProof="1">
                          <a:effectLst/>
                        </a:rPr>
                        <a:t>Mazliet</a:t>
                      </a:r>
                      <a:endParaRPr lang="en-GB" sz="1100" noProof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059008"/>
                  </a:ext>
                </a:extLst>
              </a:tr>
              <a:tr h="1179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noProof="1">
                          <a:effectLst/>
                        </a:rPr>
                        <a:t>Piens</a:t>
                      </a:r>
                      <a:endParaRPr lang="en-GB" sz="1100" noProof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65%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31%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4%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61%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37%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2%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9958417"/>
                  </a:ext>
                </a:extLst>
              </a:tr>
              <a:tr h="145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Maize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39%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52%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9%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26%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63%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11%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7466548"/>
                  </a:ext>
                </a:extLst>
              </a:tr>
              <a:tr h="145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Siers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41%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49%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11%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28%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62%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9%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277959"/>
                  </a:ext>
                </a:extLst>
              </a:tr>
              <a:tr h="145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noProof="1">
                          <a:effectLst/>
                        </a:rPr>
                        <a:t>Šokolāde</a:t>
                      </a:r>
                      <a:endParaRPr lang="en-GB" sz="1100" noProof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11%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19%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70%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3%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26%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70%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437269"/>
                  </a:ext>
                </a:extLst>
              </a:tr>
              <a:tr h="145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Sula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63%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31%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5%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55%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38%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7%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1514140"/>
                  </a:ext>
                </a:extLst>
              </a:tr>
              <a:tr h="145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Dārzeņi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86%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10%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4%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91%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7%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2%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79663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Želejkonfektes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14%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29%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57%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5%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22%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73%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225460"/>
                  </a:ext>
                </a:extLst>
              </a:tr>
              <a:tr h="145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Sviests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27%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54%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19%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11%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60%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28%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6461808"/>
                  </a:ext>
                </a:extLst>
              </a:tr>
              <a:tr h="152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Rīsi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52%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41%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6%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55%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40%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5%</a:t>
                      </a:r>
                      <a:endParaRPr lang="lv-LV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3792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981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isnstūris ar noapaļotiem stūriem 17">
            <a:extLst>
              <a:ext uri="{FF2B5EF4-FFF2-40B4-BE49-F238E27FC236}">
                <a16:creationId xmlns:a16="http://schemas.microsoft.com/office/drawing/2014/main" id="{76CCEA1A-5A6C-E2FD-33B6-2FF6F1CD9130}"/>
              </a:ext>
            </a:extLst>
          </p:cNvPr>
          <p:cNvSpPr/>
          <p:nvPr/>
        </p:nvSpPr>
        <p:spPr>
          <a:xfrm>
            <a:off x="161764" y="4863049"/>
            <a:ext cx="8820472" cy="14773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lv-LV" sz="1600" b="1" dirty="0">
              <a:solidFill>
                <a:srgbClr val="6CA52D"/>
              </a:solidFill>
            </a:endParaRPr>
          </a:p>
        </p:txBody>
      </p:sp>
      <p:pic>
        <p:nvPicPr>
          <p:cNvPr id="1026" name="Picture 2" descr="Informācija par sezonas laukstrādniekiem">
            <a:extLst>
              <a:ext uri="{FF2B5EF4-FFF2-40B4-BE49-F238E27FC236}">
                <a16:creationId xmlns:a16="http://schemas.microsoft.com/office/drawing/2014/main" id="{06FD6942-AA3A-421D-9795-0D9541E2B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239" y="0"/>
            <a:ext cx="5944761" cy="474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024638-59C9-4287-BE62-C67705C7D75A}"/>
              </a:ext>
            </a:extLst>
          </p:cNvPr>
          <p:cNvSpPr txBox="1"/>
          <p:nvPr/>
        </p:nvSpPr>
        <p:spPr>
          <a:xfrm>
            <a:off x="161764" y="4863049"/>
            <a:ext cx="88204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v-LV" b="1" i="0" u="sng" dirty="0">
                <a:solidFill>
                  <a:srgbClr val="A40000"/>
                </a:solidFill>
                <a:effectLst/>
                <a:latin typeface="+mj-lt"/>
              </a:rPr>
              <a:t>Izmaiņas, kas spēkā jau no 2022.gada!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lv-LV" b="0" i="0" dirty="0">
                <a:solidFill>
                  <a:srgbClr val="212529"/>
                </a:solidFill>
                <a:effectLst/>
                <a:latin typeface="+mj-lt"/>
              </a:rPr>
              <a:t>Sezonas darbinieku ienākumiem atvieglotā nodokļa režīma </a:t>
            </a:r>
            <a:r>
              <a:rPr lang="lv-LV" b="1" i="0" dirty="0">
                <a:solidFill>
                  <a:srgbClr val="212529"/>
                </a:solidFill>
                <a:effectLst/>
                <a:latin typeface="+mj-lt"/>
              </a:rPr>
              <a:t>piemērošana ir pagarināta līdz </a:t>
            </a:r>
            <a:r>
              <a:rPr lang="lv-LV" b="1" i="0" dirty="0">
                <a:solidFill>
                  <a:srgbClr val="A40000"/>
                </a:solidFill>
                <a:effectLst/>
                <a:latin typeface="+mj-lt"/>
              </a:rPr>
              <a:t>90 dienām </a:t>
            </a:r>
            <a:r>
              <a:rPr lang="lv-LV" b="1" i="0" dirty="0">
                <a:solidFill>
                  <a:srgbClr val="212529"/>
                </a:solidFill>
                <a:effectLst/>
                <a:latin typeface="+mj-lt"/>
              </a:rPr>
              <a:t>(iepriekšējo 65 dienu vietā)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lv-LV" b="0" i="0" dirty="0">
                <a:solidFill>
                  <a:srgbClr val="212529"/>
                </a:solidFill>
                <a:effectLst/>
                <a:latin typeface="+mj-lt"/>
              </a:rPr>
              <a:t>Atviegloto nodokļa režīmu var piemērot arī tiem sezonas strādniekiem, kurus nodarbina </a:t>
            </a:r>
            <a:r>
              <a:rPr lang="lv-LV" b="1" i="0" dirty="0">
                <a:solidFill>
                  <a:srgbClr val="A40000"/>
                </a:solidFill>
                <a:effectLst/>
                <a:latin typeface="+mj-lt"/>
              </a:rPr>
              <a:t>akmeņu lasīšanā </a:t>
            </a:r>
            <a:r>
              <a:rPr lang="lv-LV" b="1" i="0" dirty="0">
                <a:solidFill>
                  <a:srgbClr val="212529"/>
                </a:solidFill>
                <a:effectLst/>
                <a:latin typeface="+mj-lt"/>
              </a:rPr>
              <a:t>sējumu, stādījumu un zālāju platībās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F2FBBC-563F-4BF9-8C61-8F381DAAF036}"/>
              </a:ext>
            </a:extLst>
          </p:cNvPr>
          <p:cNvSpPr txBox="1"/>
          <p:nvPr/>
        </p:nvSpPr>
        <p:spPr>
          <a:xfrm>
            <a:off x="161764" y="6562512"/>
            <a:ext cx="47702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</a:t>
            </a:r>
            <a:r>
              <a:rPr lang="lv-LV" sz="1000" i="1" noProof="1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Infografikas </a:t>
            </a:r>
            <a:r>
              <a:rPr lang="lv-LV" sz="1000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avots Lauku atbalsta dienests</a:t>
            </a:r>
          </a:p>
        </p:txBody>
      </p:sp>
    </p:spTree>
    <p:extLst>
      <p:ext uri="{BB962C8B-B14F-4D97-AF65-F5344CB8AC3E}">
        <p14:creationId xmlns:p14="http://schemas.microsoft.com/office/powerpoint/2010/main" val="3169704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ttēls 16" descr="75+ Free Stock Images 3D Human Character Best Collection ...">
            <a:extLst>
              <a:ext uri="{FF2B5EF4-FFF2-40B4-BE49-F238E27FC236}">
                <a16:creationId xmlns:a16="http://schemas.microsoft.com/office/drawing/2014/main" id="{5E368BAD-124F-4F29-99A9-1BA9C928F6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91" y="5593722"/>
            <a:ext cx="774189" cy="8431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127D55-F826-4370-8D3C-A0B5911C9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381000"/>
            <a:ext cx="7075512" cy="599728"/>
          </a:xfrm>
        </p:spPr>
        <p:txBody>
          <a:bodyPr/>
          <a:lstStyle/>
          <a:p>
            <a:r>
              <a:rPr lang="lv-LV" sz="2700" dirty="0">
                <a:solidFill>
                  <a:srgbClr val="4F6228"/>
                </a:solidFill>
                <a:latin typeface="+mj-lt"/>
                <a:cs typeface="Segoe UI Light" panose="020B0502040204020203" pitchFamily="34" charset="0"/>
              </a:rPr>
              <a:t>Sezonas laukstrādnieku ienākuma 15% nodoklis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C28B7AB-B1D3-45AB-9454-7F6922D7C3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2523381"/>
              </p:ext>
            </p:extLst>
          </p:nvPr>
        </p:nvGraphicFramePr>
        <p:xfrm>
          <a:off x="322853" y="1556792"/>
          <a:ext cx="2968625" cy="2864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2F7367A-34BC-499A-AE3A-F4B7EF8816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272687"/>
              </p:ext>
            </p:extLst>
          </p:nvPr>
        </p:nvGraphicFramePr>
        <p:xfrm>
          <a:off x="3268099" y="1565542"/>
          <a:ext cx="2892425" cy="2864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BFE8416-8F10-4713-9459-1289BEBF4D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7752477"/>
              </p:ext>
            </p:extLst>
          </p:nvPr>
        </p:nvGraphicFramePr>
        <p:xfrm>
          <a:off x="6178525" y="1556792"/>
          <a:ext cx="2824065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Arrow: Down 11">
            <a:extLst>
              <a:ext uri="{FF2B5EF4-FFF2-40B4-BE49-F238E27FC236}">
                <a16:creationId xmlns:a16="http://schemas.microsoft.com/office/drawing/2014/main" id="{42B8F31E-C3F9-455A-9B19-DD23914FCFBF}"/>
              </a:ext>
            </a:extLst>
          </p:cNvPr>
          <p:cNvSpPr/>
          <p:nvPr/>
        </p:nvSpPr>
        <p:spPr>
          <a:xfrm>
            <a:off x="1372566" y="4500811"/>
            <a:ext cx="504056" cy="404837"/>
          </a:xfrm>
          <a:prstGeom prst="down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A38B7C6F-91DB-46D2-A1BE-8CC37308E35A}"/>
              </a:ext>
            </a:extLst>
          </p:cNvPr>
          <p:cNvSpPr/>
          <p:nvPr/>
        </p:nvSpPr>
        <p:spPr>
          <a:xfrm>
            <a:off x="4457956" y="4509561"/>
            <a:ext cx="504056" cy="404837"/>
          </a:xfrm>
          <a:prstGeom prst="downArrow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B5EC5361-9355-45A6-92A5-A876CACEB52B}"/>
              </a:ext>
            </a:extLst>
          </p:cNvPr>
          <p:cNvSpPr/>
          <p:nvPr/>
        </p:nvSpPr>
        <p:spPr>
          <a:xfrm>
            <a:off x="7308304" y="4500811"/>
            <a:ext cx="504056" cy="404837"/>
          </a:xfrm>
          <a:prstGeom prst="down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406C0B8-56A5-4977-9EB6-1E123AF2E5DC}"/>
              </a:ext>
            </a:extLst>
          </p:cNvPr>
          <p:cNvSpPr/>
          <p:nvPr/>
        </p:nvSpPr>
        <p:spPr>
          <a:xfrm>
            <a:off x="1059603" y="4943673"/>
            <a:ext cx="1116124" cy="40102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rgbClr val="C00000"/>
                </a:solidFill>
              </a:rPr>
              <a:t>7 700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7DF52AE-CCB9-43E2-8BCB-4CAEBA27F309}"/>
              </a:ext>
            </a:extLst>
          </p:cNvPr>
          <p:cNvSpPr/>
          <p:nvPr/>
        </p:nvSpPr>
        <p:spPr>
          <a:xfrm>
            <a:off x="4125426" y="4931820"/>
            <a:ext cx="1116124" cy="4128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rgbClr val="C00000"/>
                </a:solidFill>
              </a:rPr>
              <a:t>370 000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182B587-0A9B-4CF0-84FA-0D65FAC717BC}"/>
              </a:ext>
            </a:extLst>
          </p:cNvPr>
          <p:cNvSpPr/>
          <p:nvPr/>
        </p:nvSpPr>
        <p:spPr>
          <a:xfrm>
            <a:off x="7058737" y="4920467"/>
            <a:ext cx="1116123" cy="4242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rgbClr val="00B050"/>
                </a:solidFill>
              </a:rPr>
              <a:t>+15%</a:t>
            </a:r>
          </a:p>
        </p:txBody>
      </p:sp>
      <p:sp>
        <p:nvSpPr>
          <p:cNvPr id="25" name="Taisnstūris ar noapaļotiem stūriem 17">
            <a:extLst>
              <a:ext uri="{FF2B5EF4-FFF2-40B4-BE49-F238E27FC236}">
                <a16:creationId xmlns:a16="http://schemas.microsoft.com/office/drawing/2014/main" id="{5BFA66D4-50C2-4E6D-B8B4-E22F2ED07BD7}"/>
              </a:ext>
            </a:extLst>
          </p:cNvPr>
          <p:cNvSpPr/>
          <p:nvPr/>
        </p:nvSpPr>
        <p:spPr>
          <a:xfrm>
            <a:off x="1165154" y="5733256"/>
            <a:ext cx="7398294" cy="624136"/>
          </a:xfrm>
          <a:custGeom>
            <a:avLst/>
            <a:gdLst>
              <a:gd name="connsiteX0" fmla="*/ 0 w 7398294"/>
              <a:gd name="connsiteY0" fmla="*/ 104025 h 624136"/>
              <a:gd name="connsiteX1" fmla="*/ 104025 w 7398294"/>
              <a:gd name="connsiteY1" fmla="*/ 0 h 624136"/>
              <a:gd name="connsiteX2" fmla="*/ 7294269 w 7398294"/>
              <a:gd name="connsiteY2" fmla="*/ 0 h 624136"/>
              <a:gd name="connsiteX3" fmla="*/ 7398294 w 7398294"/>
              <a:gd name="connsiteY3" fmla="*/ 104025 h 624136"/>
              <a:gd name="connsiteX4" fmla="*/ 7398294 w 7398294"/>
              <a:gd name="connsiteY4" fmla="*/ 520111 h 624136"/>
              <a:gd name="connsiteX5" fmla="*/ 7294269 w 7398294"/>
              <a:gd name="connsiteY5" fmla="*/ 624136 h 624136"/>
              <a:gd name="connsiteX6" fmla="*/ 104025 w 7398294"/>
              <a:gd name="connsiteY6" fmla="*/ 624136 h 624136"/>
              <a:gd name="connsiteX7" fmla="*/ 0 w 7398294"/>
              <a:gd name="connsiteY7" fmla="*/ 520111 h 624136"/>
              <a:gd name="connsiteX8" fmla="*/ 0 w 7398294"/>
              <a:gd name="connsiteY8" fmla="*/ 104025 h 6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8294" h="624136" fill="none" extrusionOk="0">
                <a:moveTo>
                  <a:pt x="0" y="104025"/>
                </a:moveTo>
                <a:cubicBezTo>
                  <a:pt x="-184" y="52615"/>
                  <a:pt x="47449" y="-1766"/>
                  <a:pt x="104025" y="0"/>
                </a:cubicBezTo>
                <a:cubicBezTo>
                  <a:pt x="2337399" y="29483"/>
                  <a:pt x="6333457" y="4220"/>
                  <a:pt x="7294269" y="0"/>
                </a:cubicBezTo>
                <a:cubicBezTo>
                  <a:pt x="7360326" y="3242"/>
                  <a:pt x="7393085" y="53334"/>
                  <a:pt x="7398294" y="104025"/>
                </a:cubicBezTo>
                <a:cubicBezTo>
                  <a:pt x="7406846" y="173256"/>
                  <a:pt x="7414662" y="419864"/>
                  <a:pt x="7398294" y="520111"/>
                </a:cubicBezTo>
                <a:cubicBezTo>
                  <a:pt x="7400765" y="578892"/>
                  <a:pt x="7355011" y="627099"/>
                  <a:pt x="7294269" y="624136"/>
                </a:cubicBezTo>
                <a:cubicBezTo>
                  <a:pt x="5393066" y="658264"/>
                  <a:pt x="2464296" y="501344"/>
                  <a:pt x="104025" y="624136"/>
                </a:cubicBezTo>
                <a:cubicBezTo>
                  <a:pt x="44711" y="627849"/>
                  <a:pt x="-3552" y="583482"/>
                  <a:pt x="0" y="520111"/>
                </a:cubicBezTo>
                <a:cubicBezTo>
                  <a:pt x="33204" y="453425"/>
                  <a:pt x="-29050" y="282874"/>
                  <a:pt x="0" y="104025"/>
                </a:cubicBezTo>
                <a:close/>
              </a:path>
              <a:path w="7398294" h="624136" stroke="0" extrusionOk="0">
                <a:moveTo>
                  <a:pt x="0" y="104025"/>
                </a:moveTo>
                <a:cubicBezTo>
                  <a:pt x="-4253" y="53813"/>
                  <a:pt x="50739" y="2250"/>
                  <a:pt x="104025" y="0"/>
                </a:cubicBezTo>
                <a:cubicBezTo>
                  <a:pt x="1439807" y="-40312"/>
                  <a:pt x="5736560" y="-70188"/>
                  <a:pt x="7294269" y="0"/>
                </a:cubicBezTo>
                <a:cubicBezTo>
                  <a:pt x="7346956" y="-448"/>
                  <a:pt x="7401808" y="39752"/>
                  <a:pt x="7398294" y="104025"/>
                </a:cubicBezTo>
                <a:cubicBezTo>
                  <a:pt x="7366296" y="154683"/>
                  <a:pt x="7401203" y="323847"/>
                  <a:pt x="7398294" y="520111"/>
                </a:cubicBezTo>
                <a:cubicBezTo>
                  <a:pt x="7398043" y="580557"/>
                  <a:pt x="7347518" y="624198"/>
                  <a:pt x="7294269" y="624136"/>
                </a:cubicBezTo>
                <a:cubicBezTo>
                  <a:pt x="5580876" y="641487"/>
                  <a:pt x="3093201" y="747482"/>
                  <a:pt x="104025" y="624136"/>
                </a:cubicBezTo>
                <a:cubicBezTo>
                  <a:pt x="49173" y="613194"/>
                  <a:pt x="798" y="578559"/>
                  <a:pt x="0" y="520111"/>
                </a:cubicBezTo>
                <a:cubicBezTo>
                  <a:pt x="14267" y="361312"/>
                  <a:pt x="17826" y="305855"/>
                  <a:pt x="0" y="10402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17378430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lv-LV" sz="1600" b="1" dirty="0">
                <a:solidFill>
                  <a:srgbClr val="3E4D1F"/>
                </a:solidFill>
              </a:rPr>
              <a:t>2025.gadā jāsniedz sezonas laukstrādnieku ienākuma nodokļa režīma efektivitātes izvērtējums, vērtējot noteiktos rādītājus, kas jāsasniedz 2024.gada sezonā</a:t>
            </a:r>
          </a:p>
        </p:txBody>
      </p:sp>
      <p:pic>
        <p:nvPicPr>
          <p:cNvPr id="4" name="Graphic 3" descr="Barn outline">
            <a:extLst>
              <a:ext uri="{FF2B5EF4-FFF2-40B4-BE49-F238E27FC236}">
                <a16:creationId xmlns:a16="http://schemas.microsoft.com/office/drawing/2014/main" id="{59B8AB10-49A6-DE7E-2898-1E0A435B0E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98069" y="1556792"/>
            <a:ext cx="394434" cy="394434"/>
          </a:xfrm>
          <a:prstGeom prst="rect">
            <a:avLst/>
          </a:prstGeom>
        </p:spPr>
      </p:pic>
      <p:pic>
        <p:nvPicPr>
          <p:cNvPr id="6" name="Graphic 5" descr="Tax outline">
            <a:extLst>
              <a:ext uri="{FF2B5EF4-FFF2-40B4-BE49-F238E27FC236}">
                <a16:creationId xmlns:a16="http://schemas.microsoft.com/office/drawing/2014/main" id="{872645F8-92DF-78A2-E378-CFD16C3A1B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68099" y="1546414"/>
            <a:ext cx="463184" cy="463184"/>
          </a:xfrm>
          <a:prstGeom prst="rect">
            <a:avLst/>
          </a:prstGeom>
        </p:spPr>
      </p:pic>
      <p:pic>
        <p:nvPicPr>
          <p:cNvPr id="8" name="Graphic 7" descr="Farmer male outline">
            <a:extLst>
              <a:ext uri="{FF2B5EF4-FFF2-40B4-BE49-F238E27FC236}">
                <a16:creationId xmlns:a16="http://schemas.microsoft.com/office/drawing/2014/main" id="{F6761149-FBC4-4B2E-F943-FA0562DB4A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7991" y="1533092"/>
            <a:ext cx="416585" cy="41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7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isnstūris 4"/>
          <p:cNvSpPr/>
          <p:nvPr/>
        </p:nvSpPr>
        <p:spPr>
          <a:xfrm>
            <a:off x="179512" y="2659559"/>
            <a:ext cx="91450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44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Segoe UI Light" panose="020B0502040204020203" pitchFamily="34" charset="0"/>
              </a:rPr>
              <a:t>Atbalsts no 2023. gada</a:t>
            </a:r>
          </a:p>
        </p:txBody>
      </p:sp>
    </p:spTree>
    <p:extLst>
      <p:ext uri="{BB962C8B-B14F-4D97-AF65-F5344CB8AC3E}">
        <p14:creationId xmlns:p14="http://schemas.microsoft.com/office/powerpoint/2010/main" val="2708296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8">
            <a:extLst>
              <a:ext uri="{FF2B5EF4-FFF2-40B4-BE49-F238E27FC236}">
                <a16:creationId xmlns:a16="http://schemas.microsoft.com/office/drawing/2014/main" id="{37D79758-2135-4B1B-B445-790B815DB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6356" y="620688"/>
            <a:ext cx="6216338" cy="374834"/>
          </a:xfrm>
        </p:spPr>
        <p:txBody>
          <a:bodyPr>
            <a:normAutofit fontScale="90000"/>
          </a:bodyPr>
          <a:lstStyle/>
          <a:p>
            <a:r>
              <a:rPr lang="lv-LV" sz="3000" dirty="0">
                <a:solidFill>
                  <a:srgbClr val="4F6228"/>
                </a:solidFill>
                <a:latin typeface="+mj-lt"/>
                <a:cs typeface="Segoe UI Light" panose="020B0502040204020203" pitchFamily="34" charset="0"/>
              </a:rPr>
              <a:t>Tiešo maksājumu intervences</a:t>
            </a:r>
            <a:endParaRPr lang="en-US" sz="3000" dirty="0">
              <a:solidFill>
                <a:srgbClr val="4F6228"/>
              </a:solidFill>
              <a:latin typeface="+mj-lt"/>
              <a:cs typeface="Segoe UI Light" panose="020B0502040204020203" pitchFamily="34" charset="0"/>
            </a:endParaRPr>
          </a:p>
          <a:p>
            <a:endParaRPr lang="en-US" dirty="0">
              <a:solidFill>
                <a:srgbClr val="4F6228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4E2F2-2AF4-44C1-C011-6E0B743F724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728211" y="5764694"/>
            <a:ext cx="304800" cy="228600"/>
          </a:xfrm>
        </p:spPr>
        <p:txBody>
          <a:bodyPr/>
          <a:lstStyle/>
          <a:p>
            <a:fld id="{6ED5881F-68C8-4B99-9906-C1C2365F8841}" type="slidenum">
              <a:rPr lang="en-US" altLang="en-US"/>
              <a:pPr/>
              <a:t>19</a:t>
            </a:fld>
            <a:endParaRPr lang="en-US" alt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73B5114-1662-38D0-BF17-7A654DB4F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625249"/>
              </p:ext>
            </p:extLst>
          </p:nvPr>
        </p:nvGraphicFramePr>
        <p:xfrm>
          <a:off x="827431" y="2176402"/>
          <a:ext cx="7305263" cy="42833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241">
                  <a:extLst>
                    <a:ext uri="{9D8B030D-6E8A-4147-A177-3AD203B41FA5}">
                      <a16:colId xmlns:a16="http://schemas.microsoft.com/office/drawing/2014/main" val="190481170"/>
                    </a:ext>
                  </a:extLst>
                </a:gridCol>
                <a:gridCol w="2204409">
                  <a:extLst>
                    <a:ext uri="{9D8B030D-6E8A-4147-A177-3AD203B41FA5}">
                      <a16:colId xmlns:a16="http://schemas.microsoft.com/office/drawing/2014/main" val="2878811789"/>
                    </a:ext>
                  </a:extLst>
                </a:gridCol>
                <a:gridCol w="89452">
                  <a:extLst>
                    <a:ext uri="{9D8B030D-6E8A-4147-A177-3AD203B41FA5}">
                      <a16:colId xmlns:a16="http://schemas.microsoft.com/office/drawing/2014/main" val="253862461"/>
                    </a:ext>
                  </a:extLst>
                </a:gridCol>
                <a:gridCol w="1326875">
                  <a:extLst>
                    <a:ext uri="{9D8B030D-6E8A-4147-A177-3AD203B41FA5}">
                      <a16:colId xmlns:a16="http://schemas.microsoft.com/office/drawing/2014/main" val="3102326951"/>
                    </a:ext>
                  </a:extLst>
                </a:gridCol>
                <a:gridCol w="1563840">
                  <a:extLst>
                    <a:ext uri="{9D8B030D-6E8A-4147-A177-3AD203B41FA5}">
                      <a16:colId xmlns:a16="http://schemas.microsoft.com/office/drawing/2014/main" val="2720635753"/>
                    </a:ext>
                  </a:extLst>
                </a:gridCol>
                <a:gridCol w="1328446">
                  <a:extLst>
                    <a:ext uri="{9D8B030D-6E8A-4147-A177-3AD203B41FA5}">
                      <a16:colId xmlns:a16="http://schemas.microsoft.com/office/drawing/2014/main" val="15684964"/>
                    </a:ext>
                  </a:extLst>
                </a:gridCol>
              </a:tblGrid>
              <a:tr h="697883">
                <a:tc rowSpan="4"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kern="1200" dirty="0">
                        <a:effectLst/>
                        <a:latin typeface="+mj-lt"/>
                      </a:endParaRPr>
                    </a:p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kern="1200" dirty="0">
                          <a:effectLst/>
                          <a:latin typeface="+mj-lt"/>
                        </a:rPr>
                        <a:t>97 €/ha</a:t>
                      </a:r>
                      <a:endParaRPr lang="en-US" sz="1600" b="0" dirty="0">
                        <a:effectLst/>
                        <a:latin typeface="+mj-lt"/>
                      </a:endParaRPr>
                    </a:p>
                  </a:txBody>
                  <a:tcPr marL="0" marR="0" marT="0" marB="0">
                    <a:lnL w="12700">
                      <a:solidFill>
                        <a:schemeClr val="bg2">
                          <a:lumMod val="90000"/>
                        </a:schemeClr>
                      </a:solidFill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rgbClr val="FCFAB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lv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lv-LV" sz="1600" b="0" kern="1200" dirty="0">
                        <a:effectLst/>
                        <a:latin typeface="+mj-lt"/>
                      </a:endParaRPr>
                    </a:p>
                    <a:p>
                      <a:pPr marL="0" lv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600" b="0" kern="1200" dirty="0">
                          <a:effectLst/>
                          <a:latin typeface="+mj-lt"/>
                        </a:rPr>
                        <a:t>Vienotais platību maksājums (VPM) </a:t>
                      </a:r>
                      <a:endParaRPr lang="lv-LV" sz="1600" b="0" dirty="0">
                        <a:effectLst/>
                        <a:latin typeface="+mj-lt"/>
                      </a:endParaRPr>
                    </a:p>
                  </a:txBody>
                  <a:tcPr marL="0" marR="0" marT="0" marB="0">
                    <a:lnL w="12700">
                      <a:solidFill>
                        <a:schemeClr val="bg2">
                          <a:lumMod val="90000"/>
                        </a:schemeClr>
                      </a:solidFill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rgbClr val="FCFAB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81915" indent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2">
                          <a:lumMod val="90000"/>
                        </a:schemeClr>
                      </a:solidFill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marL="81915" indent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600" b="0" kern="1200">
                          <a:effectLst/>
                          <a:latin typeface="+mj-lt"/>
                        </a:rPr>
                        <a:t>Ilgtspēju sekmējošs ienākumu pamatatbalsts  </a:t>
                      </a:r>
                    </a:p>
                    <a:p>
                      <a:pPr marL="81915" indent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600" b="0" kern="1200">
                          <a:effectLst/>
                          <a:latin typeface="+mj-lt"/>
                        </a:rPr>
                        <a:t>(ISIP)</a:t>
                      </a:r>
                      <a:endParaRPr lang="lv-LV" sz="1600" b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2">
                          <a:lumMod val="90000"/>
                        </a:schemeClr>
                      </a:solidFill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191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0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ISIP novados ar īpašiem apstākļiem</a:t>
                      </a:r>
                      <a:endParaRPr lang="lv-LV" sz="1600" b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2">
                          <a:lumMod val="90000"/>
                        </a:schemeClr>
                      </a:solidFill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191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0" kern="1200" dirty="0">
                          <a:effectLst/>
                          <a:latin typeface="+mj-lt"/>
                        </a:rPr>
                        <a:t>98 - 105€/ha</a:t>
                      </a:r>
                      <a:endParaRPr lang="lv-LV" sz="1600" b="0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2">
                          <a:lumMod val="90000"/>
                        </a:schemeClr>
                      </a:solidFill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781186"/>
                  </a:ext>
                </a:extLst>
              </a:tr>
              <a:tr h="5755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81915" indent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600" b="0" kern="1200">
                          <a:effectLst/>
                          <a:latin typeface="+mj-lt"/>
                        </a:rPr>
                        <a:t>ISIP pārējos novados</a:t>
                      </a:r>
                      <a:endParaRPr lang="lv-LV" sz="1600" b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2">
                          <a:lumMod val="90000"/>
                        </a:schemeClr>
                      </a:solidFill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1915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600" b="0" kern="1200">
                          <a:effectLst/>
                          <a:latin typeface="+mj-lt"/>
                        </a:rPr>
                        <a:t>88 - 95€/ha</a:t>
                      </a:r>
                      <a:endParaRPr lang="lv-LV" sz="1600" b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2">
                          <a:lumMod val="90000"/>
                        </a:schemeClr>
                      </a:solidFill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343568"/>
                  </a:ext>
                </a:extLst>
              </a:tr>
              <a:tr h="338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rowSpan="2">
                  <a:txBody>
                    <a:bodyPr/>
                    <a:lstStyle/>
                    <a:p>
                      <a:pPr marL="81915" indent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600" b="0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Pārdalošais ienākumu </a:t>
                      </a:r>
                      <a:r>
                        <a:rPr lang="lv-LV" sz="1600" b="0" kern="1200" noProof="1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papildatbalsts</a:t>
                      </a:r>
                      <a:endParaRPr lang="lv-LV" sz="1600" b="0" noProof="1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2">
                          <a:lumMod val="90000"/>
                        </a:schemeClr>
                      </a:solidFill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600" b="0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 3,01-30 ha</a:t>
                      </a:r>
                      <a:endParaRPr lang="lv-LV" sz="1600" b="0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2">
                          <a:lumMod val="90000"/>
                        </a:schemeClr>
                      </a:solidFill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1915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600" b="0" kern="1200" dirty="0">
                          <a:effectLst/>
                          <a:latin typeface="+mj-lt"/>
                        </a:rPr>
                        <a:t>53 - 61€/ha</a:t>
                      </a:r>
                      <a:endParaRPr lang="lv-LV" sz="1600" b="0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2">
                          <a:lumMod val="90000"/>
                        </a:schemeClr>
                      </a:solidFill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431887"/>
                  </a:ext>
                </a:extLst>
              </a:tr>
              <a:tr h="370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600" b="0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lv-LV" sz="1600" b="0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30,01–100 ha</a:t>
                      </a:r>
                      <a:endParaRPr lang="lv-LV" sz="1600" b="0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2">
                          <a:lumMod val="90000"/>
                        </a:schemeClr>
                      </a:solidFill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1915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600" b="0" kern="1200">
                          <a:effectLst/>
                          <a:latin typeface="+mj-lt"/>
                        </a:rPr>
                        <a:t>12 €/ha</a:t>
                      </a:r>
                      <a:endParaRPr lang="lv-LV" sz="1600" b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2">
                          <a:lumMod val="90000"/>
                        </a:schemeClr>
                      </a:solidFill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196606"/>
                  </a:ext>
                </a:extLst>
              </a:tr>
              <a:tr h="508881"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>
                          <a:effectLst/>
                          <a:latin typeface="+mj-lt"/>
                        </a:rPr>
                        <a:t>55 €/ha</a:t>
                      </a:r>
                      <a:endParaRPr lang="en-US" sz="1600" b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2">
                          <a:lumMod val="90000"/>
                        </a:schemeClr>
                      </a:solidFill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rgbClr val="FCFA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600" b="0" kern="1200" dirty="0">
                          <a:effectLst/>
                          <a:latin typeface="+mj-lt"/>
                        </a:rPr>
                        <a:t>Zaļināšanas maksājums </a:t>
                      </a:r>
                      <a:endParaRPr lang="lv-LV" sz="1600" b="0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2">
                          <a:lumMod val="90000"/>
                        </a:schemeClr>
                      </a:solidFill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rgbClr val="FCFAB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gridSpan="2">
                  <a:txBody>
                    <a:bodyPr/>
                    <a:lstStyle/>
                    <a:p>
                      <a:pPr marL="81915" marR="0" indent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600" b="0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6 </a:t>
                      </a:r>
                      <a:r>
                        <a:rPr lang="lv-LV" sz="1600" b="0" kern="1200" noProof="1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Ekoshēmas</a:t>
                      </a:r>
                      <a:endParaRPr lang="lv-LV" sz="1600" b="0" noProof="1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2">
                          <a:lumMod val="90000"/>
                        </a:schemeClr>
                      </a:solidFill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81915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600" b="0" kern="1200" dirty="0">
                          <a:effectLst/>
                          <a:latin typeface="+mj-lt"/>
                        </a:rPr>
                        <a:t>15 – 212 €/ha</a:t>
                      </a:r>
                      <a:endParaRPr lang="lv-LV" sz="1600" b="0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2">
                          <a:lumMod val="90000"/>
                        </a:schemeClr>
                      </a:solidFill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737036"/>
                  </a:ext>
                </a:extLst>
              </a:tr>
              <a:tr h="709108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>
                          <a:effectLst/>
                          <a:latin typeface="+mj-lt"/>
                        </a:rPr>
                        <a:t>59 €/ha</a:t>
                      </a:r>
                      <a:endParaRPr lang="en-US" sz="1600" b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2">
                          <a:lumMod val="90000"/>
                        </a:schemeClr>
                      </a:solidFill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rgbClr val="FCFA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600" b="0" kern="1200" dirty="0">
                          <a:effectLst/>
                          <a:latin typeface="+mj-lt"/>
                        </a:rPr>
                        <a:t>Maksājums gados jauniem lauksaimniekiem, </a:t>
                      </a:r>
                      <a:endParaRPr lang="lv-LV" sz="1600" b="0" dirty="0">
                        <a:effectLst/>
                        <a:latin typeface="+mj-lt"/>
                      </a:endParaRPr>
                    </a:p>
                    <a:p>
                      <a:pPr marL="0" lv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600" b="0" kern="1200" dirty="0">
                          <a:effectLst/>
                          <a:latin typeface="+mj-lt"/>
                        </a:rPr>
                        <a:t> pirmie 90 ha </a:t>
                      </a:r>
                      <a:endParaRPr lang="lv-LV" sz="1600" b="0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2">
                          <a:lumMod val="90000"/>
                        </a:schemeClr>
                      </a:solidFill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rgbClr val="FCFAB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gridSpan="2">
                  <a:txBody>
                    <a:bodyPr/>
                    <a:lstStyle/>
                    <a:p>
                      <a:pPr marL="81915" indent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600" b="0" kern="1200" noProof="1">
                          <a:effectLst/>
                          <a:latin typeface="+mj-lt"/>
                        </a:rPr>
                        <a:t>Papildatbalsts </a:t>
                      </a:r>
                      <a:r>
                        <a:rPr lang="lv-LV" sz="1600" b="0" kern="1200" dirty="0">
                          <a:effectLst/>
                          <a:latin typeface="+mj-lt"/>
                        </a:rPr>
                        <a:t>gados jauniem lauksaimniekiem, 40 gadi </a:t>
                      </a:r>
                      <a:endParaRPr lang="lv-LV" sz="1600" b="0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  <a:p>
                      <a:pPr marL="81915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600" b="0" kern="1200" dirty="0">
                          <a:effectLst/>
                          <a:latin typeface="+mj-lt"/>
                        </a:rPr>
                        <a:t>pirmie </a:t>
                      </a:r>
                      <a:r>
                        <a:rPr lang="lv-LV" sz="1600" b="0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150 ha, izglītība</a:t>
                      </a:r>
                      <a:endParaRPr lang="lv-LV" sz="1600" b="0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2">
                          <a:lumMod val="90000"/>
                        </a:schemeClr>
                      </a:solidFill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indent="81915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600" b="0" kern="1200" dirty="0">
                          <a:effectLst/>
                          <a:latin typeface="+mj-lt"/>
                        </a:rPr>
                        <a:t>35-45 €/ha</a:t>
                      </a:r>
                      <a:endParaRPr lang="lv-LV" sz="1600" b="0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2">
                          <a:lumMod val="90000"/>
                        </a:schemeClr>
                      </a:solidFill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305421"/>
                  </a:ext>
                </a:extLst>
              </a:tr>
              <a:tr h="502186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>
                          <a:effectLst/>
                          <a:latin typeface="+mj-lt"/>
                        </a:rPr>
                        <a:t>13 nozares</a:t>
                      </a:r>
                      <a:endParaRPr lang="en-US" sz="1600" b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2">
                          <a:lumMod val="90000"/>
                        </a:schemeClr>
                      </a:solidFill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rgbClr val="FCFA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600" b="0" kern="1200" dirty="0">
                          <a:effectLst/>
                          <a:latin typeface="+mj-lt"/>
                        </a:rPr>
                        <a:t>Brīvprātīgi saistītais atbalsts </a:t>
                      </a:r>
                      <a:endParaRPr lang="lv-LV" sz="1600" b="0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2">
                          <a:lumMod val="90000"/>
                        </a:schemeClr>
                      </a:solidFill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rgbClr val="FCFAB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gridSpan="2">
                  <a:txBody>
                    <a:bodyPr/>
                    <a:lstStyle/>
                    <a:p>
                      <a:pPr marL="81915" indent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600" b="0" kern="1200">
                          <a:effectLst/>
                          <a:latin typeface="+mj-lt"/>
                        </a:rPr>
                        <a:t>Saistītais ienākumu atbalsts</a:t>
                      </a:r>
                      <a:endParaRPr lang="lv-LV" sz="1600" b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2">
                          <a:lumMod val="90000"/>
                        </a:schemeClr>
                      </a:solidFill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indent="81915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600" b="0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14</a:t>
                      </a:r>
                      <a:r>
                        <a:rPr lang="lv-LV" sz="1600" b="0" kern="1200" dirty="0">
                          <a:effectLst/>
                          <a:latin typeface="+mj-lt"/>
                        </a:rPr>
                        <a:t> nozares</a:t>
                      </a:r>
                      <a:endParaRPr lang="lv-LV" sz="1600" b="0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2">
                          <a:lumMod val="90000"/>
                        </a:schemeClr>
                      </a:solidFill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885705"/>
                  </a:ext>
                </a:extLst>
              </a:tr>
              <a:tr h="502186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effectLst/>
                          <a:latin typeface="+mj-lt"/>
                        </a:rPr>
                        <a:t>500 €/</a:t>
                      </a:r>
                      <a:r>
                        <a:rPr lang="en-US" sz="1600" b="0" kern="1200" noProof="1">
                          <a:effectLst/>
                          <a:latin typeface="+mj-lt"/>
                        </a:rPr>
                        <a:t>saimn</a:t>
                      </a:r>
                      <a:r>
                        <a:rPr lang="lv-LV" sz="1600" b="0" kern="1200" dirty="0">
                          <a:effectLst/>
                          <a:latin typeface="+mj-lt"/>
                        </a:rPr>
                        <a:t>.</a:t>
                      </a:r>
                      <a:endParaRPr lang="en-US" sz="1600" b="0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2">
                          <a:lumMod val="90000"/>
                        </a:schemeClr>
                      </a:solidFill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rgbClr val="FCFA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600" b="0" kern="1200" dirty="0">
                          <a:effectLst/>
                          <a:latin typeface="+mj-lt"/>
                        </a:rPr>
                        <a:t>Mazo lauksaimnieku atbalsts </a:t>
                      </a:r>
                      <a:endParaRPr lang="lv-LV" sz="1600" b="0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2">
                          <a:lumMod val="90000"/>
                        </a:schemeClr>
                      </a:solidFill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rgbClr val="FCFAB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gridSpan="2">
                  <a:txBody>
                    <a:bodyPr/>
                    <a:lstStyle/>
                    <a:p>
                      <a:pPr marL="81915" indent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600" b="0" kern="1200" dirty="0">
                          <a:effectLst/>
                          <a:latin typeface="+mj-lt"/>
                        </a:rPr>
                        <a:t>Maksājums mazajiem lauksaimniekiem</a:t>
                      </a:r>
                      <a:endParaRPr lang="lv-LV" sz="1600" b="0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2">
                          <a:lumMod val="90000"/>
                        </a:schemeClr>
                      </a:solidFill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indent="81915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600" b="0" kern="1200" dirty="0">
                          <a:effectLst/>
                          <a:latin typeface="+mj-lt"/>
                        </a:rPr>
                        <a:t>500 €/</a:t>
                      </a:r>
                      <a:r>
                        <a:rPr lang="lv-LV" sz="1600" b="0" kern="1200" noProof="1">
                          <a:effectLst/>
                          <a:latin typeface="+mj-lt"/>
                        </a:rPr>
                        <a:t>saimn</a:t>
                      </a:r>
                      <a:r>
                        <a:rPr lang="lv-LV" sz="1600" b="0" kern="1200" dirty="0">
                          <a:effectLst/>
                          <a:latin typeface="+mj-lt"/>
                        </a:rPr>
                        <a:t>.</a:t>
                      </a:r>
                      <a:endParaRPr lang="lv-LV" sz="1600" b="0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2">
                          <a:lumMod val="90000"/>
                        </a:schemeClr>
                      </a:solidFill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462512"/>
                  </a:ext>
                </a:extLst>
              </a:tr>
            </a:tbl>
          </a:graphicData>
        </a:graphic>
      </p:graphicFrame>
      <p:sp>
        <p:nvSpPr>
          <p:cNvPr id="13" name="Arrow: Left 12">
            <a:extLst>
              <a:ext uri="{FF2B5EF4-FFF2-40B4-BE49-F238E27FC236}">
                <a16:creationId xmlns:a16="http://schemas.microsoft.com/office/drawing/2014/main" id="{4E83148F-D1EE-8E0F-032D-D1491CBC09C5}"/>
              </a:ext>
            </a:extLst>
          </p:cNvPr>
          <p:cNvSpPr/>
          <p:nvPr/>
        </p:nvSpPr>
        <p:spPr>
          <a:xfrm>
            <a:off x="841585" y="1340768"/>
            <a:ext cx="2989882" cy="835366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2022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87CCA1F-BABC-650E-9951-B1D580406ABC}"/>
              </a:ext>
            </a:extLst>
          </p:cNvPr>
          <p:cNvSpPr/>
          <p:nvPr/>
        </p:nvSpPr>
        <p:spPr>
          <a:xfrm>
            <a:off x="3883200" y="1340768"/>
            <a:ext cx="4259301" cy="83536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2023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49F804-47B0-40FD-84E1-D94884C9B42D}"/>
              </a:ext>
            </a:extLst>
          </p:cNvPr>
          <p:cNvSpPr/>
          <p:nvPr/>
        </p:nvSpPr>
        <p:spPr>
          <a:xfrm>
            <a:off x="8260580" y="2176133"/>
            <a:ext cx="654353" cy="42833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lv-LV" sz="2000" dirty="0">
                <a:solidFill>
                  <a:srgbClr val="C00000"/>
                </a:solidFill>
                <a:latin typeface="+mj-lt"/>
                <a:cs typeface="Segoe UI" panose="020B0502040204020203" pitchFamily="34" charset="0"/>
              </a:rPr>
              <a:t>Aktīvs lauksaimnieks</a:t>
            </a:r>
          </a:p>
          <a:p>
            <a:pPr algn="ctr"/>
            <a:r>
              <a:rPr lang="lv-LV" sz="2000" dirty="0">
                <a:solidFill>
                  <a:srgbClr val="C00000"/>
                </a:solidFill>
                <a:latin typeface="+mj-lt"/>
                <a:cs typeface="Segoe UI" panose="020B0502040204020203" pitchFamily="34" charset="0"/>
              </a:rPr>
              <a:t>Nosacījumu sistēma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F7A30C2-31D9-C35C-4ECD-A80B2AB469FF}"/>
              </a:ext>
            </a:extLst>
          </p:cNvPr>
          <p:cNvSpPr/>
          <p:nvPr/>
        </p:nvSpPr>
        <p:spPr>
          <a:xfrm>
            <a:off x="229067" y="2176400"/>
            <a:ext cx="484632" cy="381689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lv-LV" sz="2000" dirty="0">
                <a:solidFill>
                  <a:srgbClr val="C00000"/>
                </a:solidFill>
                <a:latin typeface="+mj-lt"/>
                <a:cs typeface="Segoe UI" panose="020B0502040204020203" pitchFamily="34" charset="0"/>
              </a:rPr>
              <a:t>Savstarpējā atbilstība</a:t>
            </a:r>
          </a:p>
        </p:txBody>
      </p:sp>
    </p:spTree>
    <p:extLst>
      <p:ext uri="{BB962C8B-B14F-4D97-AF65-F5344CB8AC3E}">
        <p14:creationId xmlns:p14="http://schemas.microsoft.com/office/powerpoint/2010/main" val="1489432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99592" y="2204864"/>
            <a:ext cx="7211144" cy="2232248"/>
          </a:xfrm>
        </p:spPr>
        <p:txBody>
          <a:bodyPr>
            <a:noAutofit/>
          </a:bodyPr>
          <a:lstStyle/>
          <a:p>
            <a:r>
              <a:rPr lang="lv-LV" b="1" dirty="0">
                <a:solidFill>
                  <a:srgbClr val="4F6228"/>
                </a:solidFill>
                <a:ea typeface="Verdana" panose="020B0604030504040204" pitchFamily="34" charset="0"/>
                <a:cs typeface="Segoe UI Light" panose="020B0502040204020203" pitchFamily="34" charset="0"/>
              </a:rPr>
              <a:t>Dārzkopības nozares rādītāji un atbalsts</a:t>
            </a:r>
          </a:p>
        </p:txBody>
      </p:sp>
    </p:spTree>
    <p:extLst>
      <p:ext uri="{BB962C8B-B14F-4D97-AF65-F5344CB8AC3E}">
        <p14:creationId xmlns:p14="http://schemas.microsoft.com/office/powerpoint/2010/main" val="2587510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2">
            <a:extLst>
              <a:ext uri="{FF2B5EF4-FFF2-40B4-BE49-F238E27FC236}">
                <a16:creationId xmlns:a16="http://schemas.microsoft.com/office/drawing/2014/main" id="{3E2FA562-0930-5527-EEE3-A58A465A189F}"/>
              </a:ext>
            </a:extLst>
          </p:cNvPr>
          <p:cNvSpPr>
            <a:spLocks/>
          </p:cNvSpPr>
          <p:nvPr/>
        </p:nvSpPr>
        <p:spPr>
          <a:xfrm>
            <a:off x="146405" y="1416748"/>
            <a:ext cx="8919795" cy="2467605"/>
          </a:xfrm>
          <a:prstGeom prst="roundRect">
            <a:avLst/>
          </a:prstGeom>
          <a:solidFill>
            <a:srgbClr val="F7FBF3"/>
          </a:solidFill>
          <a:ln w="12700">
            <a:solidFill>
              <a:srgbClr val="CCCC00"/>
            </a:solidFill>
            <a:extLst>
              <a:ext uri="{C807C97D-BFC1-408E-A445-0C87EB9F89A2}">
                <ask:lineSketchStyleProps xmlns:ask="http://schemas.microsoft.com/office/drawing/2018/sketchyshapes" sd="3011606718">
                  <a:custGeom>
                    <a:avLst/>
                    <a:gdLst>
                      <a:gd name="connsiteX0" fmla="*/ 0 w 7776863"/>
                      <a:gd name="connsiteY0" fmla="*/ 440574 h 2643392"/>
                      <a:gd name="connsiteX1" fmla="*/ 440574 w 7776863"/>
                      <a:gd name="connsiteY1" fmla="*/ 0 h 2643392"/>
                      <a:gd name="connsiteX2" fmla="*/ 923274 w 7776863"/>
                      <a:gd name="connsiteY2" fmla="*/ 0 h 2643392"/>
                      <a:gd name="connsiteX3" fmla="*/ 1681803 w 7776863"/>
                      <a:gd name="connsiteY3" fmla="*/ 0 h 2643392"/>
                      <a:gd name="connsiteX4" fmla="*/ 2509288 w 7776863"/>
                      <a:gd name="connsiteY4" fmla="*/ 0 h 2643392"/>
                      <a:gd name="connsiteX5" fmla="*/ 3198860 w 7776863"/>
                      <a:gd name="connsiteY5" fmla="*/ 0 h 2643392"/>
                      <a:gd name="connsiteX6" fmla="*/ 3681560 w 7776863"/>
                      <a:gd name="connsiteY6" fmla="*/ 0 h 2643392"/>
                      <a:gd name="connsiteX7" fmla="*/ 4371132 w 7776863"/>
                      <a:gd name="connsiteY7" fmla="*/ 0 h 2643392"/>
                      <a:gd name="connsiteX8" fmla="*/ 4991746 w 7776863"/>
                      <a:gd name="connsiteY8" fmla="*/ 0 h 2643392"/>
                      <a:gd name="connsiteX9" fmla="*/ 5819232 w 7776863"/>
                      <a:gd name="connsiteY9" fmla="*/ 0 h 2643392"/>
                      <a:gd name="connsiteX10" fmla="*/ 6301932 w 7776863"/>
                      <a:gd name="connsiteY10" fmla="*/ 0 h 2643392"/>
                      <a:gd name="connsiteX11" fmla="*/ 7336289 w 7776863"/>
                      <a:gd name="connsiteY11" fmla="*/ 0 h 2643392"/>
                      <a:gd name="connsiteX12" fmla="*/ 7776863 w 7776863"/>
                      <a:gd name="connsiteY12" fmla="*/ 440574 h 2643392"/>
                      <a:gd name="connsiteX13" fmla="*/ 7776863 w 7776863"/>
                      <a:gd name="connsiteY13" fmla="*/ 975121 h 2643392"/>
                      <a:gd name="connsiteX14" fmla="*/ 7776863 w 7776863"/>
                      <a:gd name="connsiteY14" fmla="*/ 1527291 h 2643392"/>
                      <a:gd name="connsiteX15" fmla="*/ 7776863 w 7776863"/>
                      <a:gd name="connsiteY15" fmla="*/ 2202818 h 2643392"/>
                      <a:gd name="connsiteX16" fmla="*/ 7336289 w 7776863"/>
                      <a:gd name="connsiteY16" fmla="*/ 2643392 h 2643392"/>
                      <a:gd name="connsiteX17" fmla="*/ 6715675 w 7776863"/>
                      <a:gd name="connsiteY17" fmla="*/ 2643392 h 2643392"/>
                      <a:gd name="connsiteX18" fmla="*/ 6026103 w 7776863"/>
                      <a:gd name="connsiteY18" fmla="*/ 2643392 h 2643392"/>
                      <a:gd name="connsiteX19" fmla="*/ 5198617 w 7776863"/>
                      <a:gd name="connsiteY19" fmla="*/ 2643392 h 2643392"/>
                      <a:gd name="connsiteX20" fmla="*/ 4578003 w 7776863"/>
                      <a:gd name="connsiteY20" fmla="*/ 2643392 h 2643392"/>
                      <a:gd name="connsiteX21" fmla="*/ 4095303 w 7776863"/>
                      <a:gd name="connsiteY21" fmla="*/ 2643392 h 2643392"/>
                      <a:gd name="connsiteX22" fmla="*/ 3612603 w 7776863"/>
                      <a:gd name="connsiteY22" fmla="*/ 2643392 h 2643392"/>
                      <a:gd name="connsiteX23" fmla="*/ 2854074 w 7776863"/>
                      <a:gd name="connsiteY23" fmla="*/ 2643392 h 2643392"/>
                      <a:gd name="connsiteX24" fmla="*/ 2302417 w 7776863"/>
                      <a:gd name="connsiteY24" fmla="*/ 2643392 h 2643392"/>
                      <a:gd name="connsiteX25" fmla="*/ 1474931 w 7776863"/>
                      <a:gd name="connsiteY25" fmla="*/ 2643392 h 2643392"/>
                      <a:gd name="connsiteX26" fmla="*/ 440574 w 7776863"/>
                      <a:gd name="connsiteY26" fmla="*/ 2643392 h 2643392"/>
                      <a:gd name="connsiteX27" fmla="*/ 0 w 7776863"/>
                      <a:gd name="connsiteY27" fmla="*/ 2202818 h 2643392"/>
                      <a:gd name="connsiteX28" fmla="*/ 0 w 7776863"/>
                      <a:gd name="connsiteY28" fmla="*/ 1615403 h 2643392"/>
                      <a:gd name="connsiteX29" fmla="*/ 0 w 7776863"/>
                      <a:gd name="connsiteY29" fmla="*/ 1010366 h 2643392"/>
                      <a:gd name="connsiteX30" fmla="*/ 0 w 7776863"/>
                      <a:gd name="connsiteY30" fmla="*/ 440574 h 264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7776863" h="2643392" fill="none" extrusionOk="0">
                        <a:moveTo>
                          <a:pt x="0" y="440574"/>
                        </a:moveTo>
                        <a:cubicBezTo>
                          <a:pt x="-8912" y="204078"/>
                          <a:pt x="241114" y="-13672"/>
                          <a:pt x="440574" y="0"/>
                        </a:cubicBezTo>
                        <a:cubicBezTo>
                          <a:pt x="668243" y="-2821"/>
                          <a:pt x="715959" y="-1596"/>
                          <a:pt x="923274" y="0"/>
                        </a:cubicBezTo>
                        <a:cubicBezTo>
                          <a:pt x="1130589" y="1596"/>
                          <a:pt x="1477321" y="22140"/>
                          <a:pt x="1681803" y="0"/>
                        </a:cubicBezTo>
                        <a:cubicBezTo>
                          <a:pt x="1886285" y="-22140"/>
                          <a:pt x="2174120" y="24697"/>
                          <a:pt x="2509288" y="0"/>
                        </a:cubicBezTo>
                        <a:cubicBezTo>
                          <a:pt x="2844457" y="-24697"/>
                          <a:pt x="2991863" y="-30526"/>
                          <a:pt x="3198860" y="0"/>
                        </a:cubicBezTo>
                        <a:cubicBezTo>
                          <a:pt x="3405857" y="30526"/>
                          <a:pt x="3515298" y="14699"/>
                          <a:pt x="3681560" y="0"/>
                        </a:cubicBezTo>
                        <a:cubicBezTo>
                          <a:pt x="3847822" y="-14699"/>
                          <a:pt x="4090459" y="29091"/>
                          <a:pt x="4371132" y="0"/>
                        </a:cubicBezTo>
                        <a:cubicBezTo>
                          <a:pt x="4651805" y="-29091"/>
                          <a:pt x="4714303" y="20426"/>
                          <a:pt x="4991746" y="0"/>
                        </a:cubicBezTo>
                        <a:cubicBezTo>
                          <a:pt x="5269189" y="-20426"/>
                          <a:pt x="5476206" y="5378"/>
                          <a:pt x="5819232" y="0"/>
                        </a:cubicBezTo>
                        <a:cubicBezTo>
                          <a:pt x="6162258" y="-5378"/>
                          <a:pt x="6095033" y="-4413"/>
                          <a:pt x="6301932" y="0"/>
                        </a:cubicBezTo>
                        <a:cubicBezTo>
                          <a:pt x="6508831" y="4413"/>
                          <a:pt x="6882343" y="-31452"/>
                          <a:pt x="7336289" y="0"/>
                        </a:cubicBezTo>
                        <a:cubicBezTo>
                          <a:pt x="7562011" y="16847"/>
                          <a:pt x="7782824" y="185246"/>
                          <a:pt x="7776863" y="440574"/>
                        </a:cubicBezTo>
                        <a:cubicBezTo>
                          <a:pt x="7785636" y="634144"/>
                          <a:pt x="7766528" y="814592"/>
                          <a:pt x="7776863" y="975121"/>
                        </a:cubicBezTo>
                        <a:cubicBezTo>
                          <a:pt x="7787198" y="1135650"/>
                          <a:pt x="7799669" y="1298784"/>
                          <a:pt x="7776863" y="1527291"/>
                        </a:cubicBezTo>
                        <a:cubicBezTo>
                          <a:pt x="7754058" y="1755798"/>
                          <a:pt x="7791778" y="2045982"/>
                          <a:pt x="7776863" y="2202818"/>
                        </a:cubicBezTo>
                        <a:cubicBezTo>
                          <a:pt x="7781855" y="2442627"/>
                          <a:pt x="7589508" y="2617587"/>
                          <a:pt x="7336289" y="2643392"/>
                        </a:cubicBezTo>
                        <a:cubicBezTo>
                          <a:pt x="7068984" y="2615283"/>
                          <a:pt x="7020230" y="2657565"/>
                          <a:pt x="6715675" y="2643392"/>
                        </a:cubicBezTo>
                        <a:cubicBezTo>
                          <a:pt x="6411120" y="2629219"/>
                          <a:pt x="6269159" y="2627610"/>
                          <a:pt x="6026103" y="2643392"/>
                        </a:cubicBezTo>
                        <a:cubicBezTo>
                          <a:pt x="5783047" y="2659174"/>
                          <a:pt x="5387003" y="2668374"/>
                          <a:pt x="5198617" y="2643392"/>
                        </a:cubicBezTo>
                        <a:cubicBezTo>
                          <a:pt x="5010231" y="2618410"/>
                          <a:pt x="4797523" y="2657604"/>
                          <a:pt x="4578003" y="2643392"/>
                        </a:cubicBezTo>
                        <a:cubicBezTo>
                          <a:pt x="4358483" y="2629180"/>
                          <a:pt x="4264717" y="2648688"/>
                          <a:pt x="4095303" y="2643392"/>
                        </a:cubicBezTo>
                        <a:cubicBezTo>
                          <a:pt x="3925889" y="2638096"/>
                          <a:pt x="3832239" y="2622497"/>
                          <a:pt x="3612603" y="2643392"/>
                        </a:cubicBezTo>
                        <a:cubicBezTo>
                          <a:pt x="3392967" y="2664287"/>
                          <a:pt x="3161535" y="2654963"/>
                          <a:pt x="2854074" y="2643392"/>
                        </a:cubicBezTo>
                        <a:cubicBezTo>
                          <a:pt x="2546613" y="2631821"/>
                          <a:pt x="2503306" y="2627764"/>
                          <a:pt x="2302417" y="2643392"/>
                        </a:cubicBezTo>
                        <a:cubicBezTo>
                          <a:pt x="2101528" y="2659020"/>
                          <a:pt x="1697374" y="2655539"/>
                          <a:pt x="1474931" y="2643392"/>
                        </a:cubicBezTo>
                        <a:cubicBezTo>
                          <a:pt x="1252488" y="2631245"/>
                          <a:pt x="847984" y="2601932"/>
                          <a:pt x="440574" y="2643392"/>
                        </a:cubicBezTo>
                        <a:cubicBezTo>
                          <a:pt x="176407" y="2691236"/>
                          <a:pt x="-19511" y="2497161"/>
                          <a:pt x="0" y="2202818"/>
                        </a:cubicBezTo>
                        <a:cubicBezTo>
                          <a:pt x="-19170" y="2014352"/>
                          <a:pt x="7125" y="1855446"/>
                          <a:pt x="0" y="1615403"/>
                        </a:cubicBezTo>
                        <a:cubicBezTo>
                          <a:pt x="-7125" y="1375360"/>
                          <a:pt x="11978" y="1243120"/>
                          <a:pt x="0" y="1010366"/>
                        </a:cubicBezTo>
                        <a:cubicBezTo>
                          <a:pt x="-11978" y="777612"/>
                          <a:pt x="-18834" y="616309"/>
                          <a:pt x="0" y="440574"/>
                        </a:cubicBezTo>
                        <a:close/>
                      </a:path>
                      <a:path w="7776863" h="2643392" stroke="0" extrusionOk="0">
                        <a:moveTo>
                          <a:pt x="0" y="440574"/>
                        </a:moveTo>
                        <a:cubicBezTo>
                          <a:pt x="23791" y="149976"/>
                          <a:pt x="241024" y="17841"/>
                          <a:pt x="440574" y="0"/>
                        </a:cubicBezTo>
                        <a:cubicBezTo>
                          <a:pt x="800218" y="-2344"/>
                          <a:pt x="1036252" y="-24853"/>
                          <a:pt x="1199103" y="0"/>
                        </a:cubicBezTo>
                        <a:cubicBezTo>
                          <a:pt x="1361954" y="24853"/>
                          <a:pt x="1681094" y="3291"/>
                          <a:pt x="1819717" y="0"/>
                        </a:cubicBezTo>
                        <a:cubicBezTo>
                          <a:pt x="1958340" y="-3291"/>
                          <a:pt x="2196086" y="-579"/>
                          <a:pt x="2509289" y="0"/>
                        </a:cubicBezTo>
                        <a:cubicBezTo>
                          <a:pt x="2822492" y="579"/>
                          <a:pt x="2877592" y="7903"/>
                          <a:pt x="3198860" y="0"/>
                        </a:cubicBezTo>
                        <a:cubicBezTo>
                          <a:pt x="3520128" y="-7903"/>
                          <a:pt x="3650124" y="-5178"/>
                          <a:pt x="3819474" y="0"/>
                        </a:cubicBezTo>
                        <a:cubicBezTo>
                          <a:pt x="3988824" y="5178"/>
                          <a:pt x="4156191" y="-17900"/>
                          <a:pt x="4440089" y="0"/>
                        </a:cubicBezTo>
                        <a:cubicBezTo>
                          <a:pt x="4723988" y="17900"/>
                          <a:pt x="4813888" y="-11341"/>
                          <a:pt x="5129660" y="0"/>
                        </a:cubicBezTo>
                        <a:cubicBezTo>
                          <a:pt x="5445432" y="11341"/>
                          <a:pt x="5486433" y="-12259"/>
                          <a:pt x="5750275" y="0"/>
                        </a:cubicBezTo>
                        <a:cubicBezTo>
                          <a:pt x="6014118" y="12259"/>
                          <a:pt x="6239612" y="8347"/>
                          <a:pt x="6439846" y="0"/>
                        </a:cubicBezTo>
                        <a:cubicBezTo>
                          <a:pt x="6640080" y="-8347"/>
                          <a:pt x="7148930" y="-3606"/>
                          <a:pt x="7336289" y="0"/>
                        </a:cubicBezTo>
                        <a:cubicBezTo>
                          <a:pt x="7555742" y="28032"/>
                          <a:pt x="7770042" y="184557"/>
                          <a:pt x="7776863" y="440574"/>
                        </a:cubicBezTo>
                        <a:cubicBezTo>
                          <a:pt x="7787110" y="713288"/>
                          <a:pt x="7788672" y="894081"/>
                          <a:pt x="7776863" y="1045611"/>
                        </a:cubicBezTo>
                        <a:cubicBezTo>
                          <a:pt x="7765054" y="1197141"/>
                          <a:pt x="7763080" y="1410721"/>
                          <a:pt x="7776863" y="1580158"/>
                        </a:cubicBezTo>
                        <a:cubicBezTo>
                          <a:pt x="7790646" y="1749595"/>
                          <a:pt x="7751060" y="1926553"/>
                          <a:pt x="7776863" y="2202818"/>
                        </a:cubicBezTo>
                        <a:cubicBezTo>
                          <a:pt x="7757521" y="2403084"/>
                          <a:pt x="7580455" y="2652281"/>
                          <a:pt x="7336289" y="2643392"/>
                        </a:cubicBezTo>
                        <a:cubicBezTo>
                          <a:pt x="7089794" y="2626462"/>
                          <a:pt x="7055953" y="2661923"/>
                          <a:pt x="6784632" y="2643392"/>
                        </a:cubicBezTo>
                        <a:cubicBezTo>
                          <a:pt x="6513311" y="2624861"/>
                          <a:pt x="6431361" y="2657510"/>
                          <a:pt x="6301932" y="2643392"/>
                        </a:cubicBezTo>
                        <a:cubicBezTo>
                          <a:pt x="6172503" y="2629274"/>
                          <a:pt x="6008089" y="2662340"/>
                          <a:pt x="5819232" y="2643392"/>
                        </a:cubicBezTo>
                        <a:cubicBezTo>
                          <a:pt x="5630375" y="2624444"/>
                          <a:pt x="5402915" y="2642294"/>
                          <a:pt x="5060703" y="2643392"/>
                        </a:cubicBezTo>
                        <a:cubicBezTo>
                          <a:pt x="4718491" y="2644490"/>
                          <a:pt x="4586891" y="2619337"/>
                          <a:pt x="4302174" y="2643392"/>
                        </a:cubicBezTo>
                        <a:cubicBezTo>
                          <a:pt x="4017457" y="2667447"/>
                          <a:pt x="4024633" y="2625320"/>
                          <a:pt x="3819474" y="2643392"/>
                        </a:cubicBezTo>
                        <a:cubicBezTo>
                          <a:pt x="3614315" y="2661464"/>
                          <a:pt x="3417947" y="2643388"/>
                          <a:pt x="3267817" y="2643392"/>
                        </a:cubicBezTo>
                        <a:cubicBezTo>
                          <a:pt x="3117687" y="2643396"/>
                          <a:pt x="2885285" y="2653348"/>
                          <a:pt x="2716160" y="2643392"/>
                        </a:cubicBezTo>
                        <a:cubicBezTo>
                          <a:pt x="2547035" y="2633436"/>
                          <a:pt x="2267048" y="2669722"/>
                          <a:pt x="2095546" y="2643392"/>
                        </a:cubicBezTo>
                        <a:cubicBezTo>
                          <a:pt x="1924044" y="2617062"/>
                          <a:pt x="1584358" y="2649016"/>
                          <a:pt x="1405974" y="2643392"/>
                        </a:cubicBezTo>
                        <a:cubicBezTo>
                          <a:pt x="1227590" y="2637768"/>
                          <a:pt x="816012" y="2625746"/>
                          <a:pt x="440574" y="2643392"/>
                        </a:cubicBezTo>
                        <a:cubicBezTo>
                          <a:pt x="229882" y="2655709"/>
                          <a:pt x="34854" y="2444598"/>
                          <a:pt x="0" y="2202818"/>
                        </a:cubicBezTo>
                        <a:cubicBezTo>
                          <a:pt x="24496" y="1892650"/>
                          <a:pt x="17810" y="1824699"/>
                          <a:pt x="0" y="1580158"/>
                        </a:cubicBezTo>
                        <a:cubicBezTo>
                          <a:pt x="-17810" y="1335617"/>
                          <a:pt x="12649" y="1276458"/>
                          <a:pt x="0" y="992744"/>
                        </a:cubicBezTo>
                        <a:cubicBezTo>
                          <a:pt x="-12649" y="709030"/>
                          <a:pt x="-23357" y="591357"/>
                          <a:pt x="0" y="44057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sz="1400" b="1" dirty="0">
              <a:solidFill>
                <a:srgbClr val="3E4D1F"/>
              </a:solidFill>
              <a:latin typeface="+mj-lt"/>
              <a:cs typeface="Segoe UI Light" panose="020B0502040204020203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C78E718-329F-461C-8029-E11BC58568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261308"/>
              </p:ext>
            </p:extLst>
          </p:nvPr>
        </p:nvGraphicFramePr>
        <p:xfrm>
          <a:off x="0" y="1412776"/>
          <a:ext cx="9143999" cy="2500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EE9B0326-832D-EBCC-EBE3-C5911463736C}"/>
              </a:ext>
            </a:extLst>
          </p:cNvPr>
          <p:cNvSpPr>
            <a:spLocks/>
          </p:cNvSpPr>
          <p:nvPr/>
        </p:nvSpPr>
        <p:spPr>
          <a:xfrm>
            <a:off x="129309" y="3970396"/>
            <a:ext cx="8907187" cy="2464101"/>
          </a:xfrm>
          <a:prstGeom prst="roundRect">
            <a:avLst/>
          </a:prstGeom>
          <a:solidFill>
            <a:srgbClr val="FEF9F4"/>
          </a:solidFill>
          <a:ln w="12700">
            <a:solidFill>
              <a:srgbClr val="E46C0A"/>
            </a:solidFill>
            <a:extLst>
              <a:ext uri="{C807C97D-BFC1-408E-A445-0C87EB9F89A2}">
                <ask:lineSketchStyleProps xmlns:ask="http://schemas.microsoft.com/office/drawing/2018/sketchyshapes" sd="3011606718">
                  <a:custGeom>
                    <a:avLst/>
                    <a:gdLst>
                      <a:gd name="connsiteX0" fmla="*/ 0 w 7776863"/>
                      <a:gd name="connsiteY0" fmla="*/ 440574 h 2643392"/>
                      <a:gd name="connsiteX1" fmla="*/ 440574 w 7776863"/>
                      <a:gd name="connsiteY1" fmla="*/ 0 h 2643392"/>
                      <a:gd name="connsiteX2" fmla="*/ 923274 w 7776863"/>
                      <a:gd name="connsiteY2" fmla="*/ 0 h 2643392"/>
                      <a:gd name="connsiteX3" fmla="*/ 1681803 w 7776863"/>
                      <a:gd name="connsiteY3" fmla="*/ 0 h 2643392"/>
                      <a:gd name="connsiteX4" fmla="*/ 2509288 w 7776863"/>
                      <a:gd name="connsiteY4" fmla="*/ 0 h 2643392"/>
                      <a:gd name="connsiteX5" fmla="*/ 3198860 w 7776863"/>
                      <a:gd name="connsiteY5" fmla="*/ 0 h 2643392"/>
                      <a:gd name="connsiteX6" fmla="*/ 3681560 w 7776863"/>
                      <a:gd name="connsiteY6" fmla="*/ 0 h 2643392"/>
                      <a:gd name="connsiteX7" fmla="*/ 4371132 w 7776863"/>
                      <a:gd name="connsiteY7" fmla="*/ 0 h 2643392"/>
                      <a:gd name="connsiteX8" fmla="*/ 4991746 w 7776863"/>
                      <a:gd name="connsiteY8" fmla="*/ 0 h 2643392"/>
                      <a:gd name="connsiteX9" fmla="*/ 5819232 w 7776863"/>
                      <a:gd name="connsiteY9" fmla="*/ 0 h 2643392"/>
                      <a:gd name="connsiteX10" fmla="*/ 6301932 w 7776863"/>
                      <a:gd name="connsiteY10" fmla="*/ 0 h 2643392"/>
                      <a:gd name="connsiteX11" fmla="*/ 7336289 w 7776863"/>
                      <a:gd name="connsiteY11" fmla="*/ 0 h 2643392"/>
                      <a:gd name="connsiteX12" fmla="*/ 7776863 w 7776863"/>
                      <a:gd name="connsiteY12" fmla="*/ 440574 h 2643392"/>
                      <a:gd name="connsiteX13" fmla="*/ 7776863 w 7776863"/>
                      <a:gd name="connsiteY13" fmla="*/ 975121 h 2643392"/>
                      <a:gd name="connsiteX14" fmla="*/ 7776863 w 7776863"/>
                      <a:gd name="connsiteY14" fmla="*/ 1527291 h 2643392"/>
                      <a:gd name="connsiteX15" fmla="*/ 7776863 w 7776863"/>
                      <a:gd name="connsiteY15" fmla="*/ 2202818 h 2643392"/>
                      <a:gd name="connsiteX16" fmla="*/ 7336289 w 7776863"/>
                      <a:gd name="connsiteY16" fmla="*/ 2643392 h 2643392"/>
                      <a:gd name="connsiteX17" fmla="*/ 6715675 w 7776863"/>
                      <a:gd name="connsiteY17" fmla="*/ 2643392 h 2643392"/>
                      <a:gd name="connsiteX18" fmla="*/ 6026103 w 7776863"/>
                      <a:gd name="connsiteY18" fmla="*/ 2643392 h 2643392"/>
                      <a:gd name="connsiteX19" fmla="*/ 5198617 w 7776863"/>
                      <a:gd name="connsiteY19" fmla="*/ 2643392 h 2643392"/>
                      <a:gd name="connsiteX20" fmla="*/ 4578003 w 7776863"/>
                      <a:gd name="connsiteY20" fmla="*/ 2643392 h 2643392"/>
                      <a:gd name="connsiteX21" fmla="*/ 4095303 w 7776863"/>
                      <a:gd name="connsiteY21" fmla="*/ 2643392 h 2643392"/>
                      <a:gd name="connsiteX22" fmla="*/ 3612603 w 7776863"/>
                      <a:gd name="connsiteY22" fmla="*/ 2643392 h 2643392"/>
                      <a:gd name="connsiteX23" fmla="*/ 2854074 w 7776863"/>
                      <a:gd name="connsiteY23" fmla="*/ 2643392 h 2643392"/>
                      <a:gd name="connsiteX24" fmla="*/ 2302417 w 7776863"/>
                      <a:gd name="connsiteY24" fmla="*/ 2643392 h 2643392"/>
                      <a:gd name="connsiteX25" fmla="*/ 1474931 w 7776863"/>
                      <a:gd name="connsiteY25" fmla="*/ 2643392 h 2643392"/>
                      <a:gd name="connsiteX26" fmla="*/ 440574 w 7776863"/>
                      <a:gd name="connsiteY26" fmla="*/ 2643392 h 2643392"/>
                      <a:gd name="connsiteX27" fmla="*/ 0 w 7776863"/>
                      <a:gd name="connsiteY27" fmla="*/ 2202818 h 2643392"/>
                      <a:gd name="connsiteX28" fmla="*/ 0 w 7776863"/>
                      <a:gd name="connsiteY28" fmla="*/ 1615403 h 2643392"/>
                      <a:gd name="connsiteX29" fmla="*/ 0 w 7776863"/>
                      <a:gd name="connsiteY29" fmla="*/ 1010366 h 2643392"/>
                      <a:gd name="connsiteX30" fmla="*/ 0 w 7776863"/>
                      <a:gd name="connsiteY30" fmla="*/ 440574 h 264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7776863" h="2643392" fill="none" extrusionOk="0">
                        <a:moveTo>
                          <a:pt x="0" y="440574"/>
                        </a:moveTo>
                        <a:cubicBezTo>
                          <a:pt x="-8912" y="204078"/>
                          <a:pt x="241114" y="-13672"/>
                          <a:pt x="440574" y="0"/>
                        </a:cubicBezTo>
                        <a:cubicBezTo>
                          <a:pt x="668243" y="-2821"/>
                          <a:pt x="715959" y="-1596"/>
                          <a:pt x="923274" y="0"/>
                        </a:cubicBezTo>
                        <a:cubicBezTo>
                          <a:pt x="1130589" y="1596"/>
                          <a:pt x="1477321" y="22140"/>
                          <a:pt x="1681803" y="0"/>
                        </a:cubicBezTo>
                        <a:cubicBezTo>
                          <a:pt x="1886285" y="-22140"/>
                          <a:pt x="2174120" y="24697"/>
                          <a:pt x="2509288" y="0"/>
                        </a:cubicBezTo>
                        <a:cubicBezTo>
                          <a:pt x="2844457" y="-24697"/>
                          <a:pt x="2991863" y="-30526"/>
                          <a:pt x="3198860" y="0"/>
                        </a:cubicBezTo>
                        <a:cubicBezTo>
                          <a:pt x="3405857" y="30526"/>
                          <a:pt x="3515298" y="14699"/>
                          <a:pt x="3681560" y="0"/>
                        </a:cubicBezTo>
                        <a:cubicBezTo>
                          <a:pt x="3847822" y="-14699"/>
                          <a:pt x="4090459" y="29091"/>
                          <a:pt x="4371132" y="0"/>
                        </a:cubicBezTo>
                        <a:cubicBezTo>
                          <a:pt x="4651805" y="-29091"/>
                          <a:pt x="4714303" y="20426"/>
                          <a:pt x="4991746" y="0"/>
                        </a:cubicBezTo>
                        <a:cubicBezTo>
                          <a:pt x="5269189" y="-20426"/>
                          <a:pt x="5476206" y="5378"/>
                          <a:pt x="5819232" y="0"/>
                        </a:cubicBezTo>
                        <a:cubicBezTo>
                          <a:pt x="6162258" y="-5378"/>
                          <a:pt x="6095033" y="-4413"/>
                          <a:pt x="6301932" y="0"/>
                        </a:cubicBezTo>
                        <a:cubicBezTo>
                          <a:pt x="6508831" y="4413"/>
                          <a:pt x="6882343" y="-31452"/>
                          <a:pt x="7336289" y="0"/>
                        </a:cubicBezTo>
                        <a:cubicBezTo>
                          <a:pt x="7562011" y="16847"/>
                          <a:pt x="7782824" y="185246"/>
                          <a:pt x="7776863" y="440574"/>
                        </a:cubicBezTo>
                        <a:cubicBezTo>
                          <a:pt x="7785636" y="634144"/>
                          <a:pt x="7766528" y="814592"/>
                          <a:pt x="7776863" y="975121"/>
                        </a:cubicBezTo>
                        <a:cubicBezTo>
                          <a:pt x="7787198" y="1135650"/>
                          <a:pt x="7799669" y="1298784"/>
                          <a:pt x="7776863" y="1527291"/>
                        </a:cubicBezTo>
                        <a:cubicBezTo>
                          <a:pt x="7754058" y="1755798"/>
                          <a:pt x="7791778" y="2045982"/>
                          <a:pt x="7776863" y="2202818"/>
                        </a:cubicBezTo>
                        <a:cubicBezTo>
                          <a:pt x="7781855" y="2442627"/>
                          <a:pt x="7589508" y="2617587"/>
                          <a:pt x="7336289" y="2643392"/>
                        </a:cubicBezTo>
                        <a:cubicBezTo>
                          <a:pt x="7068984" y="2615283"/>
                          <a:pt x="7020230" y="2657565"/>
                          <a:pt x="6715675" y="2643392"/>
                        </a:cubicBezTo>
                        <a:cubicBezTo>
                          <a:pt x="6411120" y="2629219"/>
                          <a:pt x="6269159" y="2627610"/>
                          <a:pt x="6026103" y="2643392"/>
                        </a:cubicBezTo>
                        <a:cubicBezTo>
                          <a:pt x="5783047" y="2659174"/>
                          <a:pt x="5387003" y="2668374"/>
                          <a:pt x="5198617" y="2643392"/>
                        </a:cubicBezTo>
                        <a:cubicBezTo>
                          <a:pt x="5010231" y="2618410"/>
                          <a:pt x="4797523" y="2657604"/>
                          <a:pt x="4578003" y="2643392"/>
                        </a:cubicBezTo>
                        <a:cubicBezTo>
                          <a:pt x="4358483" y="2629180"/>
                          <a:pt x="4264717" y="2648688"/>
                          <a:pt x="4095303" y="2643392"/>
                        </a:cubicBezTo>
                        <a:cubicBezTo>
                          <a:pt x="3925889" y="2638096"/>
                          <a:pt x="3832239" y="2622497"/>
                          <a:pt x="3612603" y="2643392"/>
                        </a:cubicBezTo>
                        <a:cubicBezTo>
                          <a:pt x="3392967" y="2664287"/>
                          <a:pt x="3161535" y="2654963"/>
                          <a:pt x="2854074" y="2643392"/>
                        </a:cubicBezTo>
                        <a:cubicBezTo>
                          <a:pt x="2546613" y="2631821"/>
                          <a:pt x="2503306" y="2627764"/>
                          <a:pt x="2302417" y="2643392"/>
                        </a:cubicBezTo>
                        <a:cubicBezTo>
                          <a:pt x="2101528" y="2659020"/>
                          <a:pt x="1697374" y="2655539"/>
                          <a:pt x="1474931" y="2643392"/>
                        </a:cubicBezTo>
                        <a:cubicBezTo>
                          <a:pt x="1252488" y="2631245"/>
                          <a:pt x="847984" y="2601932"/>
                          <a:pt x="440574" y="2643392"/>
                        </a:cubicBezTo>
                        <a:cubicBezTo>
                          <a:pt x="176407" y="2691236"/>
                          <a:pt x="-19511" y="2497161"/>
                          <a:pt x="0" y="2202818"/>
                        </a:cubicBezTo>
                        <a:cubicBezTo>
                          <a:pt x="-19170" y="2014352"/>
                          <a:pt x="7125" y="1855446"/>
                          <a:pt x="0" y="1615403"/>
                        </a:cubicBezTo>
                        <a:cubicBezTo>
                          <a:pt x="-7125" y="1375360"/>
                          <a:pt x="11978" y="1243120"/>
                          <a:pt x="0" y="1010366"/>
                        </a:cubicBezTo>
                        <a:cubicBezTo>
                          <a:pt x="-11978" y="777612"/>
                          <a:pt x="-18834" y="616309"/>
                          <a:pt x="0" y="440574"/>
                        </a:cubicBezTo>
                        <a:close/>
                      </a:path>
                      <a:path w="7776863" h="2643392" stroke="0" extrusionOk="0">
                        <a:moveTo>
                          <a:pt x="0" y="440574"/>
                        </a:moveTo>
                        <a:cubicBezTo>
                          <a:pt x="23791" y="149976"/>
                          <a:pt x="241024" y="17841"/>
                          <a:pt x="440574" y="0"/>
                        </a:cubicBezTo>
                        <a:cubicBezTo>
                          <a:pt x="800218" y="-2344"/>
                          <a:pt x="1036252" y="-24853"/>
                          <a:pt x="1199103" y="0"/>
                        </a:cubicBezTo>
                        <a:cubicBezTo>
                          <a:pt x="1361954" y="24853"/>
                          <a:pt x="1681094" y="3291"/>
                          <a:pt x="1819717" y="0"/>
                        </a:cubicBezTo>
                        <a:cubicBezTo>
                          <a:pt x="1958340" y="-3291"/>
                          <a:pt x="2196086" y="-579"/>
                          <a:pt x="2509289" y="0"/>
                        </a:cubicBezTo>
                        <a:cubicBezTo>
                          <a:pt x="2822492" y="579"/>
                          <a:pt x="2877592" y="7903"/>
                          <a:pt x="3198860" y="0"/>
                        </a:cubicBezTo>
                        <a:cubicBezTo>
                          <a:pt x="3520128" y="-7903"/>
                          <a:pt x="3650124" y="-5178"/>
                          <a:pt x="3819474" y="0"/>
                        </a:cubicBezTo>
                        <a:cubicBezTo>
                          <a:pt x="3988824" y="5178"/>
                          <a:pt x="4156191" y="-17900"/>
                          <a:pt x="4440089" y="0"/>
                        </a:cubicBezTo>
                        <a:cubicBezTo>
                          <a:pt x="4723988" y="17900"/>
                          <a:pt x="4813888" y="-11341"/>
                          <a:pt x="5129660" y="0"/>
                        </a:cubicBezTo>
                        <a:cubicBezTo>
                          <a:pt x="5445432" y="11341"/>
                          <a:pt x="5486433" y="-12259"/>
                          <a:pt x="5750275" y="0"/>
                        </a:cubicBezTo>
                        <a:cubicBezTo>
                          <a:pt x="6014118" y="12259"/>
                          <a:pt x="6239612" y="8347"/>
                          <a:pt x="6439846" y="0"/>
                        </a:cubicBezTo>
                        <a:cubicBezTo>
                          <a:pt x="6640080" y="-8347"/>
                          <a:pt x="7148930" y="-3606"/>
                          <a:pt x="7336289" y="0"/>
                        </a:cubicBezTo>
                        <a:cubicBezTo>
                          <a:pt x="7555742" y="28032"/>
                          <a:pt x="7770042" y="184557"/>
                          <a:pt x="7776863" y="440574"/>
                        </a:cubicBezTo>
                        <a:cubicBezTo>
                          <a:pt x="7787110" y="713288"/>
                          <a:pt x="7788672" y="894081"/>
                          <a:pt x="7776863" y="1045611"/>
                        </a:cubicBezTo>
                        <a:cubicBezTo>
                          <a:pt x="7765054" y="1197141"/>
                          <a:pt x="7763080" y="1410721"/>
                          <a:pt x="7776863" y="1580158"/>
                        </a:cubicBezTo>
                        <a:cubicBezTo>
                          <a:pt x="7790646" y="1749595"/>
                          <a:pt x="7751060" y="1926553"/>
                          <a:pt x="7776863" y="2202818"/>
                        </a:cubicBezTo>
                        <a:cubicBezTo>
                          <a:pt x="7757521" y="2403084"/>
                          <a:pt x="7580455" y="2652281"/>
                          <a:pt x="7336289" y="2643392"/>
                        </a:cubicBezTo>
                        <a:cubicBezTo>
                          <a:pt x="7089794" y="2626462"/>
                          <a:pt x="7055953" y="2661923"/>
                          <a:pt x="6784632" y="2643392"/>
                        </a:cubicBezTo>
                        <a:cubicBezTo>
                          <a:pt x="6513311" y="2624861"/>
                          <a:pt x="6431361" y="2657510"/>
                          <a:pt x="6301932" y="2643392"/>
                        </a:cubicBezTo>
                        <a:cubicBezTo>
                          <a:pt x="6172503" y="2629274"/>
                          <a:pt x="6008089" y="2662340"/>
                          <a:pt x="5819232" y="2643392"/>
                        </a:cubicBezTo>
                        <a:cubicBezTo>
                          <a:pt x="5630375" y="2624444"/>
                          <a:pt x="5402915" y="2642294"/>
                          <a:pt x="5060703" y="2643392"/>
                        </a:cubicBezTo>
                        <a:cubicBezTo>
                          <a:pt x="4718491" y="2644490"/>
                          <a:pt x="4586891" y="2619337"/>
                          <a:pt x="4302174" y="2643392"/>
                        </a:cubicBezTo>
                        <a:cubicBezTo>
                          <a:pt x="4017457" y="2667447"/>
                          <a:pt x="4024633" y="2625320"/>
                          <a:pt x="3819474" y="2643392"/>
                        </a:cubicBezTo>
                        <a:cubicBezTo>
                          <a:pt x="3614315" y="2661464"/>
                          <a:pt x="3417947" y="2643388"/>
                          <a:pt x="3267817" y="2643392"/>
                        </a:cubicBezTo>
                        <a:cubicBezTo>
                          <a:pt x="3117687" y="2643396"/>
                          <a:pt x="2885285" y="2653348"/>
                          <a:pt x="2716160" y="2643392"/>
                        </a:cubicBezTo>
                        <a:cubicBezTo>
                          <a:pt x="2547035" y="2633436"/>
                          <a:pt x="2267048" y="2669722"/>
                          <a:pt x="2095546" y="2643392"/>
                        </a:cubicBezTo>
                        <a:cubicBezTo>
                          <a:pt x="1924044" y="2617062"/>
                          <a:pt x="1584358" y="2649016"/>
                          <a:pt x="1405974" y="2643392"/>
                        </a:cubicBezTo>
                        <a:cubicBezTo>
                          <a:pt x="1227590" y="2637768"/>
                          <a:pt x="816012" y="2625746"/>
                          <a:pt x="440574" y="2643392"/>
                        </a:cubicBezTo>
                        <a:cubicBezTo>
                          <a:pt x="229882" y="2655709"/>
                          <a:pt x="34854" y="2444598"/>
                          <a:pt x="0" y="2202818"/>
                        </a:cubicBezTo>
                        <a:cubicBezTo>
                          <a:pt x="24496" y="1892650"/>
                          <a:pt x="17810" y="1824699"/>
                          <a:pt x="0" y="1580158"/>
                        </a:cubicBezTo>
                        <a:cubicBezTo>
                          <a:pt x="-17810" y="1335617"/>
                          <a:pt x="12649" y="1276458"/>
                          <a:pt x="0" y="992744"/>
                        </a:cubicBezTo>
                        <a:cubicBezTo>
                          <a:pt x="-12649" y="709030"/>
                          <a:pt x="-23357" y="591357"/>
                          <a:pt x="0" y="44057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sz="1400" b="1" dirty="0">
              <a:solidFill>
                <a:srgbClr val="3E4D1F"/>
              </a:solidFill>
              <a:latin typeface="+mj-lt"/>
              <a:cs typeface="Segoe UI Light" panose="020B0502040204020203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AC73A8E-ACA3-4C54-9F8B-C941A5D66C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98760"/>
              </p:ext>
            </p:extLst>
          </p:nvPr>
        </p:nvGraphicFramePr>
        <p:xfrm>
          <a:off x="1" y="3913034"/>
          <a:ext cx="9143998" cy="2553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123728" y="251556"/>
            <a:ext cx="6715472" cy="624417"/>
          </a:xfrm>
        </p:spPr>
        <p:txBody>
          <a:bodyPr>
            <a:noAutofit/>
          </a:bodyPr>
          <a:lstStyle/>
          <a:p>
            <a:r>
              <a:rPr lang="lv-LV" sz="2700" dirty="0">
                <a:solidFill>
                  <a:srgbClr val="4F6228"/>
                </a:solidFill>
                <a:latin typeface="+mj-lt"/>
                <a:cs typeface="Segoe UI Light" panose="020B0502040204020203" pitchFamily="34" charset="0"/>
              </a:rPr>
              <a:t>SA augļiem un ogām, dārzeņiem: faktiskais un plānotais finansējums 2015-2027</a:t>
            </a:r>
            <a:endParaRPr lang="lv-LV" sz="27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3" name="Taisnstūris 1">
            <a:extLst>
              <a:ext uri="{FF2B5EF4-FFF2-40B4-BE49-F238E27FC236}">
                <a16:creationId xmlns:a16="http://schemas.microsoft.com/office/drawing/2014/main" id="{E4E29FC7-28E4-8D96-321E-90AD3AA87878}"/>
              </a:ext>
            </a:extLst>
          </p:cNvPr>
          <p:cNvSpPr/>
          <p:nvPr/>
        </p:nvSpPr>
        <p:spPr>
          <a:xfrm>
            <a:off x="116701" y="6580339"/>
            <a:ext cx="7296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000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Avots: ZM</a:t>
            </a:r>
          </a:p>
        </p:txBody>
      </p:sp>
    </p:spTree>
    <p:extLst>
      <p:ext uri="{BB962C8B-B14F-4D97-AF65-F5344CB8AC3E}">
        <p14:creationId xmlns:p14="http://schemas.microsoft.com/office/powerpoint/2010/main" val="1258988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4F61A34C-35EB-BCC8-8ADC-4DF27A35F580}"/>
              </a:ext>
            </a:extLst>
          </p:cNvPr>
          <p:cNvSpPr/>
          <p:nvPr/>
        </p:nvSpPr>
        <p:spPr>
          <a:xfrm>
            <a:off x="592757" y="4178592"/>
            <a:ext cx="7776863" cy="2464101"/>
          </a:xfrm>
          <a:prstGeom prst="roundRect">
            <a:avLst/>
          </a:prstGeom>
          <a:solidFill>
            <a:srgbClr val="FEF9F4"/>
          </a:solidFill>
          <a:ln w="12700">
            <a:solidFill>
              <a:srgbClr val="E46C0A"/>
            </a:solidFill>
            <a:extLst>
              <a:ext uri="{C807C97D-BFC1-408E-A445-0C87EB9F89A2}">
                <ask:lineSketchStyleProps xmlns:ask="http://schemas.microsoft.com/office/drawing/2018/sketchyshapes" sd="3011606718">
                  <a:custGeom>
                    <a:avLst/>
                    <a:gdLst>
                      <a:gd name="connsiteX0" fmla="*/ 0 w 7776863"/>
                      <a:gd name="connsiteY0" fmla="*/ 440574 h 2643392"/>
                      <a:gd name="connsiteX1" fmla="*/ 440574 w 7776863"/>
                      <a:gd name="connsiteY1" fmla="*/ 0 h 2643392"/>
                      <a:gd name="connsiteX2" fmla="*/ 923274 w 7776863"/>
                      <a:gd name="connsiteY2" fmla="*/ 0 h 2643392"/>
                      <a:gd name="connsiteX3" fmla="*/ 1681803 w 7776863"/>
                      <a:gd name="connsiteY3" fmla="*/ 0 h 2643392"/>
                      <a:gd name="connsiteX4" fmla="*/ 2509288 w 7776863"/>
                      <a:gd name="connsiteY4" fmla="*/ 0 h 2643392"/>
                      <a:gd name="connsiteX5" fmla="*/ 3198860 w 7776863"/>
                      <a:gd name="connsiteY5" fmla="*/ 0 h 2643392"/>
                      <a:gd name="connsiteX6" fmla="*/ 3681560 w 7776863"/>
                      <a:gd name="connsiteY6" fmla="*/ 0 h 2643392"/>
                      <a:gd name="connsiteX7" fmla="*/ 4371132 w 7776863"/>
                      <a:gd name="connsiteY7" fmla="*/ 0 h 2643392"/>
                      <a:gd name="connsiteX8" fmla="*/ 4991746 w 7776863"/>
                      <a:gd name="connsiteY8" fmla="*/ 0 h 2643392"/>
                      <a:gd name="connsiteX9" fmla="*/ 5819232 w 7776863"/>
                      <a:gd name="connsiteY9" fmla="*/ 0 h 2643392"/>
                      <a:gd name="connsiteX10" fmla="*/ 6301932 w 7776863"/>
                      <a:gd name="connsiteY10" fmla="*/ 0 h 2643392"/>
                      <a:gd name="connsiteX11" fmla="*/ 7336289 w 7776863"/>
                      <a:gd name="connsiteY11" fmla="*/ 0 h 2643392"/>
                      <a:gd name="connsiteX12" fmla="*/ 7776863 w 7776863"/>
                      <a:gd name="connsiteY12" fmla="*/ 440574 h 2643392"/>
                      <a:gd name="connsiteX13" fmla="*/ 7776863 w 7776863"/>
                      <a:gd name="connsiteY13" fmla="*/ 975121 h 2643392"/>
                      <a:gd name="connsiteX14" fmla="*/ 7776863 w 7776863"/>
                      <a:gd name="connsiteY14" fmla="*/ 1527291 h 2643392"/>
                      <a:gd name="connsiteX15" fmla="*/ 7776863 w 7776863"/>
                      <a:gd name="connsiteY15" fmla="*/ 2202818 h 2643392"/>
                      <a:gd name="connsiteX16" fmla="*/ 7336289 w 7776863"/>
                      <a:gd name="connsiteY16" fmla="*/ 2643392 h 2643392"/>
                      <a:gd name="connsiteX17" fmla="*/ 6715675 w 7776863"/>
                      <a:gd name="connsiteY17" fmla="*/ 2643392 h 2643392"/>
                      <a:gd name="connsiteX18" fmla="*/ 6026103 w 7776863"/>
                      <a:gd name="connsiteY18" fmla="*/ 2643392 h 2643392"/>
                      <a:gd name="connsiteX19" fmla="*/ 5198617 w 7776863"/>
                      <a:gd name="connsiteY19" fmla="*/ 2643392 h 2643392"/>
                      <a:gd name="connsiteX20" fmla="*/ 4578003 w 7776863"/>
                      <a:gd name="connsiteY20" fmla="*/ 2643392 h 2643392"/>
                      <a:gd name="connsiteX21" fmla="*/ 4095303 w 7776863"/>
                      <a:gd name="connsiteY21" fmla="*/ 2643392 h 2643392"/>
                      <a:gd name="connsiteX22" fmla="*/ 3612603 w 7776863"/>
                      <a:gd name="connsiteY22" fmla="*/ 2643392 h 2643392"/>
                      <a:gd name="connsiteX23" fmla="*/ 2854074 w 7776863"/>
                      <a:gd name="connsiteY23" fmla="*/ 2643392 h 2643392"/>
                      <a:gd name="connsiteX24" fmla="*/ 2302417 w 7776863"/>
                      <a:gd name="connsiteY24" fmla="*/ 2643392 h 2643392"/>
                      <a:gd name="connsiteX25" fmla="*/ 1474931 w 7776863"/>
                      <a:gd name="connsiteY25" fmla="*/ 2643392 h 2643392"/>
                      <a:gd name="connsiteX26" fmla="*/ 440574 w 7776863"/>
                      <a:gd name="connsiteY26" fmla="*/ 2643392 h 2643392"/>
                      <a:gd name="connsiteX27" fmla="*/ 0 w 7776863"/>
                      <a:gd name="connsiteY27" fmla="*/ 2202818 h 2643392"/>
                      <a:gd name="connsiteX28" fmla="*/ 0 w 7776863"/>
                      <a:gd name="connsiteY28" fmla="*/ 1615403 h 2643392"/>
                      <a:gd name="connsiteX29" fmla="*/ 0 w 7776863"/>
                      <a:gd name="connsiteY29" fmla="*/ 1010366 h 2643392"/>
                      <a:gd name="connsiteX30" fmla="*/ 0 w 7776863"/>
                      <a:gd name="connsiteY30" fmla="*/ 440574 h 264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7776863" h="2643392" fill="none" extrusionOk="0">
                        <a:moveTo>
                          <a:pt x="0" y="440574"/>
                        </a:moveTo>
                        <a:cubicBezTo>
                          <a:pt x="-8912" y="204078"/>
                          <a:pt x="241114" y="-13672"/>
                          <a:pt x="440574" y="0"/>
                        </a:cubicBezTo>
                        <a:cubicBezTo>
                          <a:pt x="668243" y="-2821"/>
                          <a:pt x="715959" y="-1596"/>
                          <a:pt x="923274" y="0"/>
                        </a:cubicBezTo>
                        <a:cubicBezTo>
                          <a:pt x="1130589" y="1596"/>
                          <a:pt x="1477321" y="22140"/>
                          <a:pt x="1681803" y="0"/>
                        </a:cubicBezTo>
                        <a:cubicBezTo>
                          <a:pt x="1886285" y="-22140"/>
                          <a:pt x="2174120" y="24697"/>
                          <a:pt x="2509288" y="0"/>
                        </a:cubicBezTo>
                        <a:cubicBezTo>
                          <a:pt x="2844457" y="-24697"/>
                          <a:pt x="2991863" y="-30526"/>
                          <a:pt x="3198860" y="0"/>
                        </a:cubicBezTo>
                        <a:cubicBezTo>
                          <a:pt x="3405857" y="30526"/>
                          <a:pt x="3515298" y="14699"/>
                          <a:pt x="3681560" y="0"/>
                        </a:cubicBezTo>
                        <a:cubicBezTo>
                          <a:pt x="3847822" y="-14699"/>
                          <a:pt x="4090459" y="29091"/>
                          <a:pt x="4371132" y="0"/>
                        </a:cubicBezTo>
                        <a:cubicBezTo>
                          <a:pt x="4651805" y="-29091"/>
                          <a:pt x="4714303" y="20426"/>
                          <a:pt x="4991746" y="0"/>
                        </a:cubicBezTo>
                        <a:cubicBezTo>
                          <a:pt x="5269189" y="-20426"/>
                          <a:pt x="5476206" y="5378"/>
                          <a:pt x="5819232" y="0"/>
                        </a:cubicBezTo>
                        <a:cubicBezTo>
                          <a:pt x="6162258" y="-5378"/>
                          <a:pt x="6095033" y="-4413"/>
                          <a:pt x="6301932" y="0"/>
                        </a:cubicBezTo>
                        <a:cubicBezTo>
                          <a:pt x="6508831" y="4413"/>
                          <a:pt x="6882343" y="-31452"/>
                          <a:pt x="7336289" y="0"/>
                        </a:cubicBezTo>
                        <a:cubicBezTo>
                          <a:pt x="7562011" y="16847"/>
                          <a:pt x="7782824" y="185246"/>
                          <a:pt x="7776863" y="440574"/>
                        </a:cubicBezTo>
                        <a:cubicBezTo>
                          <a:pt x="7785636" y="634144"/>
                          <a:pt x="7766528" y="814592"/>
                          <a:pt x="7776863" y="975121"/>
                        </a:cubicBezTo>
                        <a:cubicBezTo>
                          <a:pt x="7787198" y="1135650"/>
                          <a:pt x="7799669" y="1298784"/>
                          <a:pt x="7776863" y="1527291"/>
                        </a:cubicBezTo>
                        <a:cubicBezTo>
                          <a:pt x="7754058" y="1755798"/>
                          <a:pt x="7791778" y="2045982"/>
                          <a:pt x="7776863" y="2202818"/>
                        </a:cubicBezTo>
                        <a:cubicBezTo>
                          <a:pt x="7781855" y="2442627"/>
                          <a:pt x="7589508" y="2617587"/>
                          <a:pt x="7336289" y="2643392"/>
                        </a:cubicBezTo>
                        <a:cubicBezTo>
                          <a:pt x="7068984" y="2615283"/>
                          <a:pt x="7020230" y="2657565"/>
                          <a:pt x="6715675" y="2643392"/>
                        </a:cubicBezTo>
                        <a:cubicBezTo>
                          <a:pt x="6411120" y="2629219"/>
                          <a:pt x="6269159" y="2627610"/>
                          <a:pt x="6026103" y="2643392"/>
                        </a:cubicBezTo>
                        <a:cubicBezTo>
                          <a:pt x="5783047" y="2659174"/>
                          <a:pt x="5387003" y="2668374"/>
                          <a:pt x="5198617" y="2643392"/>
                        </a:cubicBezTo>
                        <a:cubicBezTo>
                          <a:pt x="5010231" y="2618410"/>
                          <a:pt x="4797523" y="2657604"/>
                          <a:pt x="4578003" y="2643392"/>
                        </a:cubicBezTo>
                        <a:cubicBezTo>
                          <a:pt x="4358483" y="2629180"/>
                          <a:pt x="4264717" y="2648688"/>
                          <a:pt x="4095303" y="2643392"/>
                        </a:cubicBezTo>
                        <a:cubicBezTo>
                          <a:pt x="3925889" y="2638096"/>
                          <a:pt x="3832239" y="2622497"/>
                          <a:pt x="3612603" y="2643392"/>
                        </a:cubicBezTo>
                        <a:cubicBezTo>
                          <a:pt x="3392967" y="2664287"/>
                          <a:pt x="3161535" y="2654963"/>
                          <a:pt x="2854074" y="2643392"/>
                        </a:cubicBezTo>
                        <a:cubicBezTo>
                          <a:pt x="2546613" y="2631821"/>
                          <a:pt x="2503306" y="2627764"/>
                          <a:pt x="2302417" y="2643392"/>
                        </a:cubicBezTo>
                        <a:cubicBezTo>
                          <a:pt x="2101528" y="2659020"/>
                          <a:pt x="1697374" y="2655539"/>
                          <a:pt x="1474931" y="2643392"/>
                        </a:cubicBezTo>
                        <a:cubicBezTo>
                          <a:pt x="1252488" y="2631245"/>
                          <a:pt x="847984" y="2601932"/>
                          <a:pt x="440574" y="2643392"/>
                        </a:cubicBezTo>
                        <a:cubicBezTo>
                          <a:pt x="176407" y="2691236"/>
                          <a:pt x="-19511" y="2497161"/>
                          <a:pt x="0" y="2202818"/>
                        </a:cubicBezTo>
                        <a:cubicBezTo>
                          <a:pt x="-19170" y="2014352"/>
                          <a:pt x="7125" y="1855446"/>
                          <a:pt x="0" y="1615403"/>
                        </a:cubicBezTo>
                        <a:cubicBezTo>
                          <a:pt x="-7125" y="1375360"/>
                          <a:pt x="11978" y="1243120"/>
                          <a:pt x="0" y="1010366"/>
                        </a:cubicBezTo>
                        <a:cubicBezTo>
                          <a:pt x="-11978" y="777612"/>
                          <a:pt x="-18834" y="616309"/>
                          <a:pt x="0" y="440574"/>
                        </a:cubicBezTo>
                        <a:close/>
                      </a:path>
                      <a:path w="7776863" h="2643392" stroke="0" extrusionOk="0">
                        <a:moveTo>
                          <a:pt x="0" y="440574"/>
                        </a:moveTo>
                        <a:cubicBezTo>
                          <a:pt x="23791" y="149976"/>
                          <a:pt x="241024" y="17841"/>
                          <a:pt x="440574" y="0"/>
                        </a:cubicBezTo>
                        <a:cubicBezTo>
                          <a:pt x="800218" y="-2344"/>
                          <a:pt x="1036252" y="-24853"/>
                          <a:pt x="1199103" y="0"/>
                        </a:cubicBezTo>
                        <a:cubicBezTo>
                          <a:pt x="1361954" y="24853"/>
                          <a:pt x="1681094" y="3291"/>
                          <a:pt x="1819717" y="0"/>
                        </a:cubicBezTo>
                        <a:cubicBezTo>
                          <a:pt x="1958340" y="-3291"/>
                          <a:pt x="2196086" y="-579"/>
                          <a:pt x="2509289" y="0"/>
                        </a:cubicBezTo>
                        <a:cubicBezTo>
                          <a:pt x="2822492" y="579"/>
                          <a:pt x="2877592" y="7903"/>
                          <a:pt x="3198860" y="0"/>
                        </a:cubicBezTo>
                        <a:cubicBezTo>
                          <a:pt x="3520128" y="-7903"/>
                          <a:pt x="3650124" y="-5178"/>
                          <a:pt x="3819474" y="0"/>
                        </a:cubicBezTo>
                        <a:cubicBezTo>
                          <a:pt x="3988824" y="5178"/>
                          <a:pt x="4156191" y="-17900"/>
                          <a:pt x="4440089" y="0"/>
                        </a:cubicBezTo>
                        <a:cubicBezTo>
                          <a:pt x="4723988" y="17900"/>
                          <a:pt x="4813888" y="-11341"/>
                          <a:pt x="5129660" y="0"/>
                        </a:cubicBezTo>
                        <a:cubicBezTo>
                          <a:pt x="5445432" y="11341"/>
                          <a:pt x="5486433" y="-12259"/>
                          <a:pt x="5750275" y="0"/>
                        </a:cubicBezTo>
                        <a:cubicBezTo>
                          <a:pt x="6014118" y="12259"/>
                          <a:pt x="6239612" y="8347"/>
                          <a:pt x="6439846" y="0"/>
                        </a:cubicBezTo>
                        <a:cubicBezTo>
                          <a:pt x="6640080" y="-8347"/>
                          <a:pt x="7148930" y="-3606"/>
                          <a:pt x="7336289" y="0"/>
                        </a:cubicBezTo>
                        <a:cubicBezTo>
                          <a:pt x="7555742" y="28032"/>
                          <a:pt x="7770042" y="184557"/>
                          <a:pt x="7776863" y="440574"/>
                        </a:cubicBezTo>
                        <a:cubicBezTo>
                          <a:pt x="7787110" y="713288"/>
                          <a:pt x="7788672" y="894081"/>
                          <a:pt x="7776863" y="1045611"/>
                        </a:cubicBezTo>
                        <a:cubicBezTo>
                          <a:pt x="7765054" y="1197141"/>
                          <a:pt x="7763080" y="1410721"/>
                          <a:pt x="7776863" y="1580158"/>
                        </a:cubicBezTo>
                        <a:cubicBezTo>
                          <a:pt x="7790646" y="1749595"/>
                          <a:pt x="7751060" y="1926553"/>
                          <a:pt x="7776863" y="2202818"/>
                        </a:cubicBezTo>
                        <a:cubicBezTo>
                          <a:pt x="7757521" y="2403084"/>
                          <a:pt x="7580455" y="2652281"/>
                          <a:pt x="7336289" y="2643392"/>
                        </a:cubicBezTo>
                        <a:cubicBezTo>
                          <a:pt x="7089794" y="2626462"/>
                          <a:pt x="7055953" y="2661923"/>
                          <a:pt x="6784632" y="2643392"/>
                        </a:cubicBezTo>
                        <a:cubicBezTo>
                          <a:pt x="6513311" y="2624861"/>
                          <a:pt x="6431361" y="2657510"/>
                          <a:pt x="6301932" y="2643392"/>
                        </a:cubicBezTo>
                        <a:cubicBezTo>
                          <a:pt x="6172503" y="2629274"/>
                          <a:pt x="6008089" y="2662340"/>
                          <a:pt x="5819232" y="2643392"/>
                        </a:cubicBezTo>
                        <a:cubicBezTo>
                          <a:pt x="5630375" y="2624444"/>
                          <a:pt x="5402915" y="2642294"/>
                          <a:pt x="5060703" y="2643392"/>
                        </a:cubicBezTo>
                        <a:cubicBezTo>
                          <a:pt x="4718491" y="2644490"/>
                          <a:pt x="4586891" y="2619337"/>
                          <a:pt x="4302174" y="2643392"/>
                        </a:cubicBezTo>
                        <a:cubicBezTo>
                          <a:pt x="4017457" y="2667447"/>
                          <a:pt x="4024633" y="2625320"/>
                          <a:pt x="3819474" y="2643392"/>
                        </a:cubicBezTo>
                        <a:cubicBezTo>
                          <a:pt x="3614315" y="2661464"/>
                          <a:pt x="3417947" y="2643388"/>
                          <a:pt x="3267817" y="2643392"/>
                        </a:cubicBezTo>
                        <a:cubicBezTo>
                          <a:pt x="3117687" y="2643396"/>
                          <a:pt x="2885285" y="2653348"/>
                          <a:pt x="2716160" y="2643392"/>
                        </a:cubicBezTo>
                        <a:cubicBezTo>
                          <a:pt x="2547035" y="2633436"/>
                          <a:pt x="2267048" y="2669722"/>
                          <a:pt x="2095546" y="2643392"/>
                        </a:cubicBezTo>
                        <a:cubicBezTo>
                          <a:pt x="1924044" y="2617062"/>
                          <a:pt x="1584358" y="2649016"/>
                          <a:pt x="1405974" y="2643392"/>
                        </a:cubicBezTo>
                        <a:cubicBezTo>
                          <a:pt x="1227590" y="2637768"/>
                          <a:pt x="816012" y="2625746"/>
                          <a:pt x="440574" y="2643392"/>
                        </a:cubicBezTo>
                        <a:cubicBezTo>
                          <a:pt x="229882" y="2655709"/>
                          <a:pt x="34854" y="2444598"/>
                          <a:pt x="0" y="2202818"/>
                        </a:cubicBezTo>
                        <a:cubicBezTo>
                          <a:pt x="24496" y="1892650"/>
                          <a:pt x="17810" y="1824699"/>
                          <a:pt x="0" y="1580158"/>
                        </a:cubicBezTo>
                        <a:cubicBezTo>
                          <a:pt x="-17810" y="1335617"/>
                          <a:pt x="12649" y="1276458"/>
                          <a:pt x="0" y="992744"/>
                        </a:cubicBezTo>
                        <a:cubicBezTo>
                          <a:pt x="-12649" y="709030"/>
                          <a:pt x="-23357" y="591357"/>
                          <a:pt x="0" y="44057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sz="1400" b="1" dirty="0">
              <a:solidFill>
                <a:srgbClr val="3E4D1F"/>
              </a:solidFill>
              <a:latin typeface="+mj-lt"/>
              <a:cs typeface="Segoe UI Light" panose="020B0502040204020203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186FED9-0078-44B8-A365-C5FBBCF424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8743630"/>
              </p:ext>
            </p:extLst>
          </p:nvPr>
        </p:nvGraphicFramePr>
        <p:xfrm>
          <a:off x="0" y="4292902"/>
          <a:ext cx="89477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D6B887D8-CA49-9C3A-031D-7D575C1A9E3B}"/>
              </a:ext>
            </a:extLst>
          </p:cNvPr>
          <p:cNvSpPr/>
          <p:nvPr/>
        </p:nvSpPr>
        <p:spPr>
          <a:xfrm>
            <a:off x="602123" y="1578405"/>
            <a:ext cx="7776863" cy="2467605"/>
          </a:xfrm>
          <a:prstGeom prst="roundRect">
            <a:avLst/>
          </a:prstGeom>
          <a:solidFill>
            <a:srgbClr val="F7FBF3"/>
          </a:solidFill>
          <a:ln w="12700">
            <a:solidFill>
              <a:srgbClr val="CCCC00"/>
            </a:solidFill>
            <a:extLst>
              <a:ext uri="{C807C97D-BFC1-408E-A445-0C87EB9F89A2}">
                <ask:lineSketchStyleProps xmlns:ask="http://schemas.microsoft.com/office/drawing/2018/sketchyshapes" sd="3011606718">
                  <a:custGeom>
                    <a:avLst/>
                    <a:gdLst>
                      <a:gd name="connsiteX0" fmla="*/ 0 w 7776863"/>
                      <a:gd name="connsiteY0" fmla="*/ 440574 h 2643392"/>
                      <a:gd name="connsiteX1" fmla="*/ 440574 w 7776863"/>
                      <a:gd name="connsiteY1" fmla="*/ 0 h 2643392"/>
                      <a:gd name="connsiteX2" fmla="*/ 923274 w 7776863"/>
                      <a:gd name="connsiteY2" fmla="*/ 0 h 2643392"/>
                      <a:gd name="connsiteX3" fmla="*/ 1681803 w 7776863"/>
                      <a:gd name="connsiteY3" fmla="*/ 0 h 2643392"/>
                      <a:gd name="connsiteX4" fmla="*/ 2509288 w 7776863"/>
                      <a:gd name="connsiteY4" fmla="*/ 0 h 2643392"/>
                      <a:gd name="connsiteX5" fmla="*/ 3198860 w 7776863"/>
                      <a:gd name="connsiteY5" fmla="*/ 0 h 2643392"/>
                      <a:gd name="connsiteX6" fmla="*/ 3681560 w 7776863"/>
                      <a:gd name="connsiteY6" fmla="*/ 0 h 2643392"/>
                      <a:gd name="connsiteX7" fmla="*/ 4371132 w 7776863"/>
                      <a:gd name="connsiteY7" fmla="*/ 0 h 2643392"/>
                      <a:gd name="connsiteX8" fmla="*/ 4991746 w 7776863"/>
                      <a:gd name="connsiteY8" fmla="*/ 0 h 2643392"/>
                      <a:gd name="connsiteX9" fmla="*/ 5819232 w 7776863"/>
                      <a:gd name="connsiteY9" fmla="*/ 0 h 2643392"/>
                      <a:gd name="connsiteX10" fmla="*/ 6301932 w 7776863"/>
                      <a:gd name="connsiteY10" fmla="*/ 0 h 2643392"/>
                      <a:gd name="connsiteX11" fmla="*/ 7336289 w 7776863"/>
                      <a:gd name="connsiteY11" fmla="*/ 0 h 2643392"/>
                      <a:gd name="connsiteX12" fmla="*/ 7776863 w 7776863"/>
                      <a:gd name="connsiteY12" fmla="*/ 440574 h 2643392"/>
                      <a:gd name="connsiteX13" fmla="*/ 7776863 w 7776863"/>
                      <a:gd name="connsiteY13" fmla="*/ 975121 h 2643392"/>
                      <a:gd name="connsiteX14" fmla="*/ 7776863 w 7776863"/>
                      <a:gd name="connsiteY14" fmla="*/ 1527291 h 2643392"/>
                      <a:gd name="connsiteX15" fmla="*/ 7776863 w 7776863"/>
                      <a:gd name="connsiteY15" fmla="*/ 2202818 h 2643392"/>
                      <a:gd name="connsiteX16" fmla="*/ 7336289 w 7776863"/>
                      <a:gd name="connsiteY16" fmla="*/ 2643392 h 2643392"/>
                      <a:gd name="connsiteX17" fmla="*/ 6715675 w 7776863"/>
                      <a:gd name="connsiteY17" fmla="*/ 2643392 h 2643392"/>
                      <a:gd name="connsiteX18" fmla="*/ 6026103 w 7776863"/>
                      <a:gd name="connsiteY18" fmla="*/ 2643392 h 2643392"/>
                      <a:gd name="connsiteX19" fmla="*/ 5198617 w 7776863"/>
                      <a:gd name="connsiteY19" fmla="*/ 2643392 h 2643392"/>
                      <a:gd name="connsiteX20" fmla="*/ 4578003 w 7776863"/>
                      <a:gd name="connsiteY20" fmla="*/ 2643392 h 2643392"/>
                      <a:gd name="connsiteX21" fmla="*/ 4095303 w 7776863"/>
                      <a:gd name="connsiteY21" fmla="*/ 2643392 h 2643392"/>
                      <a:gd name="connsiteX22" fmla="*/ 3612603 w 7776863"/>
                      <a:gd name="connsiteY22" fmla="*/ 2643392 h 2643392"/>
                      <a:gd name="connsiteX23" fmla="*/ 2854074 w 7776863"/>
                      <a:gd name="connsiteY23" fmla="*/ 2643392 h 2643392"/>
                      <a:gd name="connsiteX24" fmla="*/ 2302417 w 7776863"/>
                      <a:gd name="connsiteY24" fmla="*/ 2643392 h 2643392"/>
                      <a:gd name="connsiteX25" fmla="*/ 1474931 w 7776863"/>
                      <a:gd name="connsiteY25" fmla="*/ 2643392 h 2643392"/>
                      <a:gd name="connsiteX26" fmla="*/ 440574 w 7776863"/>
                      <a:gd name="connsiteY26" fmla="*/ 2643392 h 2643392"/>
                      <a:gd name="connsiteX27" fmla="*/ 0 w 7776863"/>
                      <a:gd name="connsiteY27" fmla="*/ 2202818 h 2643392"/>
                      <a:gd name="connsiteX28" fmla="*/ 0 w 7776863"/>
                      <a:gd name="connsiteY28" fmla="*/ 1615403 h 2643392"/>
                      <a:gd name="connsiteX29" fmla="*/ 0 w 7776863"/>
                      <a:gd name="connsiteY29" fmla="*/ 1010366 h 2643392"/>
                      <a:gd name="connsiteX30" fmla="*/ 0 w 7776863"/>
                      <a:gd name="connsiteY30" fmla="*/ 440574 h 264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7776863" h="2643392" fill="none" extrusionOk="0">
                        <a:moveTo>
                          <a:pt x="0" y="440574"/>
                        </a:moveTo>
                        <a:cubicBezTo>
                          <a:pt x="-8912" y="204078"/>
                          <a:pt x="241114" y="-13672"/>
                          <a:pt x="440574" y="0"/>
                        </a:cubicBezTo>
                        <a:cubicBezTo>
                          <a:pt x="668243" y="-2821"/>
                          <a:pt x="715959" y="-1596"/>
                          <a:pt x="923274" y="0"/>
                        </a:cubicBezTo>
                        <a:cubicBezTo>
                          <a:pt x="1130589" y="1596"/>
                          <a:pt x="1477321" y="22140"/>
                          <a:pt x="1681803" y="0"/>
                        </a:cubicBezTo>
                        <a:cubicBezTo>
                          <a:pt x="1886285" y="-22140"/>
                          <a:pt x="2174120" y="24697"/>
                          <a:pt x="2509288" y="0"/>
                        </a:cubicBezTo>
                        <a:cubicBezTo>
                          <a:pt x="2844457" y="-24697"/>
                          <a:pt x="2991863" y="-30526"/>
                          <a:pt x="3198860" y="0"/>
                        </a:cubicBezTo>
                        <a:cubicBezTo>
                          <a:pt x="3405857" y="30526"/>
                          <a:pt x="3515298" y="14699"/>
                          <a:pt x="3681560" y="0"/>
                        </a:cubicBezTo>
                        <a:cubicBezTo>
                          <a:pt x="3847822" y="-14699"/>
                          <a:pt x="4090459" y="29091"/>
                          <a:pt x="4371132" y="0"/>
                        </a:cubicBezTo>
                        <a:cubicBezTo>
                          <a:pt x="4651805" y="-29091"/>
                          <a:pt x="4714303" y="20426"/>
                          <a:pt x="4991746" y="0"/>
                        </a:cubicBezTo>
                        <a:cubicBezTo>
                          <a:pt x="5269189" y="-20426"/>
                          <a:pt x="5476206" y="5378"/>
                          <a:pt x="5819232" y="0"/>
                        </a:cubicBezTo>
                        <a:cubicBezTo>
                          <a:pt x="6162258" y="-5378"/>
                          <a:pt x="6095033" y="-4413"/>
                          <a:pt x="6301932" y="0"/>
                        </a:cubicBezTo>
                        <a:cubicBezTo>
                          <a:pt x="6508831" y="4413"/>
                          <a:pt x="6882343" y="-31452"/>
                          <a:pt x="7336289" y="0"/>
                        </a:cubicBezTo>
                        <a:cubicBezTo>
                          <a:pt x="7562011" y="16847"/>
                          <a:pt x="7782824" y="185246"/>
                          <a:pt x="7776863" y="440574"/>
                        </a:cubicBezTo>
                        <a:cubicBezTo>
                          <a:pt x="7785636" y="634144"/>
                          <a:pt x="7766528" y="814592"/>
                          <a:pt x="7776863" y="975121"/>
                        </a:cubicBezTo>
                        <a:cubicBezTo>
                          <a:pt x="7787198" y="1135650"/>
                          <a:pt x="7799669" y="1298784"/>
                          <a:pt x="7776863" y="1527291"/>
                        </a:cubicBezTo>
                        <a:cubicBezTo>
                          <a:pt x="7754058" y="1755798"/>
                          <a:pt x="7791778" y="2045982"/>
                          <a:pt x="7776863" y="2202818"/>
                        </a:cubicBezTo>
                        <a:cubicBezTo>
                          <a:pt x="7781855" y="2442627"/>
                          <a:pt x="7589508" y="2617587"/>
                          <a:pt x="7336289" y="2643392"/>
                        </a:cubicBezTo>
                        <a:cubicBezTo>
                          <a:pt x="7068984" y="2615283"/>
                          <a:pt x="7020230" y="2657565"/>
                          <a:pt x="6715675" y="2643392"/>
                        </a:cubicBezTo>
                        <a:cubicBezTo>
                          <a:pt x="6411120" y="2629219"/>
                          <a:pt x="6269159" y="2627610"/>
                          <a:pt x="6026103" y="2643392"/>
                        </a:cubicBezTo>
                        <a:cubicBezTo>
                          <a:pt x="5783047" y="2659174"/>
                          <a:pt x="5387003" y="2668374"/>
                          <a:pt x="5198617" y="2643392"/>
                        </a:cubicBezTo>
                        <a:cubicBezTo>
                          <a:pt x="5010231" y="2618410"/>
                          <a:pt x="4797523" y="2657604"/>
                          <a:pt x="4578003" y="2643392"/>
                        </a:cubicBezTo>
                        <a:cubicBezTo>
                          <a:pt x="4358483" y="2629180"/>
                          <a:pt x="4264717" y="2648688"/>
                          <a:pt x="4095303" y="2643392"/>
                        </a:cubicBezTo>
                        <a:cubicBezTo>
                          <a:pt x="3925889" y="2638096"/>
                          <a:pt x="3832239" y="2622497"/>
                          <a:pt x="3612603" y="2643392"/>
                        </a:cubicBezTo>
                        <a:cubicBezTo>
                          <a:pt x="3392967" y="2664287"/>
                          <a:pt x="3161535" y="2654963"/>
                          <a:pt x="2854074" y="2643392"/>
                        </a:cubicBezTo>
                        <a:cubicBezTo>
                          <a:pt x="2546613" y="2631821"/>
                          <a:pt x="2503306" y="2627764"/>
                          <a:pt x="2302417" y="2643392"/>
                        </a:cubicBezTo>
                        <a:cubicBezTo>
                          <a:pt x="2101528" y="2659020"/>
                          <a:pt x="1697374" y="2655539"/>
                          <a:pt x="1474931" y="2643392"/>
                        </a:cubicBezTo>
                        <a:cubicBezTo>
                          <a:pt x="1252488" y="2631245"/>
                          <a:pt x="847984" y="2601932"/>
                          <a:pt x="440574" y="2643392"/>
                        </a:cubicBezTo>
                        <a:cubicBezTo>
                          <a:pt x="176407" y="2691236"/>
                          <a:pt x="-19511" y="2497161"/>
                          <a:pt x="0" y="2202818"/>
                        </a:cubicBezTo>
                        <a:cubicBezTo>
                          <a:pt x="-19170" y="2014352"/>
                          <a:pt x="7125" y="1855446"/>
                          <a:pt x="0" y="1615403"/>
                        </a:cubicBezTo>
                        <a:cubicBezTo>
                          <a:pt x="-7125" y="1375360"/>
                          <a:pt x="11978" y="1243120"/>
                          <a:pt x="0" y="1010366"/>
                        </a:cubicBezTo>
                        <a:cubicBezTo>
                          <a:pt x="-11978" y="777612"/>
                          <a:pt x="-18834" y="616309"/>
                          <a:pt x="0" y="440574"/>
                        </a:cubicBezTo>
                        <a:close/>
                      </a:path>
                      <a:path w="7776863" h="2643392" stroke="0" extrusionOk="0">
                        <a:moveTo>
                          <a:pt x="0" y="440574"/>
                        </a:moveTo>
                        <a:cubicBezTo>
                          <a:pt x="23791" y="149976"/>
                          <a:pt x="241024" y="17841"/>
                          <a:pt x="440574" y="0"/>
                        </a:cubicBezTo>
                        <a:cubicBezTo>
                          <a:pt x="800218" y="-2344"/>
                          <a:pt x="1036252" y="-24853"/>
                          <a:pt x="1199103" y="0"/>
                        </a:cubicBezTo>
                        <a:cubicBezTo>
                          <a:pt x="1361954" y="24853"/>
                          <a:pt x="1681094" y="3291"/>
                          <a:pt x="1819717" y="0"/>
                        </a:cubicBezTo>
                        <a:cubicBezTo>
                          <a:pt x="1958340" y="-3291"/>
                          <a:pt x="2196086" y="-579"/>
                          <a:pt x="2509289" y="0"/>
                        </a:cubicBezTo>
                        <a:cubicBezTo>
                          <a:pt x="2822492" y="579"/>
                          <a:pt x="2877592" y="7903"/>
                          <a:pt x="3198860" y="0"/>
                        </a:cubicBezTo>
                        <a:cubicBezTo>
                          <a:pt x="3520128" y="-7903"/>
                          <a:pt x="3650124" y="-5178"/>
                          <a:pt x="3819474" y="0"/>
                        </a:cubicBezTo>
                        <a:cubicBezTo>
                          <a:pt x="3988824" y="5178"/>
                          <a:pt x="4156191" y="-17900"/>
                          <a:pt x="4440089" y="0"/>
                        </a:cubicBezTo>
                        <a:cubicBezTo>
                          <a:pt x="4723988" y="17900"/>
                          <a:pt x="4813888" y="-11341"/>
                          <a:pt x="5129660" y="0"/>
                        </a:cubicBezTo>
                        <a:cubicBezTo>
                          <a:pt x="5445432" y="11341"/>
                          <a:pt x="5486433" y="-12259"/>
                          <a:pt x="5750275" y="0"/>
                        </a:cubicBezTo>
                        <a:cubicBezTo>
                          <a:pt x="6014118" y="12259"/>
                          <a:pt x="6239612" y="8347"/>
                          <a:pt x="6439846" y="0"/>
                        </a:cubicBezTo>
                        <a:cubicBezTo>
                          <a:pt x="6640080" y="-8347"/>
                          <a:pt x="7148930" y="-3606"/>
                          <a:pt x="7336289" y="0"/>
                        </a:cubicBezTo>
                        <a:cubicBezTo>
                          <a:pt x="7555742" y="28032"/>
                          <a:pt x="7770042" y="184557"/>
                          <a:pt x="7776863" y="440574"/>
                        </a:cubicBezTo>
                        <a:cubicBezTo>
                          <a:pt x="7787110" y="713288"/>
                          <a:pt x="7788672" y="894081"/>
                          <a:pt x="7776863" y="1045611"/>
                        </a:cubicBezTo>
                        <a:cubicBezTo>
                          <a:pt x="7765054" y="1197141"/>
                          <a:pt x="7763080" y="1410721"/>
                          <a:pt x="7776863" y="1580158"/>
                        </a:cubicBezTo>
                        <a:cubicBezTo>
                          <a:pt x="7790646" y="1749595"/>
                          <a:pt x="7751060" y="1926553"/>
                          <a:pt x="7776863" y="2202818"/>
                        </a:cubicBezTo>
                        <a:cubicBezTo>
                          <a:pt x="7757521" y="2403084"/>
                          <a:pt x="7580455" y="2652281"/>
                          <a:pt x="7336289" y="2643392"/>
                        </a:cubicBezTo>
                        <a:cubicBezTo>
                          <a:pt x="7089794" y="2626462"/>
                          <a:pt x="7055953" y="2661923"/>
                          <a:pt x="6784632" y="2643392"/>
                        </a:cubicBezTo>
                        <a:cubicBezTo>
                          <a:pt x="6513311" y="2624861"/>
                          <a:pt x="6431361" y="2657510"/>
                          <a:pt x="6301932" y="2643392"/>
                        </a:cubicBezTo>
                        <a:cubicBezTo>
                          <a:pt x="6172503" y="2629274"/>
                          <a:pt x="6008089" y="2662340"/>
                          <a:pt x="5819232" y="2643392"/>
                        </a:cubicBezTo>
                        <a:cubicBezTo>
                          <a:pt x="5630375" y="2624444"/>
                          <a:pt x="5402915" y="2642294"/>
                          <a:pt x="5060703" y="2643392"/>
                        </a:cubicBezTo>
                        <a:cubicBezTo>
                          <a:pt x="4718491" y="2644490"/>
                          <a:pt x="4586891" y="2619337"/>
                          <a:pt x="4302174" y="2643392"/>
                        </a:cubicBezTo>
                        <a:cubicBezTo>
                          <a:pt x="4017457" y="2667447"/>
                          <a:pt x="4024633" y="2625320"/>
                          <a:pt x="3819474" y="2643392"/>
                        </a:cubicBezTo>
                        <a:cubicBezTo>
                          <a:pt x="3614315" y="2661464"/>
                          <a:pt x="3417947" y="2643388"/>
                          <a:pt x="3267817" y="2643392"/>
                        </a:cubicBezTo>
                        <a:cubicBezTo>
                          <a:pt x="3117687" y="2643396"/>
                          <a:pt x="2885285" y="2653348"/>
                          <a:pt x="2716160" y="2643392"/>
                        </a:cubicBezTo>
                        <a:cubicBezTo>
                          <a:pt x="2547035" y="2633436"/>
                          <a:pt x="2267048" y="2669722"/>
                          <a:pt x="2095546" y="2643392"/>
                        </a:cubicBezTo>
                        <a:cubicBezTo>
                          <a:pt x="1924044" y="2617062"/>
                          <a:pt x="1584358" y="2649016"/>
                          <a:pt x="1405974" y="2643392"/>
                        </a:cubicBezTo>
                        <a:cubicBezTo>
                          <a:pt x="1227590" y="2637768"/>
                          <a:pt x="816012" y="2625746"/>
                          <a:pt x="440574" y="2643392"/>
                        </a:cubicBezTo>
                        <a:cubicBezTo>
                          <a:pt x="229882" y="2655709"/>
                          <a:pt x="34854" y="2444598"/>
                          <a:pt x="0" y="2202818"/>
                        </a:cubicBezTo>
                        <a:cubicBezTo>
                          <a:pt x="24496" y="1892650"/>
                          <a:pt x="17810" y="1824699"/>
                          <a:pt x="0" y="1580158"/>
                        </a:cubicBezTo>
                        <a:cubicBezTo>
                          <a:pt x="-17810" y="1335617"/>
                          <a:pt x="12649" y="1276458"/>
                          <a:pt x="0" y="992744"/>
                        </a:cubicBezTo>
                        <a:cubicBezTo>
                          <a:pt x="-12649" y="709030"/>
                          <a:pt x="-23357" y="591357"/>
                          <a:pt x="0" y="44057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sz="1400" b="1" dirty="0">
              <a:solidFill>
                <a:srgbClr val="3E4D1F"/>
              </a:solidFill>
              <a:latin typeface="+mj-lt"/>
              <a:cs typeface="Segoe UI Light" panose="020B0502040204020203" pitchFamily="34" charset="0"/>
            </a:endParaRPr>
          </a:p>
        </p:txBody>
      </p:sp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123728" y="251556"/>
            <a:ext cx="6715472" cy="624417"/>
          </a:xfrm>
        </p:spPr>
        <p:txBody>
          <a:bodyPr>
            <a:noAutofit/>
          </a:bodyPr>
          <a:lstStyle/>
          <a:p>
            <a:r>
              <a:rPr lang="lv-LV" sz="2700" dirty="0">
                <a:solidFill>
                  <a:srgbClr val="4F6228"/>
                </a:solidFill>
                <a:latin typeface="+mj-lt"/>
                <a:cs typeface="Segoe UI Light" panose="020B0502040204020203" pitchFamily="34" charset="0"/>
              </a:rPr>
              <a:t>SA augļiem un ogām, dārzeņiem: faktiskās un plānotās likmes 2015-2027, EUR/ha</a:t>
            </a:r>
            <a:endParaRPr lang="lv-LV" sz="27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3" name="Taisnstūris 1">
            <a:extLst>
              <a:ext uri="{FF2B5EF4-FFF2-40B4-BE49-F238E27FC236}">
                <a16:creationId xmlns:a16="http://schemas.microsoft.com/office/drawing/2014/main" id="{E4E29FC7-28E4-8D96-321E-90AD3AA87878}"/>
              </a:ext>
            </a:extLst>
          </p:cNvPr>
          <p:cNvSpPr/>
          <p:nvPr/>
        </p:nvSpPr>
        <p:spPr>
          <a:xfrm>
            <a:off x="116701" y="6580339"/>
            <a:ext cx="7296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000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Avots: ZM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232BB02-2C98-483C-A3E2-669F0CF311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6808405"/>
              </p:ext>
            </p:extLst>
          </p:nvPr>
        </p:nvGraphicFramePr>
        <p:xfrm>
          <a:off x="98141" y="1781612"/>
          <a:ext cx="8947719" cy="2293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2747940C-74FF-28D4-0E7D-BFA5A7CEA71C}"/>
              </a:ext>
            </a:extLst>
          </p:cNvPr>
          <p:cNvSpPr/>
          <p:nvPr/>
        </p:nvSpPr>
        <p:spPr>
          <a:xfrm>
            <a:off x="2951018" y="4178592"/>
            <a:ext cx="3060339" cy="310836"/>
          </a:xfrm>
          <a:custGeom>
            <a:avLst/>
            <a:gdLst>
              <a:gd name="connsiteX0" fmla="*/ 0 w 3060339"/>
              <a:gd name="connsiteY0" fmla="*/ 51807 h 310836"/>
              <a:gd name="connsiteX1" fmla="*/ 51807 w 3060339"/>
              <a:gd name="connsiteY1" fmla="*/ 0 h 310836"/>
              <a:gd name="connsiteX2" fmla="*/ 672719 w 3060339"/>
              <a:gd name="connsiteY2" fmla="*/ 0 h 310836"/>
              <a:gd name="connsiteX3" fmla="*/ 1234497 w 3060339"/>
              <a:gd name="connsiteY3" fmla="*/ 0 h 310836"/>
              <a:gd name="connsiteX4" fmla="*/ 1825842 w 3060339"/>
              <a:gd name="connsiteY4" fmla="*/ 0 h 310836"/>
              <a:gd name="connsiteX5" fmla="*/ 2417187 w 3060339"/>
              <a:gd name="connsiteY5" fmla="*/ 0 h 310836"/>
              <a:gd name="connsiteX6" fmla="*/ 3008532 w 3060339"/>
              <a:gd name="connsiteY6" fmla="*/ 0 h 310836"/>
              <a:gd name="connsiteX7" fmla="*/ 3060339 w 3060339"/>
              <a:gd name="connsiteY7" fmla="*/ 51807 h 310836"/>
              <a:gd name="connsiteX8" fmla="*/ 3060339 w 3060339"/>
              <a:gd name="connsiteY8" fmla="*/ 259029 h 310836"/>
              <a:gd name="connsiteX9" fmla="*/ 3008532 w 3060339"/>
              <a:gd name="connsiteY9" fmla="*/ 310836 h 310836"/>
              <a:gd name="connsiteX10" fmla="*/ 2505889 w 3060339"/>
              <a:gd name="connsiteY10" fmla="*/ 310836 h 310836"/>
              <a:gd name="connsiteX11" fmla="*/ 1884977 w 3060339"/>
              <a:gd name="connsiteY11" fmla="*/ 310836 h 310836"/>
              <a:gd name="connsiteX12" fmla="*/ 1323199 w 3060339"/>
              <a:gd name="connsiteY12" fmla="*/ 310836 h 310836"/>
              <a:gd name="connsiteX13" fmla="*/ 820555 w 3060339"/>
              <a:gd name="connsiteY13" fmla="*/ 310836 h 310836"/>
              <a:gd name="connsiteX14" fmla="*/ 51807 w 3060339"/>
              <a:gd name="connsiteY14" fmla="*/ 310836 h 310836"/>
              <a:gd name="connsiteX15" fmla="*/ 0 w 3060339"/>
              <a:gd name="connsiteY15" fmla="*/ 259029 h 310836"/>
              <a:gd name="connsiteX16" fmla="*/ 0 w 3060339"/>
              <a:gd name="connsiteY16" fmla="*/ 51807 h 31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60339" h="310836" extrusionOk="0">
                <a:moveTo>
                  <a:pt x="0" y="51807"/>
                </a:moveTo>
                <a:cubicBezTo>
                  <a:pt x="2338" y="18548"/>
                  <a:pt x="26661" y="1413"/>
                  <a:pt x="51807" y="0"/>
                </a:cubicBezTo>
                <a:cubicBezTo>
                  <a:pt x="254280" y="-1064"/>
                  <a:pt x="370862" y="27595"/>
                  <a:pt x="672719" y="0"/>
                </a:cubicBezTo>
                <a:cubicBezTo>
                  <a:pt x="974576" y="-27595"/>
                  <a:pt x="1099344" y="-13325"/>
                  <a:pt x="1234497" y="0"/>
                </a:cubicBezTo>
                <a:cubicBezTo>
                  <a:pt x="1369650" y="13325"/>
                  <a:pt x="1678699" y="-9309"/>
                  <a:pt x="1825842" y="0"/>
                </a:cubicBezTo>
                <a:cubicBezTo>
                  <a:pt x="1972986" y="9309"/>
                  <a:pt x="2123066" y="8194"/>
                  <a:pt x="2417187" y="0"/>
                </a:cubicBezTo>
                <a:cubicBezTo>
                  <a:pt x="2711309" y="-8194"/>
                  <a:pt x="2845852" y="-21389"/>
                  <a:pt x="3008532" y="0"/>
                </a:cubicBezTo>
                <a:cubicBezTo>
                  <a:pt x="3037923" y="14"/>
                  <a:pt x="3061883" y="25138"/>
                  <a:pt x="3060339" y="51807"/>
                </a:cubicBezTo>
                <a:cubicBezTo>
                  <a:pt x="3052792" y="94155"/>
                  <a:pt x="3057397" y="210328"/>
                  <a:pt x="3060339" y="259029"/>
                </a:cubicBezTo>
                <a:cubicBezTo>
                  <a:pt x="3064737" y="291501"/>
                  <a:pt x="3041636" y="309319"/>
                  <a:pt x="3008532" y="310836"/>
                </a:cubicBezTo>
                <a:cubicBezTo>
                  <a:pt x="2903179" y="301149"/>
                  <a:pt x="2725871" y="316002"/>
                  <a:pt x="2505889" y="310836"/>
                </a:cubicBezTo>
                <a:cubicBezTo>
                  <a:pt x="2285907" y="305670"/>
                  <a:pt x="2126032" y="339521"/>
                  <a:pt x="1884977" y="310836"/>
                </a:cubicBezTo>
                <a:cubicBezTo>
                  <a:pt x="1643922" y="282151"/>
                  <a:pt x="1537832" y="322276"/>
                  <a:pt x="1323199" y="310836"/>
                </a:cubicBezTo>
                <a:cubicBezTo>
                  <a:pt x="1108566" y="299396"/>
                  <a:pt x="1070428" y="313195"/>
                  <a:pt x="820555" y="310836"/>
                </a:cubicBezTo>
                <a:cubicBezTo>
                  <a:pt x="570682" y="308477"/>
                  <a:pt x="333104" y="326029"/>
                  <a:pt x="51807" y="310836"/>
                </a:cubicBezTo>
                <a:cubicBezTo>
                  <a:pt x="22349" y="308952"/>
                  <a:pt x="298" y="290783"/>
                  <a:pt x="0" y="259029"/>
                </a:cubicBezTo>
                <a:cubicBezTo>
                  <a:pt x="3829" y="163370"/>
                  <a:pt x="6154" y="123444"/>
                  <a:pt x="0" y="51807"/>
                </a:cubicBezTo>
                <a:close/>
              </a:path>
            </a:pathLst>
          </a:custGeom>
          <a:noFill/>
          <a:ln w="12700">
            <a:noFill/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600" b="1" dirty="0">
                <a:solidFill>
                  <a:srgbClr val="760000"/>
                </a:solidFill>
                <a:latin typeface="+mj-lt"/>
                <a:cs typeface="Segoe UI Light" panose="020B0502040204020203" pitchFamily="34" charset="0"/>
              </a:rPr>
              <a:t>Augļi un ogas</a:t>
            </a:r>
          </a:p>
        </p:txBody>
      </p:sp>
      <p:sp>
        <p:nvSpPr>
          <p:cNvPr id="7" name="Rounded Rectangle 12">
            <a:extLst>
              <a:ext uri="{FF2B5EF4-FFF2-40B4-BE49-F238E27FC236}">
                <a16:creationId xmlns:a16="http://schemas.microsoft.com/office/drawing/2014/main" id="{646BF5BE-1C6B-8F09-7DE8-5EC456F7CF87}"/>
              </a:ext>
            </a:extLst>
          </p:cNvPr>
          <p:cNvSpPr/>
          <p:nvPr/>
        </p:nvSpPr>
        <p:spPr>
          <a:xfrm>
            <a:off x="791544" y="1606898"/>
            <a:ext cx="7398020" cy="246221"/>
          </a:xfrm>
          <a:custGeom>
            <a:avLst/>
            <a:gdLst>
              <a:gd name="connsiteX0" fmla="*/ 0 w 7398020"/>
              <a:gd name="connsiteY0" fmla="*/ 41038 h 246221"/>
              <a:gd name="connsiteX1" fmla="*/ 41038 w 7398020"/>
              <a:gd name="connsiteY1" fmla="*/ 0 h 246221"/>
              <a:gd name="connsiteX2" fmla="*/ 779283 w 7398020"/>
              <a:gd name="connsiteY2" fmla="*/ 0 h 246221"/>
              <a:gd name="connsiteX3" fmla="*/ 1371210 w 7398020"/>
              <a:gd name="connsiteY3" fmla="*/ 0 h 246221"/>
              <a:gd name="connsiteX4" fmla="*/ 2036295 w 7398020"/>
              <a:gd name="connsiteY4" fmla="*/ 0 h 246221"/>
              <a:gd name="connsiteX5" fmla="*/ 2701381 w 7398020"/>
              <a:gd name="connsiteY5" fmla="*/ 0 h 246221"/>
              <a:gd name="connsiteX6" fmla="*/ 3293308 w 7398020"/>
              <a:gd name="connsiteY6" fmla="*/ 0 h 246221"/>
              <a:gd name="connsiteX7" fmla="*/ 3885234 w 7398020"/>
              <a:gd name="connsiteY7" fmla="*/ 0 h 246221"/>
              <a:gd name="connsiteX8" fmla="*/ 4550320 w 7398020"/>
              <a:gd name="connsiteY8" fmla="*/ 0 h 246221"/>
              <a:gd name="connsiteX9" fmla="*/ 5142246 w 7398020"/>
              <a:gd name="connsiteY9" fmla="*/ 0 h 246221"/>
              <a:gd name="connsiteX10" fmla="*/ 5807332 w 7398020"/>
              <a:gd name="connsiteY10" fmla="*/ 0 h 246221"/>
              <a:gd name="connsiteX11" fmla="*/ 6252940 w 7398020"/>
              <a:gd name="connsiteY11" fmla="*/ 0 h 246221"/>
              <a:gd name="connsiteX12" fmla="*/ 7356982 w 7398020"/>
              <a:gd name="connsiteY12" fmla="*/ 0 h 246221"/>
              <a:gd name="connsiteX13" fmla="*/ 7398020 w 7398020"/>
              <a:gd name="connsiteY13" fmla="*/ 41038 h 246221"/>
              <a:gd name="connsiteX14" fmla="*/ 7398020 w 7398020"/>
              <a:gd name="connsiteY14" fmla="*/ 205183 h 246221"/>
              <a:gd name="connsiteX15" fmla="*/ 7356982 w 7398020"/>
              <a:gd name="connsiteY15" fmla="*/ 246221 h 246221"/>
              <a:gd name="connsiteX16" fmla="*/ 6911375 w 7398020"/>
              <a:gd name="connsiteY16" fmla="*/ 246221 h 246221"/>
              <a:gd name="connsiteX17" fmla="*/ 6246289 w 7398020"/>
              <a:gd name="connsiteY17" fmla="*/ 246221 h 246221"/>
              <a:gd name="connsiteX18" fmla="*/ 5800681 w 7398020"/>
              <a:gd name="connsiteY18" fmla="*/ 246221 h 246221"/>
              <a:gd name="connsiteX19" fmla="*/ 5355074 w 7398020"/>
              <a:gd name="connsiteY19" fmla="*/ 246221 h 246221"/>
              <a:gd name="connsiteX20" fmla="*/ 4616828 w 7398020"/>
              <a:gd name="connsiteY20" fmla="*/ 246221 h 246221"/>
              <a:gd name="connsiteX21" fmla="*/ 3878583 w 7398020"/>
              <a:gd name="connsiteY21" fmla="*/ 246221 h 246221"/>
              <a:gd name="connsiteX22" fmla="*/ 3432976 w 7398020"/>
              <a:gd name="connsiteY22" fmla="*/ 246221 h 246221"/>
              <a:gd name="connsiteX23" fmla="*/ 2914209 w 7398020"/>
              <a:gd name="connsiteY23" fmla="*/ 246221 h 246221"/>
              <a:gd name="connsiteX24" fmla="*/ 2395442 w 7398020"/>
              <a:gd name="connsiteY24" fmla="*/ 246221 h 246221"/>
              <a:gd name="connsiteX25" fmla="*/ 1803515 w 7398020"/>
              <a:gd name="connsiteY25" fmla="*/ 246221 h 246221"/>
              <a:gd name="connsiteX26" fmla="*/ 1138430 w 7398020"/>
              <a:gd name="connsiteY26" fmla="*/ 246221 h 246221"/>
              <a:gd name="connsiteX27" fmla="*/ 41038 w 7398020"/>
              <a:gd name="connsiteY27" fmla="*/ 246221 h 246221"/>
              <a:gd name="connsiteX28" fmla="*/ 0 w 7398020"/>
              <a:gd name="connsiteY28" fmla="*/ 205183 h 246221"/>
              <a:gd name="connsiteX29" fmla="*/ 0 w 7398020"/>
              <a:gd name="connsiteY29" fmla="*/ 41038 h 24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398020" h="246221" extrusionOk="0">
                <a:moveTo>
                  <a:pt x="0" y="41038"/>
                </a:moveTo>
                <a:cubicBezTo>
                  <a:pt x="2012" y="14376"/>
                  <a:pt x="22305" y="1602"/>
                  <a:pt x="41038" y="0"/>
                </a:cubicBezTo>
                <a:cubicBezTo>
                  <a:pt x="409474" y="35651"/>
                  <a:pt x="518120" y="6062"/>
                  <a:pt x="779283" y="0"/>
                </a:cubicBezTo>
                <a:cubicBezTo>
                  <a:pt x="1040446" y="-6062"/>
                  <a:pt x="1194032" y="-9701"/>
                  <a:pt x="1371210" y="0"/>
                </a:cubicBezTo>
                <a:cubicBezTo>
                  <a:pt x="1548388" y="9701"/>
                  <a:pt x="1783328" y="-7705"/>
                  <a:pt x="2036295" y="0"/>
                </a:cubicBezTo>
                <a:cubicBezTo>
                  <a:pt x="2289262" y="7705"/>
                  <a:pt x="2465472" y="3381"/>
                  <a:pt x="2701381" y="0"/>
                </a:cubicBezTo>
                <a:cubicBezTo>
                  <a:pt x="2937290" y="-3381"/>
                  <a:pt x="3032212" y="-14667"/>
                  <a:pt x="3293308" y="0"/>
                </a:cubicBezTo>
                <a:cubicBezTo>
                  <a:pt x="3554404" y="14667"/>
                  <a:pt x="3683875" y="20305"/>
                  <a:pt x="3885234" y="0"/>
                </a:cubicBezTo>
                <a:cubicBezTo>
                  <a:pt x="4086593" y="-20305"/>
                  <a:pt x="4281838" y="28395"/>
                  <a:pt x="4550320" y="0"/>
                </a:cubicBezTo>
                <a:cubicBezTo>
                  <a:pt x="4818802" y="-28395"/>
                  <a:pt x="4857863" y="7828"/>
                  <a:pt x="5142246" y="0"/>
                </a:cubicBezTo>
                <a:cubicBezTo>
                  <a:pt x="5426629" y="-7828"/>
                  <a:pt x="5670921" y="16228"/>
                  <a:pt x="5807332" y="0"/>
                </a:cubicBezTo>
                <a:cubicBezTo>
                  <a:pt x="5943743" y="-16228"/>
                  <a:pt x="6031599" y="4664"/>
                  <a:pt x="6252940" y="0"/>
                </a:cubicBezTo>
                <a:cubicBezTo>
                  <a:pt x="6474281" y="-4664"/>
                  <a:pt x="7083760" y="23366"/>
                  <a:pt x="7356982" y="0"/>
                </a:cubicBezTo>
                <a:cubicBezTo>
                  <a:pt x="7378445" y="-3187"/>
                  <a:pt x="7399405" y="18596"/>
                  <a:pt x="7398020" y="41038"/>
                </a:cubicBezTo>
                <a:cubicBezTo>
                  <a:pt x="7406203" y="98214"/>
                  <a:pt x="7397280" y="155745"/>
                  <a:pt x="7398020" y="205183"/>
                </a:cubicBezTo>
                <a:cubicBezTo>
                  <a:pt x="7403251" y="227485"/>
                  <a:pt x="7376794" y="246375"/>
                  <a:pt x="7356982" y="246221"/>
                </a:cubicBezTo>
                <a:cubicBezTo>
                  <a:pt x="7174185" y="265622"/>
                  <a:pt x="7083974" y="260529"/>
                  <a:pt x="6911375" y="246221"/>
                </a:cubicBezTo>
                <a:cubicBezTo>
                  <a:pt x="6738776" y="231913"/>
                  <a:pt x="6553999" y="274584"/>
                  <a:pt x="6246289" y="246221"/>
                </a:cubicBezTo>
                <a:cubicBezTo>
                  <a:pt x="5938579" y="217858"/>
                  <a:pt x="5894076" y="265532"/>
                  <a:pt x="5800681" y="246221"/>
                </a:cubicBezTo>
                <a:cubicBezTo>
                  <a:pt x="5707286" y="226910"/>
                  <a:pt x="5445728" y="257864"/>
                  <a:pt x="5355074" y="246221"/>
                </a:cubicBezTo>
                <a:cubicBezTo>
                  <a:pt x="5264420" y="234578"/>
                  <a:pt x="4782827" y="231397"/>
                  <a:pt x="4616828" y="246221"/>
                </a:cubicBezTo>
                <a:cubicBezTo>
                  <a:pt x="4450829" y="261045"/>
                  <a:pt x="4072777" y="247940"/>
                  <a:pt x="3878583" y="246221"/>
                </a:cubicBezTo>
                <a:cubicBezTo>
                  <a:pt x="3684389" y="244502"/>
                  <a:pt x="3565044" y="232914"/>
                  <a:pt x="3432976" y="246221"/>
                </a:cubicBezTo>
                <a:cubicBezTo>
                  <a:pt x="3300908" y="259528"/>
                  <a:pt x="3107026" y="269319"/>
                  <a:pt x="2914209" y="246221"/>
                </a:cubicBezTo>
                <a:cubicBezTo>
                  <a:pt x="2721392" y="223123"/>
                  <a:pt x="2624770" y="270266"/>
                  <a:pt x="2395442" y="246221"/>
                </a:cubicBezTo>
                <a:cubicBezTo>
                  <a:pt x="2166114" y="222176"/>
                  <a:pt x="2095892" y="255673"/>
                  <a:pt x="1803515" y="246221"/>
                </a:cubicBezTo>
                <a:cubicBezTo>
                  <a:pt x="1511138" y="236769"/>
                  <a:pt x="1345884" y="220364"/>
                  <a:pt x="1138430" y="246221"/>
                </a:cubicBezTo>
                <a:cubicBezTo>
                  <a:pt x="930976" y="272078"/>
                  <a:pt x="464420" y="212433"/>
                  <a:pt x="41038" y="246221"/>
                </a:cubicBezTo>
                <a:cubicBezTo>
                  <a:pt x="23078" y="247997"/>
                  <a:pt x="5635" y="227599"/>
                  <a:pt x="0" y="205183"/>
                </a:cubicBezTo>
                <a:cubicBezTo>
                  <a:pt x="162" y="155921"/>
                  <a:pt x="-2201" y="100970"/>
                  <a:pt x="0" y="41038"/>
                </a:cubicBezTo>
                <a:close/>
              </a:path>
            </a:pathLst>
          </a:custGeom>
          <a:noFill/>
          <a:ln w="12700">
            <a:noFill/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600" b="1" dirty="0">
                <a:solidFill>
                  <a:srgbClr val="3E4D1F"/>
                </a:solidFill>
                <a:latin typeface="+mj-lt"/>
                <a:cs typeface="Segoe UI Light" panose="020B0502040204020203" pitchFamily="34" charset="0"/>
              </a:rPr>
              <a:t>Dārzeņi</a:t>
            </a:r>
          </a:p>
        </p:txBody>
      </p:sp>
    </p:spTree>
    <p:extLst>
      <p:ext uri="{BB962C8B-B14F-4D97-AF65-F5344CB8AC3E}">
        <p14:creationId xmlns:p14="http://schemas.microsoft.com/office/powerpoint/2010/main" val="2763682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CEB4FF-700D-B394-C45F-24A627D983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0"/>
          <a:stretch/>
        </p:blipFill>
        <p:spPr>
          <a:xfrm>
            <a:off x="4803433" y="2492896"/>
            <a:ext cx="4342420" cy="34285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3C8FC8-81CF-0220-1149-1AC113EB9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01" y="2577982"/>
            <a:ext cx="4344544" cy="3414562"/>
          </a:xfrm>
          <a:prstGeom prst="rect">
            <a:avLst/>
          </a:prstGeom>
        </p:spPr>
      </p:pic>
      <p:sp>
        <p:nvSpPr>
          <p:cNvPr id="5" name="Virsraksts 1">
            <a:extLst>
              <a:ext uri="{FF2B5EF4-FFF2-40B4-BE49-F238E27FC236}">
                <a16:creationId xmlns:a16="http://schemas.microsoft.com/office/drawing/2014/main" id="{0E72EEF1-70A2-1B28-F6B8-FF9D9F1C84ED}"/>
              </a:ext>
            </a:extLst>
          </p:cNvPr>
          <p:cNvSpPr txBox="1">
            <a:spLocks/>
          </p:cNvSpPr>
          <p:nvPr/>
        </p:nvSpPr>
        <p:spPr>
          <a:xfrm>
            <a:off x="2123728" y="251556"/>
            <a:ext cx="6715472" cy="6244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 sz="2700" dirty="0">
                <a:solidFill>
                  <a:srgbClr val="4F6228"/>
                </a:solidFill>
                <a:latin typeface="+mj-lt"/>
                <a:cs typeface="Segoe UI Light" panose="020B0502040204020203" pitchFamily="34" charset="0"/>
              </a:rPr>
              <a:t>Provizoriskais atbalsts uz hektāru</a:t>
            </a:r>
            <a:br>
              <a:rPr lang="lv-LV" sz="2700" dirty="0">
                <a:solidFill>
                  <a:srgbClr val="4F6228"/>
                </a:solidFill>
                <a:latin typeface="+mj-lt"/>
                <a:cs typeface="Segoe UI Light" panose="020B0502040204020203" pitchFamily="34" charset="0"/>
              </a:rPr>
            </a:br>
            <a:endParaRPr lang="lv-LV" sz="27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4" name="Taisnstūris 1">
            <a:extLst>
              <a:ext uri="{FF2B5EF4-FFF2-40B4-BE49-F238E27FC236}">
                <a16:creationId xmlns:a16="http://schemas.microsoft.com/office/drawing/2014/main" id="{2F37CAAE-7B28-156B-5787-58B494A922EB}"/>
              </a:ext>
            </a:extLst>
          </p:cNvPr>
          <p:cNvSpPr/>
          <p:nvPr/>
        </p:nvSpPr>
        <p:spPr>
          <a:xfrm>
            <a:off x="116701" y="6580339"/>
            <a:ext cx="7296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000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Avots: ZM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DA712AC-55E0-EEFC-A1FB-A80311F7F0D8}"/>
              </a:ext>
            </a:extLst>
          </p:cNvPr>
          <p:cNvCxnSpPr/>
          <p:nvPr/>
        </p:nvCxnSpPr>
        <p:spPr>
          <a:xfrm>
            <a:off x="4644008" y="1297223"/>
            <a:ext cx="0" cy="529163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12">
            <a:extLst>
              <a:ext uri="{FF2B5EF4-FFF2-40B4-BE49-F238E27FC236}">
                <a16:creationId xmlns:a16="http://schemas.microsoft.com/office/drawing/2014/main" id="{AD09A452-A4C4-CD14-AE85-D148403BBC6A}"/>
              </a:ext>
            </a:extLst>
          </p:cNvPr>
          <p:cNvSpPr/>
          <p:nvPr/>
        </p:nvSpPr>
        <p:spPr>
          <a:xfrm>
            <a:off x="740802" y="1821366"/>
            <a:ext cx="3096342" cy="246221"/>
          </a:xfrm>
          <a:custGeom>
            <a:avLst/>
            <a:gdLst>
              <a:gd name="connsiteX0" fmla="*/ 0 w 3096342"/>
              <a:gd name="connsiteY0" fmla="*/ 41038 h 246221"/>
              <a:gd name="connsiteX1" fmla="*/ 41038 w 3096342"/>
              <a:gd name="connsiteY1" fmla="*/ 0 h 246221"/>
              <a:gd name="connsiteX2" fmla="*/ 553463 w 3096342"/>
              <a:gd name="connsiteY2" fmla="*/ 0 h 246221"/>
              <a:gd name="connsiteX3" fmla="*/ 1186459 w 3096342"/>
              <a:gd name="connsiteY3" fmla="*/ 0 h 246221"/>
              <a:gd name="connsiteX4" fmla="*/ 1698884 w 3096342"/>
              <a:gd name="connsiteY4" fmla="*/ 0 h 246221"/>
              <a:gd name="connsiteX5" fmla="*/ 2241452 w 3096342"/>
              <a:gd name="connsiteY5" fmla="*/ 0 h 246221"/>
              <a:gd name="connsiteX6" fmla="*/ 3055304 w 3096342"/>
              <a:gd name="connsiteY6" fmla="*/ 0 h 246221"/>
              <a:gd name="connsiteX7" fmla="*/ 3096342 w 3096342"/>
              <a:gd name="connsiteY7" fmla="*/ 41038 h 246221"/>
              <a:gd name="connsiteX8" fmla="*/ 3096342 w 3096342"/>
              <a:gd name="connsiteY8" fmla="*/ 205183 h 246221"/>
              <a:gd name="connsiteX9" fmla="*/ 3055304 w 3096342"/>
              <a:gd name="connsiteY9" fmla="*/ 246221 h 246221"/>
              <a:gd name="connsiteX10" fmla="*/ 2392165 w 3096342"/>
              <a:gd name="connsiteY10" fmla="*/ 246221 h 246221"/>
              <a:gd name="connsiteX11" fmla="*/ 1789312 w 3096342"/>
              <a:gd name="connsiteY11" fmla="*/ 246221 h 246221"/>
              <a:gd name="connsiteX12" fmla="*/ 1126174 w 3096342"/>
              <a:gd name="connsiteY12" fmla="*/ 246221 h 246221"/>
              <a:gd name="connsiteX13" fmla="*/ 41038 w 3096342"/>
              <a:gd name="connsiteY13" fmla="*/ 246221 h 246221"/>
              <a:gd name="connsiteX14" fmla="*/ 0 w 3096342"/>
              <a:gd name="connsiteY14" fmla="*/ 205183 h 246221"/>
              <a:gd name="connsiteX15" fmla="*/ 0 w 3096342"/>
              <a:gd name="connsiteY15" fmla="*/ 41038 h 24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96342" h="246221" fill="none" extrusionOk="0">
                <a:moveTo>
                  <a:pt x="0" y="41038"/>
                </a:moveTo>
                <a:cubicBezTo>
                  <a:pt x="-4027" y="17655"/>
                  <a:pt x="22723" y="-221"/>
                  <a:pt x="41038" y="0"/>
                </a:cubicBezTo>
                <a:cubicBezTo>
                  <a:pt x="146437" y="3556"/>
                  <a:pt x="309430" y="-2546"/>
                  <a:pt x="553463" y="0"/>
                </a:cubicBezTo>
                <a:cubicBezTo>
                  <a:pt x="797497" y="2546"/>
                  <a:pt x="940383" y="-29571"/>
                  <a:pt x="1186459" y="0"/>
                </a:cubicBezTo>
                <a:cubicBezTo>
                  <a:pt x="1432535" y="29571"/>
                  <a:pt x="1575855" y="-5374"/>
                  <a:pt x="1698884" y="0"/>
                </a:cubicBezTo>
                <a:cubicBezTo>
                  <a:pt x="1821913" y="5374"/>
                  <a:pt x="2012087" y="-8387"/>
                  <a:pt x="2241452" y="0"/>
                </a:cubicBezTo>
                <a:cubicBezTo>
                  <a:pt x="2470817" y="8387"/>
                  <a:pt x="2869253" y="11932"/>
                  <a:pt x="3055304" y="0"/>
                </a:cubicBezTo>
                <a:cubicBezTo>
                  <a:pt x="3076512" y="-3435"/>
                  <a:pt x="3100399" y="20616"/>
                  <a:pt x="3096342" y="41038"/>
                </a:cubicBezTo>
                <a:cubicBezTo>
                  <a:pt x="3097777" y="98371"/>
                  <a:pt x="3103336" y="144369"/>
                  <a:pt x="3096342" y="205183"/>
                </a:cubicBezTo>
                <a:cubicBezTo>
                  <a:pt x="3101047" y="229624"/>
                  <a:pt x="3083604" y="245972"/>
                  <a:pt x="3055304" y="246221"/>
                </a:cubicBezTo>
                <a:cubicBezTo>
                  <a:pt x="2779200" y="265648"/>
                  <a:pt x="2545924" y="275772"/>
                  <a:pt x="2392165" y="246221"/>
                </a:cubicBezTo>
                <a:cubicBezTo>
                  <a:pt x="2238406" y="216670"/>
                  <a:pt x="1926551" y="219179"/>
                  <a:pt x="1789312" y="246221"/>
                </a:cubicBezTo>
                <a:cubicBezTo>
                  <a:pt x="1652073" y="273263"/>
                  <a:pt x="1380434" y="249195"/>
                  <a:pt x="1126174" y="246221"/>
                </a:cubicBezTo>
                <a:cubicBezTo>
                  <a:pt x="871914" y="243247"/>
                  <a:pt x="581394" y="258455"/>
                  <a:pt x="41038" y="246221"/>
                </a:cubicBezTo>
                <a:cubicBezTo>
                  <a:pt x="17177" y="246875"/>
                  <a:pt x="2887" y="228488"/>
                  <a:pt x="0" y="205183"/>
                </a:cubicBezTo>
                <a:cubicBezTo>
                  <a:pt x="-5953" y="159803"/>
                  <a:pt x="-2643" y="105641"/>
                  <a:pt x="0" y="41038"/>
                </a:cubicBezTo>
                <a:close/>
              </a:path>
              <a:path w="3096342" h="246221" stroke="0" extrusionOk="0">
                <a:moveTo>
                  <a:pt x="0" y="41038"/>
                </a:moveTo>
                <a:cubicBezTo>
                  <a:pt x="2012" y="14376"/>
                  <a:pt x="22305" y="1602"/>
                  <a:pt x="41038" y="0"/>
                </a:cubicBezTo>
                <a:cubicBezTo>
                  <a:pt x="245801" y="-3021"/>
                  <a:pt x="503703" y="8310"/>
                  <a:pt x="674034" y="0"/>
                </a:cubicBezTo>
                <a:cubicBezTo>
                  <a:pt x="844365" y="-8310"/>
                  <a:pt x="1034630" y="11021"/>
                  <a:pt x="1246744" y="0"/>
                </a:cubicBezTo>
                <a:cubicBezTo>
                  <a:pt x="1458858" y="-11021"/>
                  <a:pt x="1630592" y="-14034"/>
                  <a:pt x="1849598" y="0"/>
                </a:cubicBezTo>
                <a:cubicBezTo>
                  <a:pt x="2068604" y="14034"/>
                  <a:pt x="2246754" y="26186"/>
                  <a:pt x="2452451" y="0"/>
                </a:cubicBezTo>
                <a:cubicBezTo>
                  <a:pt x="2658148" y="-26186"/>
                  <a:pt x="2820781" y="-8192"/>
                  <a:pt x="3055304" y="0"/>
                </a:cubicBezTo>
                <a:cubicBezTo>
                  <a:pt x="3079502" y="28"/>
                  <a:pt x="3096695" y="18818"/>
                  <a:pt x="3096342" y="41038"/>
                </a:cubicBezTo>
                <a:cubicBezTo>
                  <a:pt x="3093344" y="76554"/>
                  <a:pt x="3102886" y="166120"/>
                  <a:pt x="3096342" y="205183"/>
                </a:cubicBezTo>
                <a:cubicBezTo>
                  <a:pt x="3100060" y="231112"/>
                  <a:pt x="3081007" y="245195"/>
                  <a:pt x="3055304" y="246221"/>
                </a:cubicBezTo>
                <a:cubicBezTo>
                  <a:pt x="2891063" y="270765"/>
                  <a:pt x="2652390" y="245436"/>
                  <a:pt x="2542879" y="246221"/>
                </a:cubicBezTo>
                <a:cubicBezTo>
                  <a:pt x="2433369" y="247006"/>
                  <a:pt x="2221450" y="268973"/>
                  <a:pt x="1909883" y="246221"/>
                </a:cubicBezTo>
                <a:cubicBezTo>
                  <a:pt x="1598316" y="223469"/>
                  <a:pt x="1478077" y="224865"/>
                  <a:pt x="1337172" y="246221"/>
                </a:cubicBezTo>
                <a:cubicBezTo>
                  <a:pt x="1196267" y="267577"/>
                  <a:pt x="975365" y="231854"/>
                  <a:pt x="824747" y="246221"/>
                </a:cubicBezTo>
                <a:cubicBezTo>
                  <a:pt x="674130" y="260588"/>
                  <a:pt x="283508" y="263506"/>
                  <a:pt x="41038" y="246221"/>
                </a:cubicBezTo>
                <a:cubicBezTo>
                  <a:pt x="18029" y="245456"/>
                  <a:pt x="305" y="231058"/>
                  <a:pt x="0" y="205183"/>
                </a:cubicBezTo>
                <a:cubicBezTo>
                  <a:pt x="4097" y="155502"/>
                  <a:pt x="-537" y="80882"/>
                  <a:pt x="0" y="41038"/>
                </a:cubicBezTo>
                <a:close/>
              </a:path>
            </a:pathLst>
          </a:custGeom>
          <a:solidFill>
            <a:srgbClr val="F7FBF3"/>
          </a:solidFill>
          <a:ln w="12700">
            <a:solidFill>
              <a:srgbClr val="CCCC00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b="1" dirty="0">
                <a:solidFill>
                  <a:srgbClr val="3E4D1F"/>
                </a:solidFill>
                <a:latin typeface="+mj-lt"/>
                <a:cs typeface="Segoe UI Light" panose="020B0502040204020203" pitchFamily="34" charset="0"/>
              </a:rPr>
              <a:t>Dārzeņi</a:t>
            </a:r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61063748-E714-0707-EAA6-040BE060914A}"/>
              </a:ext>
            </a:extLst>
          </p:cNvPr>
          <p:cNvSpPr/>
          <p:nvPr/>
        </p:nvSpPr>
        <p:spPr>
          <a:xfrm>
            <a:off x="5627576" y="1821366"/>
            <a:ext cx="3096342" cy="246221"/>
          </a:xfrm>
          <a:custGeom>
            <a:avLst/>
            <a:gdLst>
              <a:gd name="connsiteX0" fmla="*/ 0 w 3096342"/>
              <a:gd name="connsiteY0" fmla="*/ 41038 h 246221"/>
              <a:gd name="connsiteX1" fmla="*/ 41038 w 3096342"/>
              <a:gd name="connsiteY1" fmla="*/ 0 h 246221"/>
              <a:gd name="connsiteX2" fmla="*/ 553463 w 3096342"/>
              <a:gd name="connsiteY2" fmla="*/ 0 h 246221"/>
              <a:gd name="connsiteX3" fmla="*/ 1186459 w 3096342"/>
              <a:gd name="connsiteY3" fmla="*/ 0 h 246221"/>
              <a:gd name="connsiteX4" fmla="*/ 1698884 w 3096342"/>
              <a:gd name="connsiteY4" fmla="*/ 0 h 246221"/>
              <a:gd name="connsiteX5" fmla="*/ 2241452 w 3096342"/>
              <a:gd name="connsiteY5" fmla="*/ 0 h 246221"/>
              <a:gd name="connsiteX6" fmla="*/ 3055304 w 3096342"/>
              <a:gd name="connsiteY6" fmla="*/ 0 h 246221"/>
              <a:gd name="connsiteX7" fmla="*/ 3096342 w 3096342"/>
              <a:gd name="connsiteY7" fmla="*/ 41038 h 246221"/>
              <a:gd name="connsiteX8" fmla="*/ 3096342 w 3096342"/>
              <a:gd name="connsiteY8" fmla="*/ 205183 h 246221"/>
              <a:gd name="connsiteX9" fmla="*/ 3055304 w 3096342"/>
              <a:gd name="connsiteY9" fmla="*/ 246221 h 246221"/>
              <a:gd name="connsiteX10" fmla="*/ 2392165 w 3096342"/>
              <a:gd name="connsiteY10" fmla="*/ 246221 h 246221"/>
              <a:gd name="connsiteX11" fmla="*/ 1789312 w 3096342"/>
              <a:gd name="connsiteY11" fmla="*/ 246221 h 246221"/>
              <a:gd name="connsiteX12" fmla="*/ 1126174 w 3096342"/>
              <a:gd name="connsiteY12" fmla="*/ 246221 h 246221"/>
              <a:gd name="connsiteX13" fmla="*/ 41038 w 3096342"/>
              <a:gd name="connsiteY13" fmla="*/ 246221 h 246221"/>
              <a:gd name="connsiteX14" fmla="*/ 0 w 3096342"/>
              <a:gd name="connsiteY14" fmla="*/ 205183 h 246221"/>
              <a:gd name="connsiteX15" fmla="*/ 0 w 3096342"/>
              <a:gd name="connsiteY15" fmla="*/ 41038 h 24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96342" h="246221" fill="none" extrusionOk="0">
                <a:moveTo>
                  <a:pt x="0" y="41038"/>
                </a:moveTo>
                <a:cubicBezTo>
                  <a:pt x="-4027" y="17655"/>
                  <a:pt x="22723" y="-221"/>
                  <a:pt x="41038" y="0"/>
                </a:cubicBezTo>
                <a:cubicBezTo>
                  <a:pt x="146437" y="3556"/>
                  <a:pt x="309430" y="-2546"/>
                  <a:pt x="553463" y="0"/>
                </a:cubicBezTo>
                <a:cubicBezTo>
                  <a:pt x="797497" y="2546"/>
                  <a:pt x="940383" y="-29571"/>
                  <a:pt x="1186459" y="0"/>
                </a:cubicBezTo>
                <a:cubicBezTo>
                  <a:pt x="1432535" y="29571"/>
                  <a:pt x="1575855" y="-5374"/>
                  <a:pt x="1698884" y="0"/>
                </a:cubicBezTo>
                <a:cubicBezTo>
                  <a:pt x="1821913" y="5374"/>
                  <a:pt x="2012087" y="-8387"/>
                  <a:pt x="2241452" y="0"/>
                </a:cubicBezTo>
                <a:cubicBezTo>
                  <a:pt x="2470817" y="8387"/>
                  <a:pt x="2869253" y="11932"/>
                  <a:pt x="3055304" y="0"/>
                </a:cubicBezTo>
                <a:cubicBezTo>
                  <a:pt x="3076512" y="-3435"/>
                  <a:pt x="3100399" y="20616"/>
                  <a:pt x="3096342" y="41038"/>
                </a:cubicBezTo>
                <a:cubicBezTo>
                  <a:pt x="3097777" y="98371"/>
                  <a:pt x="3103336" y="144369"/>
                  <a:pt x="3096342" y="205183"/>
                </a:cubicBezTo>
                <a:cubicBezTo>
                  <a:pt x="3101047" y="229624"/>
                  <a:pt x="3083604" y="245972"/>
                  <a:pt x="3055304" y="246221"/>
                </a:cubicBezTo>
                <a:cubicBezTo>
                  <a:pt x="2779200" y="265648"/>
                  <a:pt x="2545924" y="275772"/>
                  <a:pt x="2392165" y="246221"/>
                </a:cubicBezTo>
                <a:cubicBezTo>
                  <a:pt x="2238406" y="216670"/>
                  <a:pt x="1926551" y="219179"/>
                  <a:pt x="1789312" y="246221"/>
                </a:cubicBezTo>
                <a:cubicBezTo>
                  <a:pt x="1652073" y="273263"/>
                  <a:pt x="1380434" y="249195"/>
                  <a:pt x="1126174" y="246221"/>
                </a:cubicBezTo>
                <a:cubicBezTo>
                  <a:pt x="871914" y="243247"/>
                  <a:pt x="581394" y="258455"/>
                  <a:pt x="41038" y="246221"/>
                </a:cubicBezTo>
                <a:cubicBezTo>
                  <a:pt x="17177" y="246875"/>
                  <a:pt x="2887" y="228488"/>
                  <a:pt x="0" y="205183"/>
                </a:cubicBezTo>
                <a:cubicBezTo>
                  <a:pt x="-5953" y="159803"/>
                  <a:pt x="-2643" y="105641"/>
                  <a:pt x="0" y="41038"/>
                </a:cubicBezTo>
                <a:close/>
              </a:path>
              <a:path w="3096342" h="246221" stroke="0" extrusionOk="0">
                <a:moveTo>
                  <a:pt x="0" y="41038"/>
                </a:moveTo>
                <a:cubicBezTo>
                  <a:pt x="2012" y="14376"/>
                  <a:pt x="22305" y="1602"/>
                  <a:pt x="41038" y="0"/>
                </a:cubicBezTo>
                <a:cubicBezTo>
                  <a:pt x="245801" y="-3021"/>
                  <a:pt x="503703" y="8310"/>
                  <a:pt x="674034" y="0"/>
                </a:cubicBezTo>
                <a:cubicBezTo>
                  <a:pt x="844365" y="-8310"/>
                  <a:pt x="1034630" y="11021"/>
                  <a:pt x="1246744" y="0"/>
                </a:cubicBezTo>
                <a:cubicBezTo>
                  <a:pt x="1458858" y="-11021"/>
                  <a:pt x="1630592" y="-14034"/>
                  <a:pt x="1849598" y="0"/>
                </a:cubicBezTo>
                <a:cubicBezTo>
                  <a:pt x="2068604" y="14034"/>
                  <a:pt x="2246754" y="26186"/>
                  <a:pt x="2452451" y="0"/>
                </a:cubicBezTo>
                <a:cubicBezTo>
                  <a:pt x="2658148" y="-26186"/>
                  <a:pt x="2820781" y="-8192"/>
                  <a:pt x="3055304" y="0"/>
                </a:cubicBezTo>
                <a:cubicBezTo>
                  <a:pt x="3079502" y="28"/>
                  <a:pt x="3096695" y="18818"/>
                  <a:pt x="3096342" y="41038"/>
                </a:cubicBezTo>
                <a:cubicBezTo>
                  <a:pt x="3093344" y="76554"/>
                  <a:pt x="3102886" y="166120"/>
                  <a:pt x="3096342" y="205183"/>
                </a:cubicBezTo>
                <a:cubicBezTo>
                  <a:pt x="3100060" y="231112"/>
                  <a:pt x="3081007" y="245195"/>
                  <a:pt x="3055304" y="246221"/>
                </a:cubicBezTo>
                <a:cubicBezTo>
                  <a:pt x="2891063" y="270765"/>
                  <a:pt x="2652390" y="245436"/>
                  <a:pt x="2542879" y="246221"/>
                </a:cubicBezTo>
                <a:cubicBezTo>
                  <a:pt x="2433369" y="247006"/>
                  <a:pt x="2221450" y="268973"/>
                  <a:pt x="1909883" y="246221"/>
                </a:cubicBezTo>
                <a:cubicBezTo>
                  <a:pt x="1598316" y="223469"/>
                  <a:pt x="1478077" y="224865"/>
                  <a:pt x="1337172" y="246221"/>
                </a:cubicBezTo>
                <a:cubicBezTo>
                  <a:pt x="1196267" y="267577"/>
                  <a:pt x="975365" y="231854"/>
                  <a:pt x="824747" y="246221"/>
                </a:cubicBezTo>
                <a:cubicBezTo>
                  <a:pt x="674130" y="260588"/>
                  <a:pt x="283508" y="263506"/>
                  <a:pt x="41038" y="246221"/>
                </a:cubicBezTo>
                <a:cubicBezTo>
                  <a:pt x="18029" y="245456"/>
                  <a:pt x="305" y="231058"/>
                  <a:pt x="0" y="205183"/>
                </a:cubicBezTo>
                <a:cubicBezTo>
                  <a:pt x="4097" y="155502"/>
                  <a:pt x="-537" y="80882"/>
                  <a:pt x="0" y="41038"/>
                </a:cubicBezTo>
                <a:close/>
              </a:path>
            </a:pathLst>
          </a:custGeom>
          <a:solidFill>
            <a:srgbClr val="FEF4EC"/>
          </a:solidFill>
          <a:ln w="127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b="1" dirty="0">
                <a:solidFill>
                  <a:srgbClr val="760000"/>
                </a:solidFill>
                <a:latin typeface="+mj-lt"/>
                <a:cs typeface="Segoe UI Light" panose="020B0502040204020203" pitchFamily="34" charset="0"/>
              </a:rPr>
              <a:t>Augļi un ogas</a:t>
            </a:r>
          </a:p>
        </p:txBody>
      </p:sp>
    </p:spTree>
    <p:extLst>
      <p:ext uri="{BB962C8B-B14F-4D97-AF65-F5344CB8AC3E}">
        <p14:creationId xmlns:p14="http://schemas.microsoft.com/office/powerpoint/2010/main" val="2597199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44C124-E9CD-D93F-6ABE-7A0462EF5F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80832" y="4282809"/>
            <a:ext cx="3439240" cy="3312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0C042F-9BB6-E776-9480-30443221EF2A}"/>
              </a:ext>
            </a:extLst>
          </p:cNvPr>
          <p:cNvSpPr/>
          <p:nvPr/>
        </p:nvSpPr>
        <p:spPr>
          <a:xfrm>
            <a:off x="1780832" y="1717113"/>
            <a:ext cx="3151208" cy="3312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rgbClr val="BAE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32ECEC-296C-D337-CC15-28869C26A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400" y="476672"/>
            <a:ext cx="6096000" cy="1036642"/>
          </a:xfrm>
        </p:spPr>
        <p:txBody>
          <a:bodyPr/>
          <a:lstStyle/>
          <a:p>
            <a:r>
              <a:rPr lang="lv-LV" sz="2700" dirty="0">
                <a:solidFill>
                  <a:srgbClr val="4F6228"/>
                </a:solidFill>
                <a:latin typeface="+mj-lt"/>
                <a:cs typeface="Segoe UI Light" panose="020B0502040204020203" pitchFamily="34" charset="0"/>
              </a:rPr>
              <a:t>Par</a:t>
            </a:r>
            <a:r>
              <a:rPr lang="lv-LV" dirty="0"/>
              <a:t> </a:t>
            </a:r>
            <a:r>
              <a:rPr lang="lv-LV" sz="2700" dirty="0">
                <a:solidFill>
                  <a:srgbClr val="4F6228"/>
                </a:solidFill>
                <a:latin typeface="+mj-lt"/>
                <a:cs typeface="Segoe UI Light" panose="020B0502040204020203" pitchFamily="34" charset="0"/>
              </a:rPr>
              <a:t>3 ha saimniecību īpatsvaru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554FE6-ABDD-694D-92E3-1A883DEC684B}"/>
              </a:ext>
            </a:extLst>
          </p:cNvPr>
          <p:cNvSpPr txBox="1"/>
          <p:nvPr/>
        </p:nvSpPr>
        <p:spPr>
          <a:xfrm>
            <a:off x="1786568" y="168625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b="1" dirty="0">
                <a:solidFill>
                  <a:srgbClr val="3E4D1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Dārzeņu BSA saņēmēji 2021.g.</a:t>
            </a:r>
            <a:endParaRPr lang="lv-LV" sz="1800" b="1" dirty="0">
              <a:solidFill>
                <a:srgbClr val="3E4D1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1CE96BA-0FBD-2587-B434-B2F730D7C2AE}"/>
              </a:ext>
            </a:extLst>
          </p:cNvPr>
          <p:cNvGraphicFramePr>
            <a:graphicFrameLocks noGrp="1"/>
          </p:cNvGraphicFramePr>
          <p:nvPr/>
        </p:nvGraphicFramePr>
        <p:xfrm>
          <a:off x="1788824" y="2148089"/>
          <a:ext cx="5887512" cy="150893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17652">
                  <a:extLst>
                    <a:ext uri="{9D8B030D-6E8A-4147-A177-3AD203B41FA5}">
                      <a16:colId xmlns:a16="http://schemas.microsoft.com/office/drawing/2014/main" val="2199097984"/>
                    </a:ext>
                  </a:extLst>
                </a:gridCol>
                <a:gridCol w="1558617">
                  <a:extLst>
                    <a:ext uri="{9D8B030D-6E8A-4147-A177-3AD203B41FA5}">
                      <a16:colId xmlns:a16="http://schemas.microsoft.com/office/drawing/2014/main" val="4256205914"/>
                    </a:ext>
                  </a:extLst>
                </a:gridCol>
                <a:gridCol w="1471083">
                  <a:extLst>
                    <a:ext uri="{9D8B030D-6E8A-4147-A177-3AD203B41FA5}">
                      <a16:colId xmlns:a16="http://schemas.microsoft.com/office/drawing/2014/main" val="42180588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931728553"/>
                    </a:ext>
                  </a:extLst>
                </a:gridCol>
              </a:tblGrid>
              <a:tr h="776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lv-LV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v-LV" sz="1400" dirty="0">
                          <a:effectLst/>
                        </a:rPr>
                        <a:t>TM platība, ha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v-LV" sz="1400" dirty="0">
                          <a:effectLst/>
                        </a:rPr>
                        <a:t>Skaits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v-LV" sz="1400" dirty="0">
                          <a:effectLst/>
                        </a:rPr>
                        <a:t>SDA, EUR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247441"/>
                  </a:ext>
                </a:extLst>
              </a:tr>
              <a:tr h="372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v-LV" sz="1400" dirty="0">
                          <a:effectLst/>
                        </a:rPr>
                        <a:t>Virs 3 ha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lv-LV" sz="1400" dirty="0">
                          <a:effectLst/>
                        </a:rPr>
                        <a:t>28 288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lv-LV" sz="1400" dirty="0">
                          <a:effectLst/>
                        </a:rPr>
                        <a:t>490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lv-LV" sz="1400" dirty="0">
                          <a:effectLst/>
                        </a:rPr>
                        <a:t>1 855 705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710506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v-LV" sz="1400" dirty="0">
                          <a:effectLst/>
                        </a:rPr>
                        <a:t>3 ha un zem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lv-LV" sz="1400" dirty="0">
                          <a:effectLst/>
                        </a:rPr>
                        <a:t>76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lv-LV" sz="1400" dirty="0">
                          <a:effectLst/>
                        </a:rPr>
                        <a:t>40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lv-LV" sz="1400" dirty="0">
                          <a:effectLst/>
                        </a:rPr>
                        <a:t>37 403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935862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B5BE28A9-A7F0-13BE-BC05-2880F9D3B8DD}"/>
              </a:ext>
            </a:extLst>
          </p:cNvPr>
          <p:cNvSpPr txBox="1"/>
          <p:nvPr/>
        </p:nvSpPr>
        <p:spPr>
          <a:xfrm>
            <a:off x="1760654" y="428280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b="1" dirty="0">
                <a:solidFill>
                  <a:srgbClr val="3E4D1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Augļu un ogu BSA saņēmēji 2021.g.</a:t>
            </a:r>
            <a:endParaRPr lang="lv-LV" sz="1800" b="1" dirty="0">
              <a:solidFill>
                <a:srgbClr val="3E4D1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1124F80-F4BF-7F94-091E-9CD55812C4E2}"/>
              </a:ext>
            </a:extLst>
          </p:cNvPr>
          <p:cNvGraphicFramePr>
            <a:graphicFrameLocks noGrp="1"/>
          </p:cNvGraphicFramePr>
          <p:nvPr/>
        </p:nvGraphicFramePr>
        <p:xfrm>
          <a:off x="1780832" y="4742803"/>
          <a:ext cx="5959520" cy="149234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77082">
                  <a:extLst>
                    <a:ext uri="{9D8B030D-6E8A-4147-A177-3AD203B41FA5}">
                      <a16:colId xmlns:a16="http://schemas.microsoft.com/office/drawing/2014/main" val="1856405327"/>
                    </a:ext>
                  </a:extLst>
                </a:gridCol>
                <a:gridCol w="1630110">
                  <a:extLst>
                    <a:ext uri="{9D8B030D-6E8A-4147-A177-3AD203B41FA5}">
                      <a16:colId xmlns:a16="http://schemas.microsoft.com/office/drawing/2014/main" val="40645567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478334838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023830555"/>
                    </a:ext>
                  </a:extLst>
                </a:gridCol>
              </a:tblGrid>
              <a:tr h="7744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lv-LV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v-LV" sz="1400" dirty="0">
                          <a:effectLst/>
                        </a:rPr>
                        <a:t>TM platība, ha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v-LV" sz="1400" dirty="0">
                          <a:effectLst/>
                        </a:rPr>
                        <a:t>Skaits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v-LV" sz="1400" dirty="0">
                          <a:effectLst/>
                        </a:rPr>
                        <a:t>SAU, EUR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65179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v-LV" sz="1400" dirty="0">
                          <a:effectLst/>
                        </a:rPr>
                        <a:t>Virs 3 ha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lv-LV" sz="1400">
                          <a:effectLst/>
                        </a:rPr>
                        <a:t>85 062</a:t>
                      </a:r>
                      <a:endParaRPr lang="lv-LV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lv-LV" sz="1400" dirty="0">
                          <a:effectLst/>
                        </a:rPr>
                        <a:t>1 486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lv-LV" sz="1400" dirty="0">
                          <a:effectLst/>
                        </a:rPr>
                        <a:t>1 068 618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288931"/>
                  </a:ext>
                </a:extLst>
              </a:tr>
              <a:tr h="357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v-LV" sz="1400" dirty="0">
                          <a:effectLst/>
                        </a:rPr>
                        <a:t>3 ha un zem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lv-LV" sz="1400" dirty="0">
                          <a:effectLst/>
                        </a:rPr>
                        <a:t>440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lv-LV" sz="1400">
                          <a:effectLst/>
                        </a:rPr>
                        <a:t>224</a:t>
                      </a:r>
                      <a:endParaRPr lang="lv-LV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lv-LV" sz="1400" dirty="0">
                          <a:effectLst/>
                        </a:rPr>
                        <a:t>47 722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935728"/>
                  </a:ext>
                </a:extLst>
              </a:tr>
            </a:tbl>
          </a:graphicData>
        </a:graphic>
      </p:graphicFrame>
      <p:sp>
        <p:nvSpPr>
          <p:cNvPr id="21" name="Taisnstūris 1">
            <a:extLst>
              <a:ext uri="{FF2B5EF4-FFF2-40B4-BE49-F238E27FC236}">
                <a16:creationId xmlns:a16="http://schemas.microsoft.com/office/drawing/2014/main" id="{F9FC07AC-047D-C5BE-A520-B9476DD42318}"/>
              </a:ext>
            </a:extLst>
          </p:cNvPr>
          <p:cNvSpPr/>
          <p:nvPr/>
        </p:nvSpPr>
        <p:spPr>
          <a:xfrm>
            <a:off x="116701" y="6580339"/>
            <a:ext cx="76495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000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Avots: ZM </a:t>
            </a:r>
          </a:p>
        </p:txBody>
      </p:sp>
      <p:pic>
        <p:nvPicPr>
          <p:cNvPr id="9" name="Graphic 8" descr="Agriculture outline">
            <a:extLst>
              <a:ext uri="{FF2B5EF4-FFF2-40B4-BE49-F238E27FC236}">
                <a16:creationId xmlns:a16="http://schemas.microsoft.com/office/drawing/2014/main" id="{24333F6F-F60F-3E35-1DB0-70E3CB6B9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1334" y="2126882"/>
            <a:ext cx="601216" cy="601216"/>
          </a:xfrm>
          <a:prstGeom prst="rect">
            <a:avLst/>
          </a:prstGeom>
        </p:spPr>
      </p:pic>
      <p:pic>
        <p:nvPicPr>
          <p:cNvPr id="11" name="Graphic 10" descr="Farmer female outline">
            <a:extLst>
              <a:ext uri="{FF2B5EF4-FFF2-40B4-BE49-F238E27FC236}">
                <a16:creationId xmlns:a16="http://schemas.microsoft.com/office/drawing/2014/main" id="{52035FF2-F395-4022-A4C9-DCD65B086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6138" y="4848089"/>
            <a:ext cx="472434" cy="472434"/>
          </a:xfrm>
          <a:prstGeom prst="rect">
            <a:avLst/>
          </a:prstGeom>
        </p:spPr>
      </p:pic>
      <p:pic>
        <p:nvPicPr>
          <p:cNvPr id="13" name="Graphic 12" descr="Farmer male outline">
            <a:extLst>
              <a:ext uri="{FF2B5EF4-FFF2-40B4-BE49-F238E27FC236}">
                <a16:creationId xmlns:a16="http://schemas.microsoft.com/office/drawing/2014/main" id="{90651364-ACBF-B9CC-19E0-3E09383EAD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85944" y="4852928"/>
            <a:ext cx="472434" cy="472434"/>
          </a:xfrm>
          <a:prstGeom prst="rect">
            <a:avLst/>
          </a:prstGeom>
        </p:spPr>
      </p:pic>
      <p:pic>
        <p:nvPicPr>
          <p:cNvPr id="22" name="Graphic 21" descr="Coins outline">
            <a:extLst>
              <a:ext uri="{FF2B5EF4-FFF2-40B4-BE49-F238E27FC236}">
                <a16:creationId xmlns:a16="http://schemas.microsoft.com/office/drawing/2014/main" id="{43789417-211C-F4F9-CA69-603B0B296A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32240" y="2242928"/>
            <a:ext cx="507488" cy="507488"/>
          </a:xfrm>
          <a:prstGeom prst="rect">
            <a:avLst/>
          </a:prstGeom>
        </p:spPr>
      </p:pic>
      <p:pic>
        <p:nvPicPr>
          <p:cNvPr id="23" name="Graphic 22" descr="Coins outline">
            <a:extLst>
              <a:ext uri="{FF2B5EF4-FFF2-40B4-BE49-F238E27FC236}">
                <a16:creationId xmlns:a16="http://schemas.microsoft.com/office/drawing/2014/main" id="{C260D6FA-CFDD-E41E-B817-0612AF7D12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63210" y="4802033"/>
            <a:ext cx="507488" cy="507488"/>
          </a:xfrm>
          <a:prstGeom prst="rect">
            <a:avLst/>
          </a:prstGeom>
        </p:spPr>
      </p:pic>
      <p:pic>
        <p:nvPicPr>
          <p:cNvPr id="24" name="Graphic 23" descr="Farmer female outline">
            <a:extLst>
              <a:ext uri="{FF2B5EF4-FFF2-40B4-BE49-F238E27FC236}">
                <a16:creationId xmlns:a16="http://schemas.microsoft.com/office/drawing/2014/main" id="{DD3874A5-8EC5-D55D-F277-FF773183C6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6138" y="2215860"/>
            <a:ext cx="472434" cy="472434"/>
          </a:xfrm>
          <a:prstGeom prst="rect">
            <a:avLst/>
          </a:prstGeom>
        </p:spPr>
      </p:pic>
      <p:pic>
        <p:nvPicPr>
          <p:cNvPr id="25" name="Graphic 24" descr="Farmer male outline">
            <a:extLst>
              <a:ext uri="{FF2B5EF4-FFF2-40B4-BE49-F238E27FC236}">
                <a16:creationId xmlns:a16="http://schemas.microsoft.com/office/drawing/2014/main" id="{2607FDB8-9C43-C3D5-11BF-3BF73517D7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1866" y="2233517"/>
            <a:ext cx="472434" cy="472434"/>
          </a:xfrm>
          <a:prstGeom prst="rect">
            <a:avLst/>
          </a:prstGeom>
        </p:spPr>
      </p:pic>
      <p:pic>
        <p:nvPicPr>
          <p:cNvPr id="26" name="Graphic 25" descr="Agriculture outline">
            <a:extLst>
              <a:ext uri="{FF2B5EF4-FFF2-40B4-BE49-F238E27FC236}">
                <a16:creationId xmlns:a16="http://schemas.microsoft.com/office/drawing/2014/main" id="{4C4B010D-305D-53BB-BE29-2B1EFEFA0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1334" y="4724146"/>
            <a:ext cx="601216" cy="60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50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8D48F2-0BB5-50C6-71B3-073AA016A4C5}"/>
              </a:ext>
            </a:extLst>
          </p:cNvPr>
          <p:cNvSpPr/>
          <p:nvPr/>
        </p:nvSpPr>
        <p:spPr>
          <a:xfrm>
            <a:off x="336712" y="2481499"/>
            <a:ext cx="8601105" cy="3392630"/>
          </a:xfrm>
          <a:custGeom>
            <a:avLst/>
            <a:gdLst>
              <a:gd name="connsiteX0" fmla="*/ 0 w 8601105"/>
              <a:gd name="connsiteY0" fmla="*/ 0 h 3392630"/>
              <a:gd name="connsiteX1" fmla="*/ 8601105 w 8601105"/>
              <a:gd name="connsiteY1" fmla="*/ 0 h 3392630"/>
              <a:gd name="connsiteX2" fmla="*/ 8601105 w 8601105"/>
              <a:gd name="connsiteY2" fmla="*/ 3392630 h 3392630"/>
              <a:gd name="connsiteX3" fmla="*/ 0 w 8601105"/>
              <a:gd name="connsiteY3" fmla="*/ 3392630 h 3392630"/>
              <a:gd name="connsiteX4" fmla="*/ 0 w 8601105"/>
              <a:gd name="connsiteY4" fmla="*/ 0 h 339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1105" h="3392630" fill="none" extrusionOk="0">
                <a:moveTo>
                  <a:pt x="0" y="0"/>
                </a:moveTo>
                <a:cubicBezTo>
                  <a:pt x="4270036" y="-33775"/>
                  <a:pt x="6503016" y="138873"/>
                  <a:pt x="8601105" y="0"/>
                </a:cubicBezTo>
                <a:cubicBezTo>
                  <a:pt x="8527334" y="1458536"/>
                  <a:pt x="8445222" y="2843506"/>
                  <a:pt x="8601105" y="3392630"/>
                </a:cubicBezTo>
                <a:cubicBezTo>
                  <a:pt x="7038209" y="3255300"/>
                  <a:pt x="2991832" y="3254774"/>
                  <a:pt x="0" y="3392630"/>
                </a:cubicBezTo>
                <a:cubicBezTo>
                  <a:pt x="152408" y="2122495"/>
                  <a:pt x="73868" y="1003012"/>
                  <a:pt x="0" y="0"/>
                </a:cubicBezTo>
                <a:close/>
              </a:path>
              <a:path w="8601105" h="3392630" stroke="0" extrusionOk="0">
                <a:moveTo>
                  <a:pt x="0" y="0"/>
                </a:moveTo>
                <a:cubicBezTo>
                  <a:pt x="3458301" y="-101487"/>
                  <a:pt x="6995682" y="-162162"/>
                  <a:pt x="8601105" y="0"/>
                </a:cubicBezTo>
                <a:cubicBezTo>
                  <a:pt x="8661818" y="630473"/>
                  <a:pt x="8540033" y="3031110"/>
                  <a:pt x="8601105" y="3392630"/>
                </a:cubicBezTo>
                <a:cubicBezTo>
                  <a:pt x="6186530" y="3442695"/>
                  <a:pt x="1964280" y="3234181"/>
                  <a:pt x="0" y="3392630"/>
                </a:cubicBezTo>
                <a:cubicBezTo>
                  <a:pt x="-24452" y="2396761"/>
                  <a:pt x="-67663" y="622682"/>
                  <a:pt x="0" y="0"/>
                </a:cubicBezTo>
                <a:close/>
              </a:path>
            </a:pathLst>
          </a:custGeom>
          <a:solidFill>
            <a:srgbClr val="FCFDF9"/>
          </a:solidFill>
          <a:ln w="3175">
            <a:solidFill>
              <a:srgbClr val="C9E7A7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D67FC949-423F-4BCE-AFA0-8D6BBF7BACB2}"/>
              </a:ext>
            </a:extLst>
          </p:cNvPr>
          <p:cNvSpPr txBox="1">
            <a:spLocks/>
          </p:cNvSpPr>
          <p:nvPr/>
        </p:nvSpPr>
        <p:spPr>
          <a:xfrm>
            <a:off x="1951476" y="548680"/>
            <a:ext cx="7121579" cy="4271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325" b="1" dirty="0">
                <a:solidFill>
                  <a:srgbClr val="4F6228"/>
                </a:solidFill>
                <a:latin typeface="Segoe UI"/>
                <a:ea typeface="+mn-lt"/>
                <a:cs typeface="+mn-lt"/>
              </a:rPr>
              <a:t>Mācības agrovides maksājumos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AA6C245-80B5-4F15-8080-E4CC25AA0A85}"/>
              </a:ext>
            </a:extLst>
          </p:cNvPr>
          <p:cNvSpPr txBox="1">
            <a:spLocks/>
          </p:cNvSpPr>
          <p:nvPr/>
        </p:nvSpPr>
        <p:spPr>
          <a:xfrm>
            <a:off x="102476" y="2257234"/>
            <a:ext cx="8970579" cy="2554257"/>
          </a:xfrm>
          <a:prstGeom prst="rect">
            <a:avLst/>
          </a:prstGeom>
        </p:spPr>
        <p:txBody>
          <a:bodyPr lIns="68580" tIns="34290" rIns="68580" bIns="3429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lv-LV" sz="1200" b="1">
              <a:latin typeface="Segoe UI"/>
              <a:cs typeface="Segoe U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720FF7-B58B-46C4-8F24-1F2612A2525D}"/>
              </a:ext>
            </a:extLst>
          </p:cNvPr>
          <p:cNvSpPr txBox="1"/>
          <p:nvPr/>
        </p:nvSpPr>
        <p:spPr>
          <a:xfrm>
            <a:off x="435374" y="2636912"/>
            <a:ext cx="8502444" cy="270073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214313" indent="-21431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lv-LV" sz="2000" dirty="0">
                <a:latin typeface="+mj-lt"/>
                <a:cs typeface="Segoe UI" panose="020B0502040204020203" pitchFamily="34" charset="0"/>
              </a:rPr>
              <a:t>Apgūst līdz 5.saistību gadam – 2027.gada 31.maijam (sākot no 2023.gada 1.janvāra)</a:t>
            </a:r>
          </a:p>
          <a:p>
            <a:pPr marL="214313" indent="-21431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lv-LV" sz="2000" dirty="0">
                <a:latin typeface="+mj-lt"/>
                <a:cs typeface="Segoe UI"/>
              </a:rPr>
              <a:t>Var summēt dažādus kursus, pasākumus (t.sk. lauku dienas u.c.) </a:t>
            </a:r>
            <a:endParaRPr lang="lv-LV" sz="2000" dirty="0">
              <a:latin typeface="+mj-lt"/>
              <a:cs typeface="Segoe UI" panose="020B0502040204020203" pitchFamily="34" charset="0"/>
            </a:endParaRPr>
          </a:p>
          <a:p>
            <a:pPr marL="214313" indent="-21431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lv-LV" sz="2000" dirty="0">
                <a:latin typeface="+mj-lt"/>
                <a:cs typeface="Segoe UI" panose="020B0502040204020203" pitchFamily="34" charset="0"/>
              </a:rPr>
              <a:t>Kursi var tikt ieskaitīti vairāku intervenču saistību izpildei</a:t>
            </a:r>
          </a:p>
          <a:p>
            <a:pPr marL="214313" indent="-21431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lv-LV" sz="2000" dirty="0">
                <a:latin typeface="+mj-lt"/>
                <a:cs typeface="Segoe UI" panose="020B0502040204020203" pitchFamily="34" charset="0"/>
              </a:rPr>
              <a:t>Apmācības sniedz NVO, LPKS, IZM izglītības iestāžu reģistrā reģistrēta juridiska persona</a:t>
            </a:r>
          </a:p>
        </p:txBody>
      </p:sp>
      <p:pic>
        <p:nvPicPr>
          <p:cNvPr id="10" name="Graphic 9" descr="Books outline">
            <a:extLst>
              <a:ext uri="{FF2B5EF4-FFF2-40B4-BE49-F238E27FC236}">
                <a16:creationId xmlns:a16="http://schemas.microsoft.com/office/drawing/2014/main" id="{C32F827F-E039-2C4A-11F5-7026572F6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63550" y="5035756"/>
            <a:ext cx="824258" cy="82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81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D67FC949-423F-4BCE-AFA0-8D6BBF7BACB2}"/>
              </a:ext>
            </a:extLst>
          </p:cNvPr>
          <p:cNvSpPr txBox="1">
            <a:spLocks/>
          </p:cNvSpPr>
          <p:nvPr/>
        </p:nvSpPr>
        <p:spPr>
          <a:xfrm>
            <a:off x="1951476" y="548680"/>
            <a:ext cx="7121579" cy="4271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325" b="1" dirty="0">
                <a:solidFill>
                  <a:srgbClr val="4F6228"/>
                </a:solidFill>
                <a:latin typeface="Segoe UI"/>
                <a:ea typeface="+mn-lt"/>
                <a:cs typeface="+mn-lt"/>
              </a:rPr>
              <a:t>Mācību tēmas agrovides maksājumos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AA6C245-80B5-4F15-8080-E4CC25AA0A85}"/>
              </a:ext>
            </a:extLst>
          </p:cNvPr>
          <p:cNvSpPr txBox="1">
            <a:spLocks/>
          </p:cNvSpPr>
          <p:nvPr/>
        </p:nvSpPr>
        <p:spPr>
          <a:xfrm>
            <a:off x="102476" y="2257234"/>
            <a:ext cx="8970579" cy="2554257"/>
          </a:xfrm>
          <a:prstGeom prst="rect">
            <a:avLst/>
          </a:prstGeom>
        </p:spPr>
        <p:txBody>
          <a:bodyPr lIns="68580" tIns="34290" rIns="68580" bIns="3429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lv-LV" sz="1200" b="1">
              <a:latin typeface="Segoe UI"/>
              <a:cs typeface="Segoe U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8610D08-7DD2-F8FB-C787-2E1ED170B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477722"/>
              </p:ext>
            </p:extLst>
          </p:nvPr>
        </p:nvGraphicFramePr>
        <p:xfrm>
          <a:off x="176980" y="1412776"/>
          <a:ext cx="8790040" cy="505206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732936">
                  <a:extLst>
                    <a:ext uri="{9D8B030D-6E8A-4147-A177-3AD203B41FA5}">
                      <a16:colId xmlns:a16="http://schemas.microsoft.com/office/drawing/2014/main" val="2286414090"/>
                    </a:ext>
                  </a:extLst>
                </a:gridCol>
                <a:gridCol w="1305233">
                  <a:extLst>
                    <a:ext uri="{9D8B030D-6E8A-4147-A177-3AD203B41FA5}">
                      <a16:colId xmlns:a16="http://schemas.microsoft.com/office/drawing/2014/main" val="2540960363"/>
                    </a:ext>
                  </a:extLst>
                </a:gridCol>
                <a:gridCol w="5751871">
                  <a:extLst>
                    <a:ext uri="{9D8B030D-6E8A-4147-A177-3AD203B41FA5}">
                      <a16:colId xmlns:a16="http://schemas.microsoft.com/office/drawing/2014/main" val="423892164"/>
                    </a:ext>
                  </a:extLst>
                </a:gridCol>
              </a:tblGrid>
              <a:tr h="57435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+mj-lt"/>
                          <a:cs typeface="Segoe UI" panose="020B0502040204020203" pitchFamily="34" charset="0"/>
                        </a:rPr>
                        <a:t>Intervences kods</a:t>
                      </a:r>
                    </a:p>
                  </a:txBody>
                  <a:tcPr marL="35719" marR="35719" marT="35719" marB="3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+mj-lt"/>
                          <a:cs typeface="Segoe UI" panose="020B0502040204020203" pitchFamily="34" charset="0"/>
                        </a:rPr>
                        <a:t>Stundu skaits</a:t>
                      </a:r>
                    </a:p>
                  </a:txBody>
                  <a:tcPr marL="35719" marR="35719" marT="35719" marB="3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+mj-lt"/>
                          <a:cs typeface="Segoe UI" panose="020B0502040204020203" pitchFamily="34" charset="0"/>
                        </a:rPr>
                        <a:t>Joma</a:t>
                      </a:r>
                    </a:p>
                  </a:txBody>
                  <a:tcPr marL="35719" marR="35719" marT="35719" marB="35719" anchor="ctr"/>
                </a:tc>
                <a:extLst>
                  <a:ext uri="{0D108BD9-81ED-4DB2-BD59-A6C34878D82A}">
                    <a16:rowId xmlns:a16="http://schemas.microsoft.com/office/drawing/2014/main" val="1450943587"/>
                  </a:ext>
                </a:extLst>
              </a:tr>
              <a:tr h="825818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j-lt"/>
                          <a:cs typeface="Segoe UI" panose="020B0502040204020203" pitchFamily="34" charset="0"/>
                        </a:rPr>
                        <a:t>LA10.1.</a:t>
                      </a:r>
                      <a:r>
                        <a:rPr lang="lv-LV" sz="1400" dirty="0">
                          <a:effectLst/>
                          <a:latin typeface="+mj-lt"/>
                          <a:cs typeface="Segoe UI" panose="020B0502040204020203" pitchFamily="34" charset="0"/>
                        </a:rPr>
                        <a:t> Zaļās joslas</a:t>
                      </a:r>
                      <a:endParaRPr lang="en-US" sz="1400" dirty="0">
                        <a:effectLst/>
                        <a:latin typeface="+mj-lt"/>
                        <a:cs typeface="Segoe UI" panose="020B0502040204020203" pitchFamily="34" charset="0"/>
                      </a:endParaRPr>
                    </a:p>
                  </a:txBody>
                  <a:tcPr marL="35719" marR="35719" marT="35719" marB="3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+mj-lt"/>
                          <a:cs typeface="Segoe UI" panose="020B0502040204020203" pitchFamily="34" charset="0"/>
                        </a:rPr>
                        <a:t>16</a:t>
                      </a:r>
                    </a:p>
                  </a:txBody>
                  <a:tcPr marL="35719" marR="35719" marT="35719" marB="3571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400" dirty="0">
                          <a:effectLst/>
                          <a:latin typeface="+mj-lt"/>
                          <a:cs typeface="Segoe UI" panose="020B0502040204020203" pitchFamily="34" charset="0"/>
                        </a:rPr>
                        <a:t>Augkopība, Zālāju biotopu atjaunošana, apsaimniekošana, Bioloģiskā lauksaimniecība, digitālās tehnoloģijas lauksaimniecībā</a:t>
                      </a:r>
                    </a:p>
                  </a:txBody>
                  <a:tcPr marL="35719" marR="35719" marT="35719" marB="35719" anchor="ctr"/>
                </a:tc>
                <a:extLst>
                  <a:ext uri="{0D108BD9-81ED-4DB2-BD59-A6C34878D82A}">
                    <a16:rowId xmlns:a16="http://schemas.microsoft.com/office/drawing/2014/main" val="2306569664"/>
                  </a:ext>
                </a:extLst>
              </a:tr>
              <a:tr h="574358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j-lt"/>
                          <a:cs typeface="Segoe UI" panose="020B0502040204020203" pitchFamily="34" charset="0"/>
                        </a:rPr>
                        <a:t>LA10.2.</a:t>
                      </a:r>
                      <a:r>
                        <a:rPr lang="lv-LV" sz="1400" dirty="0">
                          <a:effectLst/>
                          <a:latin typeface="+mj-lt"/>
                          <a:cs typeface="Segoe UI" panose="020B0502040204020203" pitchFamily="34" charset="0"/>
                        </a:rPr>
                        <a:t> Dārzkopība</a:t>
                      </a:r>
                      <a:endParaRPr lang="en-US" sz="1400" dirty="0">
                        <a:effectLst/>
                        <a:latin typeface="+mj-lt"/>
                        <a:cs typeface="Segoe UI" panose="020B0502040204020203" pitchFamily="34" charset="0"/>
                      </a:endParaRPr>
                    </a:p>
                  </a:txBody>
                  <a:tcPr marL="35719" marR="35719" marT="35719" marB="3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+mj-lt"/>
                          <a:cs typeface="Segoe UI" panose="020B0502040204020203" pitchFamily="34" charset="0"/>
                        </a:rPr>
                        <a:t>40</a:t>
                      </a:r>
                    </a:p>
                  </a:txBody>
                  <a:tcPr marL="35719" marR="35719" marT="35719" marB="3571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400" dirty="0">
                          <a:effectLst/>
                          <a:latin typeface="+mj-lt"/>
                          <a:cs typeface="Segoe UI" panose="020B0502040204020203" pitchFamily="34" charset="0"/>
                        </a:rPr>
                        <a:t>Augkopība, pārtikas produktu pārstrāde; digitālās tehnoloģijas lauksaimniecībā</a:t>
                      </a:r>
                    </a:p>
                  </a:txBody>
                  <a:tcPr marL="35719" marR="35719" marT="35719" marB="35719" anchor="ctr"/>
                </a:tc>
                <a:extLst>
                  <a:ext uri="{0D108BD9-81ED-4DB2-BD59-A6C34878D82A}">
                    <a16:rowId xmlns:a16="http://schemas.microsoft.com/office/drawing/2014/main" val="3063602132"/>
                  </a:ext>
                </a:extLst>
              </a:tr>
              <a:tr h="574358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+mj-lt"/>
                          <a:cs typeface="Segoe UI" panose="020B0502040204020203" pitchFamily="34" charset="0"/>
                        </a:rPr>
                        <a:t>LA10.3.</a:t>
                      </a:r>
                      <a:r>
                        <a:rPr lang="lv-LV" sz="1400">
                          <a:effectLst/>
                          <a:latin typeface="+mj-lt"/>
                          <a:cs typeface="Segoe UI" panose="020B0502040204020203" pitchFamily="34" charset="0"/>
                        </a:rPr>
                        <a:t>Lopkopība</a:t>
                      </a:r>
                      <a:endParaRPr lang="en-US" sz="1400">
                        <a:effectLst/>
                        <a:latin typeface="+mj-lt"/>
                        <a:cs typeface="Segoe UI" panose="020B0502040204020203" pitchFamily="34" charset="0"/>
                      </a:endParaRPr>
                    </a:p>
                  </a:txBody>
                  <a:tcPr marL="35719" marR="35719" marT="35719" marB="3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+mj-lt"/>
                          <a:cs typeface="Segoe UI" panose="020B0502040204020203" pitchFamily="34" charset="0"/>
                        </a:rPr>
                        <a:t>40</a:t>
                      </a:r>
                    </a:p>
                  </a:txBody>
                  <a:tcPr marL="35719" marR="35719" marT="35719" marB="3571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400" dirty="0">
                          <a:effectLst/>
                          <a:latin typeface="+mj-lt"/>
                          <a:cs typeface="Segoe UI" panose="020B0502040204020203" pitchFamily="34" charset="0"/>
                        </a:rPr>
                        <a:t>Lopkopība, augkopība, pārtikas produktu pārstrāde, digitālās tehnoloģijas lauksaimniecībā</a:t>
                      </a:r>
                    </a:p>
                  </a:txBody>
                  <a:tcPr marL="35719" marR="35719" marT="35719" marB="35719" anchor="ctr"/>
                </a:tc>
                <a:extLst>
                  <a:ext uri="{0D108BD9-81ED-4DB2-BD59-A6C34878D82A}">
                    <a16:rowId xmlns:a16="http://schemas.microsoft.com/office/drawing/2014/main" val="2066480301"/>
                  </a:ext>
                </a:extLst>
              </a:tr>
              <a:tr h="825818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+mj-lt"/>
                          <a:cs typeface="Segoe UI" panose="020B0502040204020203" pitchFamily="34" charset="0"/>
                        </a:rPr>
                        <a:t>LA10.4.</a:t>
                      </a:r>
                      <a:r>
                        <a:rPr lang="lv-LV" sz="1400">
                          <a:effectLst/>
                          <a:latin typeface="+mj-lt"/>
                          <a:cs typeface="Segoe UI" panose="020B0502040204020203" pitchFamily="34" charset="0"/>
                        </a:rPr>
                        <a:t> Biškopība</a:t>
                      </a:r>
                      <a:endParaRPr lang="en-US" sz="1400">
                        <a:effectLst/>
                        <a:latin typeface="+mj-lt"/>
                        <a:cs typeface="Segoe UI" panose="020B0502040204020203" pitchFamily="34" charset="0"/>
                      </a:endParaRPr>
                    </a:p>
                  </a:txBody>
                  <a:tcPr marL="35719" marR="35719" marT="35719" marB="3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+mj-lt"/>
                          <a:cs typeface="Segoe UI" panose="020B0502040204020203" pitchFamily="34" charset="0"/>
                        </a:rPr>
                        <a:t>40</a:t>
                      </a:r>
                    </a:p>
                  </a:txBody>
                  <a:tcPr marL="35719" marR="35719" marT="35719" marB="3571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400" dirty="0">
                          <a:effectLst/>
                          <a:latin typeface="+mj-lt"/>
                          <a:cs typeface="Segoe UI" panose="020B0502040204020203" pitchFamily="34" charset="0"/>
                        </a:rPr>
                        <a:t>Biškopība, augkopība, pārtikas produktu pārstrāde; Zālāju biotopu atjaunošana, apsaimniekošana; Bioloģiskā lauksaimniecība, digitālās tehnoloģijas lauksaimniecībā</a:t>
                      </a:r>
                    </a:p>
                  </a:txBody>
                  <a:tcPr marL="35719" marR="35719" marT="35719" marB="35719" anchor="ctr"/>
                </a:tc>
                <a:extLst>
                  <a:ext uri="{0D108BD9-81ED-4DB2-BD59-A6C34878D82A}">
                    <a16:rowId xmlns:a16="http://schemas.microsoft.com/office/drawing/2014/main" val="1889362180"/>
                  </a:ext>
                </a:extLst>
              </a:tr>
              <a:tr h="528638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+mj-lt"/>
                          <a:cs typeface="Segoe UI" panose="020B0502040204020203" pitchFamily="34" charset="0"/>
                        </a:rPr>
                        <a:t>LA10.5.</a:t>
                      </a:r>
                      <a:r>
                        <a:rPr lang="lv-LV" sz="1400">
                          <a:effectLst/>
                          <a:latin typeface="+mj-lt"/>
                          <a:cs typeface="Segoe UI" panose="020B0502040204020203" pitchFamily="34" charset="0"/>
                        </a:rPr>
                        <a:t> Zālāju biotopi</a:t>
                      </a:r>
                      <a:endParaRPr lang="en-US" sz="1400">
                        <a:effectLst/>
                        <a:latin typeface="+mj-lt"/>
                        <a:cs typeface="Segoe UI" panose="020B0502040204020203" pitchFamily="34" charset="0"/>
                      </a:endParaRPr>
                    </a:p>
                  </a:txBody>
                  <a:tcPr marL="35719" marR="35719" marT="35719" marB="3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+mj-lt"/>
                          <a:cs typeface="Segoe UI" panose="020B0502040204020203" pitchFamily="34" charset="0"/>
                        </a:rPr>
                        <a:t>16</a:t>
                      </a:r>
                    </a:p>
                  </a:txBody>
                  <a:tcPr marL="35719" marR="35719" marT="35719" marB="3571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noProof="1">
                          <a:effectLst/>
                          <a:latin typeface="+mj-lt"/>
                          <a:cs typeface="Segoe UI" panose="020B0502040204020203" pitchFamily="34" charset="0"/>
                        </a:rPr>
                        <a:t>Zālāju biotopu atjaunošana, apsaimniekošana</a:t>
                      </a:r>
                    </a:p>
                  </a:txBody>
                  <a:tcPr marL="35719" marR="35719" marT="35719" marB="35719" anchor="ctr"/>
                </a:tc>
                <a:extLst>
                  <a:ext uri="{0D108BD9-81ED-4DB2-BD59-A6C34878D82A}">
                    <a16:rowId xmlns:a16="http://schemas.microsoft.com/office/drawing/2014/main" val="1722749891"/>
                  </a:ext>
                </a:extLst>
              </a:tr>
              <a:tr h="574358">
                <a:tc rowSpan="2"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+mj-lt"/>
                          <a:cs typeface="Segoe UI" panose="020B0502040204020203" pitchFamily="34" charset="0"/>
                        </a:rPr>
                        <a:t>LA11.</a:t>
                      </a:r>
                    </a:p>
                    <a:p>
                      <a:r>
                        <a:rPr lang="lv-LV" sz="1400">
                          <a:effectLst/>
                          <a:latin typeface="+mj-lt"/>
                          <a:cs typeface="Segoe UI" panose="020B0502040204020203" pitchFamily="34" charset="0"/>
                        </a:rPr>
                        <a:t>Bioloģiskā lauksaimniecība</a:t>
                      </a:r>
                      <a:endParaRPr lang="en-US" sz="1400">
                        <a:effectLst/>
                        <a:latin typeface="+mj-lt"/>
                        <a:cs typeface="Segoe UI" panose="020B0502040204020203" pitchFamily="34" charset="0"/>
                      </a:endParaRPr>
                    </a:p>
                  </a:txBody>
                  <a:tcPr marL="35719" marR="35719" marT="35719" marB="3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j-lt"/>
                          <a:cs typeface="Segoe UI" panose="020B0502040204020203" pitchFamily="34" charset="0"/>
                        </a:rPr>
                        <a:t>40 lietpratējiem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35719" marR="35719" marT="35719" marB="35719"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lv-LV" sz="1400" dirty="0">
                          <a:effectLst/>
                          <a:latin typeface="+mj-lt"/>
                          <a:cs typeface="Segoe UI" panose="020B0502040204020203" pitchFamily="34" charset="0"/>
                        </a:rPr>
                        <a:t>Bioloģiskā lauksaimniecība (augkopība, lopkopība, biškopība); pārtikas produktu pārstrāde; Zālāju biotopu atjaunošana, apsaimniekošana, digitālās tehnoloģijas lauksaimniecībā</a:t>
                      </a:r>
                    </a:p>
                  </a:txBody>
                  <a:tcPr marL="35719" marR="35719" marT="35719" marB="35719" anchor="ctr"/>
                </a:tc>
                <a:extLst>
                  <a:ext uri="{0D108BD9-81ED-4DB2-BD59-A6C34878D82A}">
                    <a16:rowId xmlns:a16="http://schemas.microsoft.com/office/drawing/2014/main" val="2148719991"/>
                  </a:ext>
                </a:extLst>
              </a:tr>
              <a:tr h="574358">
                <a:tc vMerge="1"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LA11.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cs typeface="Segoe UI" panose="020B0502040204020203" pitchFamily="34" charset="0"/>
                        </a:rPr>
                        <a:t>160 </a:t>
                      </a:r>
                      <a:r>
                        <a:rPr lang="en-US" sz="1400" kern="1200" noProof="1">
                          <a:solidFill>
                            <a:schemeClr val="dk1"/>
                          </a:solidFill>
                          <a:effectLst/>
                          <a:latin typeface="+mj-lt"/>
                          <a:cs typeface="Segoe UI" panose="020B0502040204020203" pitchFamily="34" charset="0"/>
                        </a:rPr>
                        <a:t>iesācējiem</a:t>
                      </a:r>
                      <a:endParaRPr lang="en-US" sz="1400" kern="1200" noProof="1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35719" marR="35719" marT="35719" marB="35719" anchor="ctr"/>
                </a:tc>
                <a:tc vMerge="1">
                  <a:txBody>
                    <a:bodyPr/>
                    <a:lstStyle/>
                    <a:p>
                      <a:pPr algn="just"/>
                      <a:endParaRPr lang="lv-LV" sz="200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031565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8526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83865" y="3501008"/>
            <a:ext cx="7772400" cy="1893242"/>
          </a:xfrm>
        </p:spPr>
        <p:txBody>
          <a:bodyPr>
            <a:normAutofit/>
          </a:bodyPr>
          <a:lstStyle/>
          <a:p>
            <a:r>
              <a:rPr lang="lv-LV" altLang="en-US" sz="4400" dirty="0">
                <a:solidFill>
                  <a:srgbClr val="4F6228"/>
                </a:solidFill>
                <a:latin typeface="+mj-lt"/>
                <a:ea typeface="+mn-ea"/>
                <a:cs typeface="Segoe UI Light" panose="020B0502040204020203" pitchFamily="34" charset="0"/>
              </a:rPr>
              <a:t>Paldies par uzmanību!</a:t>
            </a:r>
            <a:endParaRPr lang="en-GB" altLang="en-US" sz="4400" dirty="0">
              <a:solidFill>
                <a:srgbClr val="4F6228"/>
              </a:solidFill>
              <a:latin typeface="+mj-lt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596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irsraksts 6"/>
          <p:cNvSpPr>
            <a:spLocks noGrp="1"/>
          </p:cNvSpPr>
          <p:nvPr>
            <p:ph type="title"/>
          </p:nvPr>
        </p:nvSpPr>
        <p:spPr>
          <a:xfrm>
            <a:off x="1926560" y="439731"/>
            <a:ext cx="7217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>
                <a:solidFill>
                  <a:srgbClr val="4F62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Lauksaimniecības preču produkcijas izlaide 2022</a:t>
            </a:r>
            <a:r>
              <a:rPr lang="lv-LV" b="0" dirty="0">
                <a:solidFill>
                  <a:srgbClr val="4F622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8563826-DD0B-F0A6-AB3B-A74C38555C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1755470"/>
              </p:ext>
            </p:extLst>
          </p:nvPr>
        </p:nvGraphicFramePr>
        <p:xfrm>
          <a:off x="-1404663" y="1171247"/>
          <a:ext cx="820891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aisnstūris 1"/>
          <p:cNvSpPr/>
          <p:nvPr/>
        </p:nvSpPr>
        <p:spPr>
          <a:xfrm>
            <a:off x="107504" y="6550223"/>
            <a:ext cx="48965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000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Avots: ZM pēc AREI datiem, * - provizoriskie dati </a:t>
            </a:r>
          </a:p>
        </p:txBody>
      </p:sp>
      <p:grpSp>
        <p:nvGrpSpPr>
          <p:cNvPr id="8" name="Group 15"/>
          <p:cNvGrpSpPr/>
          <p:nvPr/>
        </p:nvGrpSpPr>
        <p:grpSpPr>
          <a:xfrm>
            <a:off x="6372200" y="1340767"/>
            <a:ext cx="2448273" cy="4904960"/>
            <a:chOff x="5552950" y="4364500"/>
            <a:chExt cx="1904360" cy="154072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9" name="Rounded Rectangle 10"/>
            <p:cNvSpPr/>
            <p:nvPr/>
          </p:nvSpPr>
          <p:spPr>
            <a:xfrm>
              <a:off x="5664975" y="5699088"/>
              <a:ext cx="1680314" cy="20613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  <a:alpha val="3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lv-LV" sz="1400" b="1" dirty="0">
                  <a:latin typeface="+mj-lt"/>
                  <a:cs typeface="Segoe UI Light" panose="020B0502040204020203" pitchFamily="34" charset="0"/>
                </a:rPr>
                <a:t>Augļu un ogu izlaide pieauga par </a:t>
              </a:r>
              <a:r>
                <a:rPr lang="lv-LV" sz="1400" b="1" dirty="0">
                  <a:solidFill>
                    <a:srgbClr val="A40000"/>
                  </a:solidFill>
                  <a:latin typeface="+mj-lt"/>
                  <a:cs typeface="Segoe UI Light" panose="020B0502040204020203" pitchFamily="34" charset="0"/>
                </a:rPr>
                <a:t>6%</a:t>
              </a:r>
            </a:p>
          </p:txBody>
        </p:sp>
        <p:sp>
          <p:nvSpPr>
            <p:cNvPr id="13" name="Rounded Rectangle 14"/>
            <p:cNvSpPr/>
            <p:nvPr/>
          </p:nvSpPr>
          <p:spPr>
            <a:xfrm>
              <a:off x="5552950" y="4364500"/>
              <a:ext cx="1904360" cy="180950"/>
            </a:xfrm>
            <a:prstGeom prst="roundRect">
              <a:avLst/>
            </a:prstGeom>
            <a:noFill/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1600" b="1" dirty="0">
                  <a:solidFill>
                    <a:schemeClr val="tx1"/>
                  </a:solidFill>
                  <a:latin typeface="+mj-lt"/>
                  <a:cs typeface="Segoe UI Light" panose="020B0502040204020203" pitchFamily="34" charset="0"/>
                </a:rPr>
                <a:t>2022. gadā salīdzinājumā ar 2021. gadu</a:t>
              </a:r>
            </a:p>
          </p:txBody>
        </p:sp>
        <p:sp>
          <p:nvSpPr>
            <p:cNvPr id="18" name="Rounded Rectangle 11">
              <a:extLst>
                <a:ext uri="{FF2B5EF4-FFF2-40B4-BE49-F238E27FC236}">
                  <a16:creationId xmlns:a16="http://schemas.microsoft.com/office/drawing/2014/main" id="{FA553190-91F7-09D7-1FD6-FE4D9E06FA04}"/>
                </a:ext>
              </a:extLst>
            </p:cNvPr>
            <p:cNvSpPr/>
            <p:nvPr/>
          </p:nvSpPr>
          <p:spPr>
            <a:xfrm>
              <a:off x="5664974" y="5254415"/>
              <a:ext cx="1680314" cy="206134"/>
            </a:xfrm>
            <a:prstGeom prst="roundRect">
              <a:avLst/>
            </a:prstGeom>
            <a:solidFill>
              <a:srgbClr val="CC9900">
                <a:alpha val="26000"/>
              </a:srgbClr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lv-LV" sz="1400" b="1" dirty="0">
                  <a:latin typeface="+mj-lt"/>
                  <a:cs typeface="Segoe UI Light" panose="020B0502040204020203" pitchFamily="34" charset="0"/>
                </a:rPr>
                <a:t>Kartupeļu izlaide pieauga par </a:t>
              </a:r>
              <a:r>
                <a:rPr lang="lv-LV" sz="1400" b="1" dirty="0">
                  <a:solidFill>
                    <a:srgbClr val="A40000"/>
                  </a:solidFill>
                  <a:latin typeface="+mj-lt"/>
                  <a:cs typeface="Segoe UI Light" panose="020B0502040204020203" pitchFamily="34" charset="0"/>
                </a:rPr>
                <a:t>168%</a:t>
              </a:r>
            </a:p>
          </p:txBody>
        </p:sp>
        <p:sp>
          <p:nvSpPr>
            <p:cNvPr id="19" name="Rounded Rectangle 12">
              <a:extLst>
                <a:ext uri="{FF2B5EF4-FFF2-40B4-BE49-F238E27FC236}">
                  <a16:creationId xmlns:a16="http://schemas.microsoft.com/office/drawing/2014/main" id="{5922DEFA-FD11-2581-B51A-59B7D3FA09E8}"/>
                </a:ext>
              </a:extLst>
            </p:cNvPr>
            <p:cNvSpPr/>
            <p:nvPr/>
          </p:nvSpPr>
          <p:spPr>
            <a:xfrm>
              <a:off x="5664973" y="4761872"/>
              <a:ext cx="1680314" cy="206134"/>
            </a:xfrm>
            <a:prstGeom prst="roundRect">
              <a:avLst/>
            </a:prstGeom>
            <a:solidFill>
              <a:srgbClr val="C9E7A7">
                <a:alpha val="30980"/>
              </a:srgbClr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lv-LV" sz="1400" b="1" dirty="0">
                  <a:latin typeface="+mj-lt"/>
                  <a:cs typeface="Segoe UI Light" panose="020B0502040204020203" pitchFamily="34" charset="0"/>
                </a:rPr>
                <a:t>Dārzeņu izlaide pieauga par </a:t>
              </a:r>
              <a:r>
                <a:rPr lang="lv-LV" sz="1400" b="1" dirty="0">
                  <a:solidFill>
                    <a:srgbClr val="A40000"/>
                  </a:solidFill>
                  <a:latin typeface="+mj-lt"/>
                  <a:cs typeface="Segoe UI Light" panose="020B0502040204020203" pitchFamily="34" charset="0"/>
                </a:rPr>
                <a:t>43%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98C4B2-FB4C-E772-5419-4B6945A94A9B}"/>
              </a:ext>
            </a:extLst>
          </p:cNvPr>
          <p:cNvCxnSpPr/>
          <p:nvPr/>
        </p:nvCxnSpPr>
        <p:spPr>
          <a:xfrm>
            <a:off x="6084168" y="1268760"/>
            <a:ext cx="0" cy="5256584"/>
          </a:xfrm>
          <a:prstGeom prst="line">
            <a:avLst/>
          </a:prstGeom>
          <a:ln w="28575">
            <a:solidFill>
              <a:srgbClr val="4F6228">
                <a:alpha val="16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C09D3AFB-1749-6952-D239-AD2242419D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503905"/>
            <a:ext cx="1256079" cy="786293"/>
          </a:xfrm>
          <a:prstGeom prst="rect">
            <a:avLst/>
          </a:prstGeom>
        </p:spPr>
      </p:pic>
      <p:pic>
        <p:nvPicPr>
          <p:cNvPr id="30" name="Picture 29" descr="A basket of vegetables&#10;&#10;Description automatically generated with low confidence">
            <a:extLst>
              <a:ext uri="{FF2B5EF4-FFF2-40B4-BE49-F238E27FC236}">
                <a16:creationId xmlns:a16="http://schemas.microsoft.com/office/drawing/2014/main" id="{2F085A27-D670-3308-48E2-886155D7CF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483" y="1820977"/>
            <a:ext cx="1420743" cy="951108"/>
          </a:xfrm>
          <a:prstGeom prst="rect">
            <a:avLst/>
          </a:prstGeom>
        </p:spPr>
      </p:pic>
      <p:pic>
        <p:nvPicPr>
          <p:cNvPr id="36" name="Picture 35" descr="A picture containing indoor, fruit, pear, vegetable&#10;&#10;Description automatically generated">
            <a:extLst>
              <a:ext uri="{FF2B5EF4-FFF2-40B4-BE49-F238E27FC236}">
                <a16:creationId xmlns:a16="http://schemas.microsoft.com/office/drawing/2014/main" id="{EB399D4E-0314-88D6-7BD3-A87B4AED39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849" y="4967863"/>
            <a:ext cx="1204013" cy="9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14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irsraksts 6"/>
          <p:cNvSpPr>
            <a:spLocks noGrp="1"/>
          </p:cNvSpPr>
          <p:nvPr>
            <p:ph type="title"/>
          </p:nvPr>
        </p:nvSpPr>
        <p:spPr>
          <a:xfrm>
            <a:off x="1907704" y="435357"/>
            <a:ext cx="712879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700" dirty="0">
                <a:solidFill>
                  <a:srgbClr val="4F6228"/>
                </a:solidFill>
                <a:latin typeface="+mj-lt"/>
                <a:cs typeface="Segoe UI Light" panose="020B0502040204020203" pitchFamily="34" charset="0"/>
              </a:rPr>
              <a:t>Dārzkopības izlaide (milj. EUR) 2010 – 2022</a:t>
            </a:r>
            <a:endParaRPr lang="lv-LV" sz="2700" b="1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2" name="Taisnstūris 1">
            <a:extLst>
              <a:ext uri="{FF2B5EF4-FFF2-40B4-BE49-F238E27FC236}">
                <a16:creationId xmlns:a16="http://schemas.microsoft.com/office/drawing/2014/main" id="{3E066658-9D7D-2ABF-4AD8-5C85EA2842A8}"/>
              </a:ext>
            </a:extLst>
          </p:cNvPr>
          <p:cNvSpPr/>
          <p:nvPr/>
        </p:nvSpPr>
        <p:spPr>
          <a:xfrm>
            <a:off x="107504" y="6550223"/>
            <a:ext cx="48965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000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Avots: ZM pēc AREI datiem, * - provizoriskie dati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EC52DE-0048-3356-48FE-6EF67386FB3A}"/>
              </a:ext>
            </a:extLst>
          </p:cNvPr>
          <p:cNvSpPr/>
          <p:nvPr/>
        </p:nvSpPr>
        <p:spPr>
          <a:xfrm>
            <a:off x="323528" y="5445224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 dirty="0">
                <a:solidFill>
                  <a:srgbClr val="4F6228"/>
                </a:solidFill>
              </a:rPr>
              <a:t>Dārzeņi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B3EB81-587A-9A76-08CB-825C1D67DF71}"/>
              </a:ext>
            </a:extLst>
          </p:cNvPr>
          <p:cNvSpPr/>
          <p:nvPr/>
        </p:nvSpPr>
        <p:spPr>
          <a:xfrm>
            <a:off x="287016" y="4437112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 dirty="0">
                <a:solidFill>
                  <a:srgbClr val="663300"/>
                </a:solidFill>
              </a:rPr>
              <a:t>Kartupeļi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F8C401-14A0-5216-74F8-9F1366480C6C}"/>
              </a:ext>
            </a:extLst>
          </p:cNvPr>
          <p:cNvSpPr/>
          <p:nvPr/>
        </p:nvSpPr>
        <p:spPr>
          <a:xfrm>
            <a:off x="107504" y="5949280"/>
            <a:ext cx="16196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 dirty="0">
                <a:solidFill>
                  <a:srgbClr val="C00000"/>
                </a:solidFill>
              </a:rPr>
              <a:t>Augļi un ogas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5151D1-7D8B-2417-0034-5DB5DADCCE45}"/>
              </a:ext>
            </a:extLst>
          </p:cNvPr>
          <p:cNvSpPr/>
          <p:nvPr/>
        </p:nvSpPr>
        <p:spPr>
          <a:xfrm>
            <a:off x="51491" y="5013176"/>
            <a:ext cx="16196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 dirty="0">
                <a:solidFill>
                  <a:srgbClr val="CC9B00"/>
                </a:solidFill>
              </a:rPr>
              <a:t>Stādi un puķes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068677-157A-8EDF-2721-4DB055AA10A4}"/>
              </a:ext>
            </a:extLst>
          </p:cNvPr>
          <p:cNvSpPr/>
          <p:nvPr/>
        </p:nvSpPr>
        <p:spPr>
          <a:xfrm>
            <a:off x="-36512" y="3645024"/>
            <a:ext cx="16196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 dirty="0">
                <a:solidFill>
                  <a:srgbClr val="663300"/>
                </a:solidFill>
                <a:highlight>
                  <a:srgbClr val="E6E6E6"/>
                </a:highlight>
              </a:rPr>
              <a:t>Dārzkopība kopā</a:t>
            </a:r>
          </a:p>
        </p:txBody>
      </p:sp>
      <p:sp>
        <p:nvSpPr>
          <p:cNvPr id="24" name="Rounded Rectangle 12">
            <a:extLst>
              <a:ext uri="{FF2B5EF4-FFF2-40B4-BE49-F238E27FC236}">
                <a16:creationId xmlns:a16="http://schemas.microsoft.com/office/drawing/2014/main" id="{45C5CA9F-C853-B328-3AFB-7D4F2ED6A3A8}"/>
              </a:ext>
            </a:extLst>
          </p:cNvPr>
          <p:cNvSpPr/>
          <p:nvPr/>
        </p:nvSpPr>
        <p:spPr>
          <a:xfrm>
            <a:off x="400002" y="1649470"/>
            <a:ext cx="3235894" cy="770227"/>
          </a:xfrm>
          <a:custGeom>
            <a:avLst/>
            <a:gdLst>
              <a:gd name="connsiteX0" fmla="*/ 0 w 3235894"/>
              <a:gd name="connsiteY0" fmla="*/ 128374 h 770227"/>
              <a:gd name="connsiteX1" fmla="*/ 128374 w 3235894"/>
              <a:gd name="connsiteY1" fmla="*/ 0 h 770227"/>
              <a:gd name="connsiteX2" fmla="*/ 634829 w 3235894"/>
              <a:gd name="connsiteY2" fmla="*/ 0 h 770227"/>
              <a:gd name="connsiteX3" fmla="*/ 1260449 w 3235894"/>
              <a:gd name="connsiteY3" fmla="*/ 0 h 770227"/>
              <a:gd name="connsiteX4" fmla="*/ 1766904 w 3235894"/>
              <a:gd name="connsiteY4" fmla="*/ 0 h 770227"/>
              <a:gd name="connsiteX5" fmla="*/ 2303151 w 3235894"/>
              <a:gd name="connsiteY5" fmla="*/ 0 h 770227"/>
              <a:gd name="connsiteX6" fmla="*/ 3107520 w 3235894"/>
              <a:gd name="connsiteY6" fmla="*/ 0 h 770227"/>
              <a:gd name="connsiteX7" fmla="*/ 3235894 w 3235894"/>
              <a:gd name="connsiteY7" fmla="*/ 128374 h 770227"/>
              <a:gd name="connsiteX8" fmla="*/ 3235894 w 3235894"/>
              <a:gd name="connsiteY8" fmla="*/ 641853 h 770227"/>
              <a:gd name="connsiteX9" fmla="*/ 3107520 w 3235894"/>
              <a:gd name="connsiteY9" fmla="*/ 770227 h 770227"/>
              <a:gd name="connsiteX10" fmla="*/ 2452108 w 3235894"/>
              <a:gd name="connsiteY10" fmla="*/ 770227 h 770227"/>
              <a:gd name="connsiteX11" fmla="*/ 1856279 w 3235894"/>
              <a:gd name="connsiteY11" fmla="*/ 770227 h 770227"/>
              <a:gd name="connsiteX12" fmla="*/ 1200867 w 3235894"/>
              <a:gd name="connsiteY12" fmla="*/ 770227 h 770227"/>
              <a:gd name="connsiteX13" fmla="*/ 128374 w 3235894"/>
              <a:gd name="connsiteY13" fmla="*/ 770227 h 770227"/>
              <a:gd name="connsiteX14" fmla="*/ 0 w 3235894"/>
              <a:gd name="connsiteY14" fmla="*/ 641853 h 770227"/>
              <a:gd name="connsiteX15" fmla="*/ 0 w 3235894"/>
              <a:gd name="connsiteY15" fmla="*/ 128374 h 77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35894" h="770227" fill="none" extrusionOk="0">
                <a:moveTo>
                  <a:pt x="0" y="128374"/>
                </a:moveTo>
                <a:cubicBezTo>
                  <a:pt x="-1750" y="57163"/>
                  <a:pt x="74902" y="-884"/>
                  <a:pt x="128374" y="0"/>
                </a:cubicBezTo>
                <a:cubicBezTo>
                  <a:pt x="379970" y="-18036"/>
                  <a:pt x="413260" y="-8616"/>
                  <a:pt x="634829" y="0"/>
                </a:cubicBezTo>
                <a:cubicBezTo>
                  <a:pt x="856399" y="8616"/>
                  <a:pt x="1019607" y="16470"/>
                  <a:pt x="1260449" y="0"/>
                </a:cubicBezTo>
                <a:cubicBezTo>
                  <a:pt x="1501291" y="-16470"/>
                  <a:pt x="1524303" y="9053"/>
                  <a:pt x="1766904" y="0"/>
                </a:cubicBezTo>
                <a:cubicBezTo>
                  <a:pt x="2009505" y="-9053"/>
                  <a:pt x="2172810" y="-17060"/>
                  <a:pt x="2303151" y="0"/>
                </a:cubicBezTo>
                <a:cubicBezTo>
                  <a:pt x="2433492" y="17060"/>
                  <a:pt x="2853628" y="-3877"/>
                  <a:pt x="3107520" y="0"/>
                </a:cubicBezTo>
                <a:cubicBezTo>
                  <a:pt x="3174725" y="-8710"/>
                  <a:pt x="3239209" y="59308"/>
                  <a:pt x="3235894" y="128374"/>
                </a:cubicBezTo>
                <a:cubicBezTo>
                  <a:pt x="3258419" y="341705"/>
                  <a:pt x="3239879" y="507115"/>
                  <a:pt x="3235894" y="641853"/>
                </a:cubicBezTo>
                <a:cubicBezTo>
                  <a:pt x="3246935" y="716920"/>
                  <a:pt x="3189831" y="769722"/>
                  <a:pt x="3107520" y="770227"/>
                </a:cubicBezTo>
                <a:cubicBezTo>
                  <a:pt x="2780482" y="788547"/>
                  <a:pt x="2744906" y="743769"/>
                  <a:pt x="2452108" y="770227"/>
                </a:cubicBezTo>
                <a:cubicBezTo>
                  <a:pt x="2159310" y="796685"/>
                  <a:pt x="1984244" y="742399"/>
                  <a:pt x="1856279" y="770227"/>
                </a:cubicBezTo>
                <a:cubicBezTo>
                  <a:pt x="1728314" y="798055"/>
                  <a:pt x="1345707" y="785186"/>
                  <a:pt x="1200867" y="770227"/>
                </a:cubicBezTo>
                <a:cubicBezTo>
                  <a:pt x="1056027" y="755268"/>
                  <a:pt x="546494" y="758878"/>
                  <a:pt x="128374" y="770227"/>
                </a:cubicBezTo>
                <a:cubicBezTo>
                  <a:pt x="42854" y="778214"/>
                  <a:pt x="5160" y="713896"/>
                  <a:pt x="0" y="641853"/>
                </a:cubicBezTo>
                <a:cubicBezTo>
                  <a:pt x="-21710" y="445003"/>
                  <a:pt x="-23511" y="231559"/>
                  <a:pt x="0" y="128374"/>
                </a:cubicBezTo>
                <a:close/>
              </a:path>
              <a:path w="3235894" h="770227" stroke="0" extrusionOk="0">
                <a:moveTo>
                  <a:pt x="0" y="128374"/>
                </a:moveTo>
                <a:cubicBezTo>
                  <a:pt x="4480" y="48573"/>
                  <a:pt x="61079" y="1469"/>
                  <a:pt x="128374" y="0"/>
                </a:cubicBezTo>
                <a:cubicBezTo>
                  <a:pt x="378005" y="-172"/>
                  <a:pt x="526071" y="28889"/>
                  <a:pt x="753995" y="0"/>
                </a:cubicBezTo>
                <a:cubicBezTo>
                  <a:pt x="981919" y="-28889"/>
                  <a:pt x="1065271" y="-14067"/>
                  <a:pt x="1320032" y="0"/>
                </a:cubicBezTo>
                <a:cubicBezTo>
                  <a:pt x="1574793" y="14067"/>
                  <a:pt x="1635384" y="-18385"/>
                  <a:pt x="1915862" y="0"/>
                </a:cubicBezTo>
                <a:cubicBezTo>
                  <a:pt x="2196340" y="18385"/>
                  <a:pt x="2313765" y="-29148"/>
                  <a:pt x="2511691" y="0"/>
                </a:cubicBezTo>
                <a:cubicBezTo>
                  <a:pt x="2709617" y="29148"/>
                  <a:pt x="2818618" y="-9078"/>
                  <a:pt x="3107520" y="0"/>
                </a:cubicBezTo>
                <a:cubicBezTo>
                  <a:pt x="3180573" y="39"/>
                  <a:pt x="3240900" y="63777"/>
                  <a:pt x="3235894" y="128374"/>
                </a:cubicBezTo>
                <a:cubicBezTo>
                  <a:pt x="3243784" y="243054"/>
                  <a:pt x="3223295" y="471770"/>
                  <a:pt x="3235894" y="641853"/>
                </a:cubicBezTo>
                <a:cubicBezTo>
                  <a:pt x="3246126" y="721733"/>
                  <a:pt x="3184985" y="768009"/>
                  <a:pt x="3107520" y="770227"/>
                </a:cubicBezTo>
                <a:cubicBezTo>
                  <a:pt x="2924744" y="784821"/>
                  <a:pt x="2775585" y="750636"/>
                  <a:pt x="2601065" y="770227"/>
                </a:cubicBezTo>
                <a:cubicBezTo>
                  <a:pt x="2426545" y="789818"/>
                  <a:pt x="2210090" y="752167"/>
                  <a:pt x="1975445" y="770227"/>
                </a:cubicBezTo>
                <a:cubicBezTo>
                  <a:pt x="1740800" y="788287"/>
                  <a:pt x="1572848" y="772510"/>
                  <a:pt x="1409407" y="770227"/>
                </a:cubicBezTo>
                <a:cubicBezTo>
                  <a:pt x="1245966" y="767944"/>
                  <a:pt x="1067181" y="761930"/>
                  <a:pt x="902952" y="770227"/>
                </a:cubicBezTo>
                <a:cubicBezTo>
                  <a:pt x="738723" y="778524"/>
                  <a:pt x="356685" y="750090"/>
                  <a:pt x="128374" y="770227"/>
                </a:cubicBezTo>
                <a:cubicBezTo>
                  <a:pt x="52881" y="760001"/>
                  <a:pt x="942" y="722667"/>
                  <a:pt x="0" y="641853"/>
                </a:cubicBezTo>
                <a:cubicBezTo>
                  <a:pt x="22551" y="460800"/>
                  <a:pt x="-11320" y="257485"/>
                  <a:pt x="0" y="128374"/>
                </a:cubicBezTo>
                <a:close/>
              </a:path>
            </a:pathLst>
          </a:custGeom>
          <a:gradFill>
            <a:gsLst>
              <a:gs pos="100000">
                <a:schemeClr val="bg1">
                  <a:alpha val="78000"/>
                </a:schemeClr>
              </a:gs>
              <a:gs pos="0">
                <a:schemeClr val="bg1">
                  <a:alpha val="69000"/>
                </a:schemeClr>
              </a:gs>
            </a:gsLst>
            <a:lin ang="5400000" scaled="1"/>
          </a:gradFill>
          <a:ln w="19050">
            <a:solidFill>
              <a:srgbClr val="CCCC00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sz="1400" b="1" dirty="0">
              <a:latin typeface="+mj-lt"/>
              <a:cs typeface="Segoe UI Light" panose="020B0502040204020203" pitchFamily="34" charset="0"/>
            </a:endParaRPr>
          </a:p>
        </p:txBody>
      </p:sp>
      <p:sp>
        <p:nvSpPr>
          <p:cNvPr id="25" name="Rounded Rectangle 12">
            <a:extLst>
              <a:ext uri="{FF2B5EF4-FFF2-40B4-BE49-F238E27FC236}">
                <a16:creationId xmlns:a16="http://schemas.microsoft.com/office/drawing/2014/main" id="{EBEF5DF1-89DC-5F0A-5253-89F9ED5DAF9B}"/>
              </a:ext>
            </a:extLst>
          </p:cNvPr>
          <p:cNvSpPr/>
          <p:nvPr/>
        </p:nvSpPr>
        <p:spPr>
          <a:xfrm>
            <a:off x="219982" y="1430406"/>
            <a:ext cx="3415914" cy="12346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dirty="0">
                <a:latin typeface="+mj-lt"/>
                <a:cs typeface="Segoe UI Light" panose="020B0502040204020203" pitchFamily="34" charset="0"/>
              </a:rPr>
              <a:t>Dārzkopības izlaide kopš 2010.gada pieaugusi par </a:t>
            </a:r>
            <a:r>
              <a:rPr lang="lv-LV" b="1" dirty="0">
                <a:solidFill>
                  <a:srgbClr val="A40000"/>
                </a:solidFill>
                <a:latin typeface="+mj-lt"/>
                <a:cs typeface="Segoe UI Light" panose="020B0502040204020203" pitchFamily="34" charset="0"/>
              </a:rPr>
              <a:t>94%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C3E022D-6845-4C85-851F-84DBF8C15B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6444029"/>
              </p:ext>
            </p:extLst>
          </p:nvPr>
        </p:nvGraphicFramePr>
        <p:xfrm>
          <a:off x="1403648" y="1396373"/>
          <a:ext cx="8276561" cy="5281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8722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C871714-4F6F-4C46-82AF-234DC1B7A2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685029"/>
              </p:ext>
            </p:extLst>
          </p:nvPr>
        </p:nvGraphicFramePr>
        <p:xfrm>
          <a:off x="0" y="1556792"/>
          <a:ext cx="8769444" cy="4686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ounded Rectangle 12">
            <a:extLst>
              <a:ext uri="{FF2B5EF4-FFF2-40B4-BE49-F238E27FC236}">
                <a16:creationId xmlns:a16="http://schemas.microsoft.com/office/drawing/2014/main" id="{310D9AD8-7F84-FAB4-707A-CB000C3F314A}"/>
              </a:ext>
            </a:extLst>
          </p:cNvPr>
          <p:cNvSpPr/>
          <p:nvPr/>
        </p:nvSpPr>
        <p:spPr>
          <a:xfrm>
            <a:off x="2483768" y="1159582"/>
            <a:ext cx="5240008" cy="618711"/>
          </a:xfrm>
          <a:custGeom>
            <a:avLst/>
            <a:gdLst>
              <a:gd name="connsiteX0" fmla="*/ 0 w 5240008"/>
              <a:gd name="connsiteY0" fmla="*/ 103121 h 618711"/>
              <a:gd name="connsiteX1" fmla="*/ 103121 w 5240008"/>
              <a:gd name="connsiteY1" fmla="*/ 0 h 618711"/>
              <a:gd name="connsiteX2" fmla="*/ 732342 w 5240008"/>
              <a:gd name="connsiteY2" fmla="*/ 0 h 618711"/>
              <a:gd name="connsiteX3" fmla="*/ 1411900 w 5240008"/>
              <a:gd name="connsiteY3" fmla="*/ 0 h 618711"/>
              <a:gd name="connsiteX4" fmla="*/ 2041121 w 5240008"/>
              <a:gd name="connsiteY4" fmla="*/ 0 h 618711"/>
              <a:gd name="connsiteX5" fmla="*/ 2519329 w 5240008"/>
              <a:gd name="connsiteY5" fmla="*/ 0 h 618711"/>
              <a:gd name="connsiteX6" fmla="*/ 3249225 w 5240008"/>
              <a:gd name="connsiteY6" fmla="*/ 0 h 618711"/>
              <a:gd name="connsiteX7" fmla="*/ 3878446 w 5240008"/>
              <a:gd name="connsiteY7" fmla="*/ 0 h 618711"/>
              <a:gd name="connsiteX8" fmla="*/ 5136887 w 5240008"/>
              <a:gd name="connsiteY8" fmla="*/ 0 h 618711"/>
              <a:gd name="connsiteX9" fmla="*/ 5240008 w 5240008"/>
              <a:gd name="connsiteY9" fmla="*/ 103121 h 618711"/>
              <a:gd name="connsiteX10" fmla="*/ 5240008 w 5240008"/>
              <a:gd name="connsiteY10" fmla="*/ 515590 h 618711"/>
              <a:gd name="connsiteX11" fmla="*/ 5136887 w 5240008"/>
              <a:gd name="connsiteY11" fmla="*/ 618711 h 618711"/>
              <a:gd name="connsiteX12" fmla="*/ 4507666 w 5240008"/>
              <a:gd name="connsiteY12" fmla="*/ 618711 h 618711"/>
              <a:gd name="connsiteX13" fmla="*/ 4029458 w 5240008"/>
              <a:gd name="connsiteY13" fmla="*/ 618711 h 618711"/>
              <a:gd name="connsiteX14" fmla="*/ 3400238 w 5240008"/>
              <a:gd name="connsiteY14" fmla="*/ 618711 h 618711"/>
              <a:gd name="connsiteX15" fmla="*/ 2821355 w 5240008"/>
              <a:gd name="connsiteY15" fmla="*/ 618711 h 618711"/>
              <a:gd name="connsiteX16" fmla="*/ 2091459 w 5240008"/>
              <a:gd name="connsiteY16" fmla="*/ 618711 h 618711"/>
              <a:gd name="connsiteX17" fmla="*/ 1613251 w 5240008"/>
              <a:gd name="connsiteY17" fmla="*/ 618711 h 618711"/>
              <a:gd name="connsiteX18" fmla="*/ 933692 w 5240008"/>
              <a:gd name="connsiteY18" fmla="*/ 618711 h 618711"/>
              <a:gd name="connsiteX19" fmla="*/ 103121 w 5240008"/>
              <a:gd name="connsiteY19" fmla="*/ 618711 h 618711"/>
              <a:gd name="connsiteX20" fmla="*/ 0 w 5240008"/>
              <a:gd name="connsiteY20" fmla="*/ 515590 h 618711"/>
              <a:gd name="connsiteX21" fmla="*/ 0 w 5240008"/>
              <a:gd name="connsiteY21" fmla="*/ 103121 h 618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40008" h="618711" fill="none" extrusionOk="0">
                <a:moveTo>
                  <a:pt x="0" y="103121"/>
                </a:moveTo>
                <a:cubicBezTo>
                  <a:pt x="6960" y="57300"/>
                  <a:pt x="49200" y="-1908"/>
                  <a:pt x="103121" y="0"/>
                </a:cubicBezTo>
                <a:cubicBezTo>
                  <a:pt x="339923" y="-11925"/>
                  <a:pt x="602075" y="5765"/>
                  <a:pt x="732342" y="0"/>
                </a:cubicBezTo>
                <a:cubicBezTo>
                  <a:pt x="862609" y="-5765"/>
                  <a:pt x="1257690" y="-27441"/>
                  <a:pt x="1411900" y="0"/>
                </a:cubicBezTo>
                <a:cubicBezTo>
                  <a:pt x="1566110" y="27441"/>
                  <a:pt x="1904212" y="-15721"/>
                  <a:pt x="2041121" y="0"/>
                </a:cubicBezTo>
                <a:cubicBezTo>
                  <a:pt x="2178030" y="15721"/>
                  <a:pt x="2341263" y="-9747"/>
                  <a:pt x="2519329" y="0"/>
                </a:cubicBezTo>
                <a:cubicBezTo>
                  <a:pt x="2697395" y="9747"/>
                  <a:pt x="3020333" y="-6523"/>
                  <a:pt x="3249225" y="0"/>
                </a:cubicBezTo>
                <a:cubicBezTo>
                  <a:pt x="3478117" y="6523"/>
                  <a:pt x="3599125" y="-3862"/>
                  <a:pt x="3878446" y="0"/>
                </a:cubicBezTo>
                <a:cubicBezTo>
                  <a:pt x="4157767" y="3862"/>
                  <a:pt x="4820836" y="-42103"/>
                  <a:pt x="5136887" y="0"/>
                </a:cubicBezTo>
                <a:cubicBezTo>
                  <a:pt x="5191849" y="1524"/>
                  <a:pt x="5248275" y="43592"/>
                  <a:pt x="5240008" y="103121"/>
                </a:cubicBezTo>
                <a:cubicBezTo>
                  <a:pt x="5239195" y="307219"/>
                  <a:pt x="5237527" y="392756"/>
                  <a:pt x="5240008" y="515590"/>
                </a:cubicBezTo>
                <a:cubicBezTo>
                  <a:pt x="5226346" y="570372"/>
                  <a:pt x="5196023" y="609746"/>
                  <a:pt x="5136887" y="618711"/>
                </a:cubicBezTo>
                <a:cubicBezTo>
                  <a:pt x="4832687" y="650114"/>
                  <a:pt x="4814035" y="610023"/>
                  <a:pt x="4507666" y="618711"/>
                </a:cubicBezTo>
                <a:cubicBezTo>
                  <a:pt x="4201297" y="627399"/>
                  <a:pt x="4169466" y="618599"/>
                  <a:pt x="4029458" y="618711"/>
                </a:cubicBezTo>
                <a:cubicBezTo>
                  <a:pt x="3889450" y="618823"/>
                  <a:pt x="3703005" y="638780"/>
                  <a:pt x="3400238" y="618711"/>
                </a:cubicBezTo>
                <a:cubicBezTo>
                  <a:pt x="3097471" y="598642"/>
                  <a:pt x="3082059" y="630111"/>
                  <a:pt x="2821355" y="618711"/>
                </a:cubicBezTo>
                <a:cubicBezTo>
                  <a:pt x="2560651" y="607311"/>
                  <a:pt x="2403316" y="643931"/>
                  <a:pt x="2091459" y="618711"/>
                </a:cubicBezTo>
                <a:cubicBezTo>
                  <a:pt x="1779602" y="593491"/>
                  <a:pt x="1835784" y="631200"/>
                  <a:pt x="1613251" y="618711"/>
                </a:cubicBezTo>
                <a:cubicBezTo>
                  <a:pt x="1390718" y="606222"/>
                  <a:pt x="1117504" y="643607"/>
                  <a:pt x="933692" y="618711"/>
                </a:cubicBezTo>
                <a:cubicBezTo>
                  <a:pt x="749880" y="593815"/>
                  <a:pt x="450545" y="593627"/>
                  <a:pt x="103121" y="618711"/>
                </a:cubicBezTo>
                <a:cubicBezTo>
                  <a:pt x="41377" y="610930"/>
                  <a:pt x="-876" y="576435"/>
                  <a:pt x="0" y="515590"/>
                </a:cubicBezTo>
                <a:cubicBezTo>
                  <a:pt x="13620" y="332943"/>
                  <a:pt x="14828" y="297079"/>
                  <a:pt x="0" y="103121"/>
                </a:cubicBezTo>
                <a:close/>
              </a:path>
              <a:path w="5240008" h="618711" stroke="0" extrusionOk="0">
                <a:moveTo>
                  <a:pt x="0" y="103121"/>
                </a:moveTo>
                <a:cubicBezTo>
                  <a:pt x="5272" y="35693"/>
                  <a:pt x="50971" y="1957"/>
                  <a:pt x="103121" y="0"/>
                </a:cubicBezTo>
                <a:cubicBezTo>
                  <a:pt x="372141" y="26936"/>
                  <a:pt x="610135" y="11368"/>
                  <a:pt x="782679" y="0"/>
                </a:cubicBezTo>
                <a:cubicBezTo>
                  <a:pt x="955223" y="-11368"/>
                  <a:pt x="1117790" y="-17509"/>
                  <a:pt x="1361563" y="0"/>
                </a:cubicBezTo>
                <a:cubicBezTo>
                  <a:pt x="1605336" y="17509"/>
                  <a:pt x="1713375" y="12628"/>
                  <a:pt x="1990783" y="0"/>
                </a:cubicBezTo>
                <a:cubicBezTo>
                  <a:pt x="2268191" y="-12628"/>
                  <a:pt x="2399852" y="-26333"/>
                  <a:pt x="2620004" y="0"/>
                </a:cubicBezTo>
                <a:cubicBezTo>
                  <a:pt x="2840156" y="26333"/>
                  <a:pt x="2941047" y="-24812"/>
                  <a:pt x="3198887" y="0"/>
                </a:cubicBezTo>
                <a:cubicBezTo>
                  <a:pt x="3456727" y="24812"/>
                  <a:pt x="3580790" y="-6001"/>
                  <a:pt x="3777770" y="0"/>
                </a:cubicBezTo>
                <a:cubicBezTo>
                  <a:pt x="3974750" y="6001"/>
                  <a:pt x="4217721" y="30375"/>
                  <a:pt x="4406991" y="0"/>
                </a:cubicBezTo>
                <a:cubicBezTo>
                  <a:pt x="4596261" y="-30375"/>
                  <a:pt x="4866706" y="29123"/>
                  <a:pt x="5136887" y="0"/>
                </a:cubicBezTo>
                <a:cubicBezTo>
                  <a:pt x="5201132" y="6401"/>
                  <a:pt x="5241401" y="45699"/>
                  <a:pt x="5240008" y="103121"/>
                </a:cubicBezTo>
                <a:cubicBezTo>
                  <a:pt x="5231793" y="237522"/>
                  <a:pt x="5229130" y="327185"/>
                  <a:pt x="5240008" y="515590"/>
                </a:cubicBezTo>
                <a:cubicBezTo>
                  <a:pt x="5237305" y="565376"/>
                  <a:pt x="5199467" y="619619"/>
                  <a:pt x="5136887" y="618711"/>
                </a:cubicBezTo>
                <a:cubicBezTo>
                  <a:pt x="5014089" y="611031"/>
                  <a:pt x="4810283" y="603532"/>
                  <a:pt x="4658679" y="618711"/>
                </a:cubicBezTo>
                <a:cubicBezTo>
                  <a:pt x="4507075" y="633890"/>
                  <a:pt x="4173822" y="635070"/>
                  <a:pt x="3928783" y="618711"/>
                </a:cubicBezTo>
                <a:cubicBezTo>
                  <a:pt x="3683744" y="602352"/>
                  <a:pt x="3478195" y="615326"/>
                  <a:pt x="3349900" y="618711"/>
                </a:cubicBezTo>
                <a:cubicBezTo>
                  <a:pt x="3221605" y="622096"/>
                  <a:pt x="2816352" y="648486"/>
                  <a:pt x="2620004" y="618711"/>
                </a:cubicBezTo>
                <a:cubicBezTo>
                  <a:pt x="2423656" y="588936"/>
                  <a:pt x="2237542" y="629597"/>
                  <a:pt x="1990783" y="618711"/>
                </a:cubicBezTo>
                <a:cubicBezTo>
                  <a:pt x="1744024" y="607825"/>
                  <a:pt x="1739050" y="607399"/>
                  <a:pt x="1512575" y="618711"/>
                </a:cubicBezTo>
                <a:cubicBezTo>
                  <a:pt x="1286100" y="630023"/>
                  <a:pt x="1222023" y="633801"/>
                  <a:pt x="1034368" y="618711"/>
                </a:cubicBezTo>
                <a:cubicBezTo>
                  <a:pt x="846713" y="603621"/>
                  <a:pt x="537123" y="633273"/>
                  <a:pt x="103121" y="618711"/>
                </a:cubicBezTo>
                <a:cubicBezTo>
                  <a:pt x="55162" y="614872"/>
                  <a:pt x="-4850" y="579644"/>
                  <a:pt x="0" y="515590"/>
                </a:cubicBezTo>
                <a:cubicBezTo>
                  <a:pt x="-10367" y="369189"/>
                  <a:pt x="8280" y="303041"/>
                  <a:pt x="0" y="103121"/>
                </a:cubicBezTo>
                <a:close/>
              </a:path>
            </a:pathLst>
          </a:custGeom>
          <a:solidFill>
            <a:srgbClr val="F7FBF3"/>
          </a:solidFill>
          <a:ln w="6350">
            <a:solidFill>
              <a:srgbClr val="CCCC00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sz="1400" b="1" dirty="0">
              <a:latin typeface="+mj-lt"/>
              <a:cs typeface="Segoe UI Light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FCAB6B-2C94-4A66-BFE4-ABC3F4386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427922"/>
            <a:ext cx="6962144" cy="612890"/>
          </a:xfrm>
        </p:spPr>
        <p:txBody>
          <a:bodyPr>
            <a:noAutofit/>
          </a:bodyPr>
          <a:lstStyle/>
          <a:p>
            <a:r>
              <a:rPr lang="lv-LV" sz="2700" dirty="0">
                <a:solidFill>
                  <a:srgbClr val="4F6228"/>
                </a:solidFill>
                <a:latin typeface="+mj-lt"/>
                <a:cs typeface="Segoe UI Light" panose="020B0502040204020203" pitchFamily="34" charset="0"/>
              </a:rPr>
              <a:t>Dārzeņu izlaides izmaiņas ES DV 2022/2015, %</a:t>
            </a:r>
          </a:p>
        </p:txBody>
      </p:sp>
      <p:sp>
        <p:nvSpPr>
          <p:cNvPr id="8" name="Taisnstūris 1">
            <a:extLst>
              <a:ext uri="{FF2B5EF4-FFF2-40B4-BE49-F238E27FC236}">
                <a16:creationId xmlns:a16="http://schemas.microsoft.com/office/drawing/2014/main" id="{4E59C340-0087-4CAA-A522-F7B345FBA24E}"/>
              </a:ext>
            </a:extLst>
          </p:cNvPr>
          <p:cNvSpPr/>
          <p:nvPr/>
        </p:nvSpPr>
        <p:spPr>
          <a:xfrm>
            <a:off x="116701" y="6580339"/>
            <a:ext cx="18630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000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Avots: ZM pēc Eurostat datiem</a:t>
            </a:r>
          </a:p>
        </p:txBody>
      </p:sp>
      <p:pic>
        <p:nvPicPr>
          <p:cNvPr id="9" name="Picture 8" descr="A basket of vegetables&#10;&#10;Description automatically generated with low confidence">
            <a:extLst>
              <a:ext uri="{FF2B5EF4-FFF2-40B4-BE49-F238E27FC236}">
                <a16:creationId xmlns:a16="http://schemas.microsoft.com/office/drawing/2014/main" id="{EAD843C7-828C-50EE-6AC2-C950258E7E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77" y="695721"/>
            <a:ext cx="1420743" cy="951108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61E905DF-0DD1-E66C-B846-C5A547DE05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820076"/>
            <a:ext cx="288032" cy="288032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65AF57AF-B90C-D98B-B1B0-BA95207355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584171" y="2996952"/>
            <a:ext cx="288033" cy="288033"/>
          </a:xfrm>
          <a:prstGeom prst="rect">
            <a:avLst/>
          </a:prstGeom>
        </p:spPr>
      </p:pic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7B157258-32B1-8ADA-D15E-40E60987E6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20888"/>
            <a:ext cx="291273" cy="305001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89099320-5080-4162-1414-9B16FDF002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613226"/>
            <a:ext cx="504055" cy="287052"/>
          </a:xfrm>
          <a:prstGeom prst="rect">
            <a:avLst/>
          </a:prstGeom>
        </p:spPr>
      </p:pic>
      <p:sp>
        <p:nvSpPr>
          <p:cNvPr id="4" name="Rounded Rectangle 12">
            <a:extLst>
              <a:ext uri="{FF2B5EF4-FFF2-40B4-BE49-F238E27FC236}">
                <a16:creationId xmlns:a16="http://schemas.microsoft.com/office/drawing/2014/main" id="{8AA3FDFA-458D-8442-D6BE-7D054A1CD620}"/>
              </a:ext>
            </a:extLst>
          </p:cNvPr>
          <p:cNvSpPr/>
          <p:nvPr/>
        </p:nvSpPr>
        <p:spPr>
          <a:xfrm>
            <a:off x="2326894" y="847919"/>
            <a:ext cx="5348020" cy="12346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>
                <a:latin typeface="+mj-lt"/>
                <a:cs typeface="Segoe UI Light" panose="020B0502040204020203" pitchFamily="34" charset="0"/>
              </a:rPr>
              <a:t>Latvijā joprojām turpina pieaugt dārzeņu izlaides rādītāji un 2022/2015.g. starp ES DV ierindojās 11. vietā</a:t>
            </a:r>
            <a:endParaRPr lang="lv-LV" sz="1400" b="1" dirty="0">
              <a:solidFill>
                <a:srgbClr val="A40000"/>
              </a:solidFill>
              <a:latin typeface="+mj-lt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876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CAB6B-2C94-4A66-BFE4-ABC3F4386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080" y="398043"/>
            <a:ext cx="7494920" cy="594272"/>
          </a:xfrm>
        </p:spPr>
        <p:txBody>
          <a:bodyPr>
            <a:noAutofit/>
          </a:bodyPr>
          <a:lstStyle/>
          <a:p>
            <a:r>
              <a:rPr lang="lv-LV" sz="2700" dirty="0">
                <a:solidFill>
                  <a:srgbClr val="4F6228"/>
                </a:solidFill>
                <a:latin typeface="+mj-lt"/>
                <a:cs typeface="Segoe UI Light" panose="020B0502040204020203" pitchFamily="34" charset="0"/>
              </a:rPr>
              <a:t>Augļu un ogu izlaides izmaiņas ES DV 2022/2015, %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2665DBE-DC54-4034-9903-2C5EF2719A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882196"/>
              </p:ext>
            </p:extLst>
          </p:nvPr>
        </p:nvGraphicFramePr>
        <p:xfrm>
          <a:off x="408174" y="1321571"/>
          <a:ext cx="8327651" cy="4955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aisnstūris 1">
            <a:extLst>
              <a:ext uri="{FF2B5EF4-FFF2-40B4-BE49-F238E27FC236}">
                <a16:creationId xmlns:a16="http://schemas.microsoft.com/office/drawing/2014/main" id="{3EFEBC03-D447-EA69-131B-89461238FF1A}"/>
              </a:ext>
            </a:extLst>
          </p:cNvPr>
          <p:cNvSpPr/>
          <p:nvPr/>
        </p:nvSpPr>
        <p:spPr>
          <a:xfrm>
            <a:off x="116701" y="6580339"/>
            <a:ext cx="18630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000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Avots: ZM pēc Eurostat datiem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474554F0-4D59-9E90-F7D5-5F663044D9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288032" cy="288032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9E64B560-C308-F152-1E5F-672ECA6F40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305264" y="3435085"/>
            <a:ext cx="288033" cy="288033"/>
          </a:xfrm>
          <a:prstGeom prst="rect">
            <a:avLst/>
          </a:prstGeom>
        </p:spPr>
      </p:pic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CF2EAC05-706C-922C-36D0-FE8781337F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63076"/>
            <a:ext cx="291273" cy="305001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9B37799C-A2FB-F221-40B1-1710F579C1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723118"/>
            <a:ext cx="504055" cy="287052"/>
          </a:xfrm>
          <a:prstGeom prst="rect">
            <a:avLst/>
          </a:prstGeom>
        </p:spPr>
      </p:pic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47656DFB-AAEB-D894-7B49-E6BB61A59BAE}"/>
              </a:ext>
            </a:extLst>
          </p:cNvPr>
          <p:cNvSpPr/>
          <p:nvPr/>
        </p:nvSpPr>
        <p:spPr>
          <a:xfrm>
            <a:off x="2483768" y="1159582"/>
            <a:ext cx="5240008" cy="618711"/>
          </a:xfrm>
          <a:custGeom>
            <a:avLst/>
            <a:gdLst>
              <a:gd name="connsiteX0" fmla="*/ 0 w 5240008"/>
              <a:gd name="connsiteY0" fmla="*/ 103121 h 618711"/>
              <a:gd name="connsiteX1" fmla="*/ 103121 w 5240008"/>
              <a:gd name="connsiteY1" fmla="*/ 0 h 618711"/>
              <a:gd name="connsiteX2" fmla="*/ 732342 w 5240008"/>
              <a:gd name="connsiteY2" fmla="*/ 0 h 618711"/>
              <a:gd name="connsiteX3" fmla="*/ 1411900 w 5240008"/>
              <a:gd name="connsiteY3" fmla="*/ 0 h 618711"/>
              <a:gd name="connsiteX4" fmla="*/ 2041121 w 5240008"/>
              <a:gd name="connsiteY4" fmla="*/ 0 h 618711"/>
              <a:gd name="connsiteX5" fmla="*/ 2519329 w 5240008"/>
              <a:gd name="connsiteY5" fmla="*/ 0 h 618711"/>
              <a:gd name="connsiteX6" fmla="*/ 3249225 w 5240008"/>
              <a:gd name="connsiteY6" fmla="*/ 0 h 618711"/>
              <a:gd name="connsiteX7" fmla="*/ 3878446 w 5240008"/>
              <a:gd name="connsiteY7" fmla="*/ 0 h 618711"/>
              <a:gd name="connsiteX8" fmla="*/ 5136887 w 5240008"/>
              <a:gd name="connsiteY8" fmla="*/ 0 h 618711"/>
              <a:gd name="connsiteX9" fmla="*/ 5240008 w 5240008"/>
              <a:gd name="connsiteY9" fmla="*/ 103121 h 618711"/>
              <a:gd name="connsiteX10" fmla="*/ 5240008 w 5240008"/>
              <a:gd name="connsiteY10" fmla="*/ 515590 h 618711"/>
              <a:gd name="connsiteX11" fmla="*/ 5136887 w 5240008"/>
              <a:gd name="connsiteY11" fmla="*/ 618711 h 618711"/>
              <a:gd name="connsiteX12" fmla="*/ 4507666 w 5240008"/>
              <a:gd name="connsiteY12" fmla="*/ 618711 h 618711"/>
              <a:gd name="connsiteX13" fmla="*/ 4029458 w 5240008"/>
              <a:gd name="connsiteY13" fmla="*/ 618711 h 618711"/>
              <a:gd name="connsiteX14" fmla="*/ 3400238 w 5240008"/>
              <a:gd name="connsiteY14" fmla="*/ 618711 h 618711"/>
              <a:gd name="connsiteX15" fmla="*/ 2821355 w 5240008"/>
              <a:gd name="connsiteY15" fmla="*/ 618711 h 618711"/>
              <a:gd name="connsiteX16" fmla="*/ 2091459 w 5240008"/>
              <a:gd name="connsiteY16" fmla="*/ 618711 h 618711"/>
              <a:gd name="connsiteX17" fmla="*/ 1613251 w 5240008"/>
              <a:gd name="connsiteY17" fmla="*/ 618711 h 618711"/>
              <a:gd name="connsiteX18" fmla="*/ 933692 w 5240008"/>
              <a:gd name="connsiteY18" fmla="*/ 618711 h 618711"/>
              <a:gd name="connsiteX19" fmla="*/ 103121 w 5240008"/>
              <a:gd name="connsiteY19" fmla="*/ 618711 h 618711"/>
              <a:gd name="connsiteX20" fmla="*/ 0 w 5240008"/>
              <a:gd name="connsiteY20" fmla="*/ 515590 h 618711"/>
              <a:gd name="connsiteX21" fmla="*/ 0 w 5240008"/>
              <a:gd name="connsiteY21" fmla="*/ 103121 h 618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40008" h="618711" fill="none" extrusionOk="0">
                <a:moveTo>
                  <a:pt x="0" y="103121"/>
                </a:moveTo>
                <a:cubicBezTo>
                  <a:pt x="6960" y="57300"/>
                  <a:pt x="49200" y="-1908"/>
                  <a:pt x="103121" y="0"/>
                </a:cubicBezTo>
                <a:cubicBezTo>
                  <a:pt x="339923" y="-11925"/>
                  <a:pt x="602075" y="5765"/>
                  <a:pt x="732342" y="0"/>
                </a:cubicBezTo>
                <a:cubicBezTo>
                  <a:pt x="862609" y="-5765"/>
                  <a:pt x="1257690" y="-27441"/>
                  <a:pt x="1411900" y="0"/>
                </a:cubicBezTo>
                <a:cubicBezTo>
                  <a:pt x="1566110" y="27441"/>
                  <a:pt x="1904212" y="-15721"/>
                  <a:pt x="2041121" y="0"/>
                </a:cubicBezTo>
                <a:cubicBezTo>
                  <a:pt x="2178030" y="15721"/>
                  <a:pt x="2341263" y="-9747"/>
                  <a:pt x="2519329" y="0"/>
                </a:cubicBezTo>
                <a:cubicBezTo>
                  <a:pt x="2697395" y="9747"/>
                  <a:pt x="3020333" y="-6523"/>
                  <a:pt x="3249225" y="0"/>
                </a:cubicBezTo>
                <a:cubicBezTo>
                  <a:pt x="3478117" y="6523"/>
                  <a:pt x="3599125" y="-3862"/>
                  <a:pt x="3878446" y="0"/>
                </a:cubicBezTo>
                <a:cubicBezTo>
                  <a:pt x="4157767" y="3862"/>
                  <a:pt x="4820836" y="-42103"/>
                  <a:pt x="5136887" y="0"/>
                </a:cubicBezTo>
                <a:cubicBezTo>
                  <a:pt x="5191849" y="1524"/>
                  <a:pt x="5248275" y="43592"/>
                  <a:pt x="5240008" y="103121"/>
                </a:cubicBezTo>
                <a:cubicBezTo>
                  <a:pt x="5239195" y="307219"/>
                  <a:pt x="5237527" y="392756"/>
                  <a:pt x="5240008" y="515590"/>
                </a:cubicBezTo>
                <a:cubicBezTo>
                  <a:pt x="5226346" y="570372"/>
                  <a:pt x="5196023" y="609746"/>
                  <a:pt x="5136887" y="618711"/>
                </a:cubicBezTo>
                <a:cubicBezTo>
                  <a:pt x="4832687" y="650114"/>
                  <a:pt x="4814035" y="610023"/>
                  <a:pt x="4507666" y="618711"/>
                </a:cubicBezTo>
                <a:cubicBezTo>
                  <a:pt x="4201297" y="627399"/>
                  <a:pt x="4169466" y="618599"/>
                  <a:pt x="4029458" y="618711"/>
                </a:cubicBezTo>
                <a:cubicBezTo>
                  <a:pt x="3889450" y="618823"/>
                  <a:pt x="3703005" y="638780"/>
                  <a:pt x="3400238" y="618711"/>
                </a:cubicBezTo>
                <a:cubicBezTo>
                  <a:pt x="3097471" y="598642"/>
                  <a:pt x="3082059" y="630111"/>
                  <a:pt x="2821355" y="618711"/>
                </a:cubicBezTo>
                <a:cubicBezTo>
                  <a:pt x="2560651" y="607311"/>
                  <a:pt x="2403316" y="643931"/>
                  <a:pt x="2091459" y="618711"/>
                </a:cubicBezTo>
                <a:cubicBezTo>
                  <a:pt x="1779602" y="593491"/>
                  <a:pt x="1835784" y="631200"/>
                  <a:pt x="1613251" y="618711"/>
                </a:cubicBezTo>
                <a:cubicBezTo>
                  <a:pt x="1390718" y="606222"/>
                  <a:pt x="1117504" y="643607"/>
                  <a:pt x="933692" y="618711"/>
                </a:cubicBezTo>
                <a:cubicBezTo>
                  <a:pt x="749880" y="593815"/>
                  <a:pt x="450545" y="593627"/>
                  <a:pt x="103121" y="618711"/>
                </a:cubicBezTo>
                <a:cubicBezTo>
                  <a:pt x="41377" y="610930"/>
                  <a:pt x="-876" y="576435"/>
                  <a:pt x="0" y="515590"/>
                </a:cubicBezTo>
                <a:cubicBezTo>
                  <a:pt x="13620" y="332943"/>
                  <a:pt x="14828" y="297079"/>
                  <a:pt x="0" y="103121"/>
                </a:cubicBezTo>
                <a:close/>
              </a:path>
              <a:path w="5240008" h="618711" stroke="0" extrusionOk="0">
                <a:moveTo>
                  <a:pt x="0" y="103121"/>
                </a:moveTo>
                <a:cubicBezTo>
                  <a:pt x="5272" y="35693"/>
                  <a:pt x="50971" y="1957"/>
                  <a:pt x="103121" y="0"/>
                </a:cubicBezTo>
                <a:cubicBezTo>
                  <a:pt x="372141" y="26936"/>
                  <a:pt x="610135" y="11368"/>
                  <a:pt x="782679" y="0"/>
                </a:cubicBezTo>
                <a:cubicBezTo>
                  <a:pt x="955223" y="-11368"/>
                  <a:pt x="1117790" y="-17509"/>
                  <a:pt x="1361563" y="0"/>
                </a:cubicBezTo>
                <a:cubicBezTo>
                  <a:pt x="1605336" y="17509"/>
                  <a:pt x="1713375" y="12628"/>
                  <a:pt x="1990783" y="0"/>
                </a:cubicBezTo>
                <a:cubicBezTo>
                  <a:pt x="2268191" y="-12628"/>
                  <a:pt x="2399852" y="-26333"/>
                  <a:pt x="2620004" y="0"/>
                </a:cubicBezTo>
                <a:cubicBezTo>
                  <a:pt x="2840156" y="26333"/>
                  <a:pt x="2941047" y="-24812"/>
                  <a:pt x="3198887" y="0"/>
                </a:cubicBezTo>
                <a:cubicBezTo>
                  <a:pt x="3456727" y="24812"/>
                  <a:pt x="3580790" y="-6001"/>
                  <a:pt x="3777770" y="0"/>
                </a:cubicBezTo>
                <a:cubicBezTo>
                  <a:pt x="3974750" y="6001"/>
                  <a:pt x="4217721" y="30375"/>
                  <a:pt x="4406991" y="0"/>
                </a:cubicBezTo>
                <a:cubicBezTo>
                  <a:pt x="4596261" y="-30375"/>
                  <a:pt x="4866706" y="29123"/>
                  <a:pt x="5136887" y="0"/>
                </a:cubicBezTo>
                <a:cubicBezTo>
                  <a:pt x="5201132" y="6401"/>
                  <a:pt x="5241401" y="45699"/>
                  <a:pt x="5240008" y="103121"/>
                </a:cubicBezTo>
                <a:cubicBezTo>
                  <a:pt x="5231793" y="237522"/>
                  <a:pt x="5229130" y="327185"/>
                  <a:pt x="5240008" y="515590"/>
                </a:cubicBezTo>
                <a:cubicBezTo>
                  <a:pt x="5237305" y="565376"/>
                  <a:pt x="5199467" y="619619"/>
                  <a:pt x="5136887" y="618711"/>
                </a:cubicBezTo>
                <a:cubicBezTo>
                  <a:pt x="5014089" y="611031"/>
                  <a:pt x="4810283" y="603532"/>
                  <a:pt x="4658679" y="618711"/>
                </a:cubicBezTo>
                <a:cubicBezTo>
                  <a:pt x="4507075" y="633890"/>
                  <a:pt x="4173822" y="635070"/>
                  <a:pt x="3928783" y="618711"/>
                </a:cubicBezTo>
                <a:cubicBezTo>
                  <a:pt x="3683744" y="602352"/>
                  <a:pt x="3478195" y="615326"/>
                  <a:pt x="3349900" y="618711"/>
                </a:cubicBezTo>
                <a:cubicBezTo>
                  <a:pt x="3221605" y="622096"/>
                  <a:pt x="2816352" y="648486"/>
                  <a:pt x="2620004" y="618711"/>
                </a:cubicBezTo>
                <a:cubicBezTo>
                  <a:pt x="2423656" y="588936"/>
                  <a:pt x="2237542" y="629597"/>
                  <a:pt x="1990783" y="618711"/>
                </a:cubicBezTo>
                <a:cubicBezTo>
                  <a:pt x="1744024" y="607825"/>
                  <a:pt x="1739050" y="607399"/>
                  <a:pt x="1512575" y="618711"/>
                </a:cubicBezTo>
                <a:cubicBezTo>
                  <a:pt x="1286100" y="630023"/>
                  <a:pt x="1222023" y="633801"/>
                  <a:pt x="1034368" y="618711"/>
                </a:cubicBezTo>
                <a:cubicBezTo>
                  <a:pt x="846713" y="603621"/>
                  <a:pt x="537123" y="633273"/>
                  <a:pt x="103121" y="618711"/>
                </a:cubicBezTo>
                <a:cubicBezTo>
                  <a:pt x="55162" y="614872"/>
                  <a:pt x="-4850" y="579644"/>
                  <a:pt x="0" y="515590"/>
                </a:cubicBezTo>
                <a:cubicBezTo>
                  <a:pt x="-10367" y="369189"/>
                  <a:pt x="8280" y="303041"/>
                  <a:pt x="0" y="103121"/>
                </a:cubicBezTo>
                <a:close/>
              </a:path>
            </a:pathLst>
          </a:custGeom>
          <a:solidFill>
            <a:srgbClr val="F7FBF3"/>
          </a:solidFill>
          <a:ln w="6350">
            <a:solidFill>
              <a:srgbClr val="CCCC00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sz="1400" b="1" dirty="0">
              <a:latin typeface="+mj-lt"/>
              <a:cs typeface="Segoe UI Light" panose="020B0502040204020203" pitchFamily="34" charset="0"/>
            </a:endParaRPr>
          </a:p>
        </p:txBody>
      </p:sp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4A070D35-236F-339B-80C3-C319DB1F725E}"/>
              </a:ext>
            </a:extLst>
          </p:cNvPr>
          <p:cNvSpPr/>
          <p:nvPr/>
        </p:nvSpPr>
        <p:spPr>
          <a:xfrm>
            <a:off x="2326894" y="847919"/>
            <a:ext cx="5348020" cy="12346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>
                <a:latin typeface="+mj-lt"/>
                <a:cs typeface="Segoe UI Light" panose="020B0502040204020203" pitchFamily="34" charset="0"/>
              </a:rPr>
              <a:t>Latvija ir līdere starp citām ES DV augļu un ogu izlaides izmaiņu rādītājos 2022/2015.g.</a:t>
            </a:r>
            <a:endParaRPr lang="lv-LV" sz="1400" b="1" dirty="0">
              <a:solidFill>
                <a:srgbClr val="A40000"/>
              </a:solidFill>
              <a:latin typeface="+mj-lt"/>
              <a:cs typeface="Segoe UI Light" panose="020B0502040204020203" pitchFamily="34" charset="0"/>
            </a:endParaRPr>
          </a:p>
        </p:txBody>
      </p:sp>
      <p:pic>
        <p:nvPicPr>
          <p:cNvPr id="18" name="Picture 17" descr="A picture containing indoor, fruit, pear, vegetable&#10;&#10;Description automatically generated">
            <a:extLst>
              <a:ext uri="{FF2B5EF4-FFF2-40B4-BE49-F238E27FC236}">
                <a16:creationId xmlns:a16="http://schemas.microsoft.com/office/drawing/2014/main" id="{B9DF221D-0AFF-8B39-EB7C-F252D621F3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932" y="966070"/>
            <a:ext cx="1204013" cy="9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16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isnstūris ar noapaļotiem stūriem 17">
            <a:extLst>
              <a:ext uri="{FF2B5EF4-FFF2-40B4-BE49-F238E27FC236}">
                <a16:creationId xmlns:a16="http://schemas.microsoft.com/office/drawing/2014/main" id="{8EDD0F62-CF22-D288-6EE1-74C42AFE07F1}"/>
              </a:ext>
            </a:extLst>
          </p:cNvPr>
          <p:cNvSpPr/>
          <p:nvPr/>
        </p:nvSpPr>
        <p:spPr>
          <a:xfrm>
            <a:off x="61760" y="5572909"/>
            <a:ext cx="8982744" cy="95410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lv-LV" sz="1600" b="1" dirty="0">
              <a:solidFill>
                <a:srgbClr val="6CA52D"/>
              </a:solidFill>
            </a:endParaRPr>
          </a:p>
        </p:txBody>
      </p:sp>
      <p:sp>
        <p:nvSpPr>
          <p:cNvPr id="7" name="Virsraksts 6"/>
          <p:cNvSpPr>
            <a:spLocks noGrp="1"/>
          </p:cNvSpPr>
          <p:nvPr>
            <p:ph type="title"/>
          </p:nvPr>
        </p:nvSpPr>
        <p:spPr>
          <a:xfrm>
            <a:off x="1907704" y="435357"/>
            <a:ext cx="712879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700" dirty="0">
                <a:solidFill>
                  <a:srgbClr val="4F6228"/>
                </a:solidFill>
                <a:latin typeface="+mj-lt"/>
                <a:cs typeface="Segoe UI Light" panose="020B0502040204020203" pitchFamily="34" charset="0"/>
              </a:rPr>
              <a:t>Ceturkšņa cenu indeksi, 2015=100</a:t>
            </a:r>
            <a:endParaRPr lang="lv-LV" sz="2700" b="1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2" name="Taisnstūris 1">
            <a:extLst>
              <a:ext uri="{FF2B5EF4-FFF2-40B4-BE49-F238E27FC236}">
                <a16:creationId xmlns:a16="http://schemas.microsoft.com/office/drawing/2014/main" id="{3E066658-9D7D-2ABF-4AD8-5C85EA2842A8}"/>
              </a:ext>
            </a:extLst>
          </p:cNvPr>
          <p:cNvSpPr/>
          <p:nvPr/>
        </p:nvSpPr>
        <p:spPr>
          <a:xfrm>
            <a:off x="107504" y="6550223"/>
            <a:ext cx="48965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000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Avots: ZM pēc CSP datiem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EF92EF5-A256-A368-4CC1-95CAB50432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5719029"/>
              </p:ext>
            </p:extLst>
          </p:nvPr>
        </p:nvGraphicFramePr>
        <p:xfrm>
          <a:off x="0" y="1376771"/>
          <a:ext cx="9144000" cy="4068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BB005BC-BB81-30AA-5494-26DC8699EDBE}"/>
              </a:ext>
            </a:extLst>
          </p:cNvPr>
          <p:cNvSpPr txBox="1"/>
          <p:nvPr/>
        </p:nvSpPr>
        <p:spPr>
          <a:xfrm>
            <a:off x="168136" y="5596116"/>
            <a:ext cx="8990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400" dirty="0"/>
              <a:t>Gan augļkopībā, gan dārzeņkopībā cenām vērojama sezonalitāte, kad iegūst ražu (3.cet.), cenas samazinās, bet pēc tam atkal pieaug.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400" dirty="0"/>
              <a:t>Cenas kopumā pieaugušas kopš 2015.gada. 2022.gada 3.cet. augļkopībā cenas bija par 38% augstākas un dārzeņkopībā par 22% augstākas nekā 2015.gadā.</a:t>
            </a:r>
          </a:p>
        </p:txBody>
      </p:sp>
    </p:spTree>
    <p:extLst>
      <p:ext uri="{BB962C8B-B14F-4D97-AF65-F5344CB8AC3E}">
        <p14:creationId xmlns:p14="http://schemas.microsoft.com/office/powerpoint/2010/main" val="1511917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9BEF0697-2461-8DC0-F652-1C0604E43D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6133297"/>
              </p:ext>
            </p:extLst>
          </p:nvPr>
        </p:nvGraphicFramePr>
        <p:xfrm>
          <a:off x="2771800" y="2083795"/>
          <a:ext cx="7704855" cy="44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9BEF0697-2461-8DC0-F652-1C0604E43D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1693479"/>
              </p:ext>
            </p:extLst>
          </p:nvPr>
        </p:nvGraphicFramePr>
        <p:xfrm>
          <a:off x="-1764704" y="2101609"/>
          <a:ext cx="7704855" cy="44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Virsraksts 1"/>
          <p:cNvSpPr txBox="1">
            <a:spLocks noGrp="1"/>
          </p:cNvSpPr>
          <p:nvPr>
            <p:ph type="title"/>
          </p:nvPr>
        </p:nvSpPr>
        <p:spPr>
          <a:xfrm>
            <a:off x="1981200" y="412642"/>
            <a:ext cx="6858000" cy="770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v-LV" sz="2700" dirty="0">
                <a:solidFill>
                  <a:srgbClr val="4F6228"/>
                </a:solidFill>
                <a:cs typeface="Segoe UI Light" panose="020B0502040204020203" pitchFamily="34" charset="0"/>
              </a:rPr>
              <a:t>Tiešajiem maksājumiem apstiprinātās dārzeņu platības pa kultūrām, ha </a:t>
            </a:r>
          </a:p>
        </p:txBody>
      </p:sp>
      <p:sp>
        <p:nvSpPr>
          <p:cNvPr id="2" name="Taisnstūris 1">
            <a:extLst>
              <a:ext uri="{FF2B5EF4-FFF2-40B4-BE49-F238E27FC236}">
                <a16:creationId xmlns:a16="http://schemas.microsoft.com/office/drawing/2014/main" id="{3A288736-7F3F-E31C-5DAB-71218BCFE9DC}"/>
              </a:ext>
            </a:extLst>
          </p:cNvPr>
          <p:cNvSpPr/>
          <p:nvPr/>
        </p:nvSpPr>
        <p:spPr>
          <a:xfrm>
            <a:off x="116701" y="6580339"/>
            <a:ext cx="16417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000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Avots: ZM pēc LAD datiem</a:t>
            </a:r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80D5EE5E-C41F-D046-46EC-DC1C713BB246}"/>
              </a:ext>
            </a:extLst>
          </p:cNvPr>
          <p:cNvSpPr/>
          <p:nvPr/>
        </p:nvSpPr>
        <p:spPr>
          <a:xfrm>
            <a:off x="822213" y="1499481"/>
            <a:ext cx="3096342" cy="643622"/>
          </a:xfrm>
          <a:custGeom>
            <a:avLst/>
            <a:gdLst>
              <a:gd name="connsiteX0" fmla="*/ 0 w 3096342"/>
              <a:gd name="connsiteY0" fmla="*/ 107272 h 643622"/>
              <a:gd name="connsiteX1" fmla="*/ 107272 w 3096342"/>
              <a:gd name="connsiteY1" fmla="*/ 0 h 643622"/>
              <a:gd name="connsiteX2" fmla="*/ 597178 w 3096342"/>
              <a:gd name="connsiteY2" fmla="*/ 0 h 643622"/>
              <a:gd name="connsiteX3" fmla="*/ 1202355 w 3096342"/>
              <a:gd name="connsiteY3" fmla="*/ 0 h 643622"/>
              <a:gd name="connsiteX4" fmla="*/ 1692261 w 3096342"/>
              <a:gd name="connsiteY4" fmla="*/ 0 h 643622"/>
              <a:gd name="connsiteX5" fmla="*/ 2210985 w 3096342"/>
              <a:gd name="connsiteY5" fmla="*/ 0 h 643622"/>
              <a:gd name="connsiteX6" fmla="*/ 2989070 w 3096342"/>
              <a:gd name="connsiteY6" fmla="*/ 0 h 643622"/>
              <a:gd name="connsiteX7" fmla="*/ 3096342 w 3096342"/>
              <a:gd name="connsiteY7" fmla="*/ 107272 h 643622"/>
              <a:gd name="connsiteX8" fmla="*/ 3096342 w 3096342"/>
              <a:gd name="connsiteY8" fmla="*/ 536350 h 643622"/>
              <a:gd name="connsiteX9" fmla="*/ 2989070 w 3096342"/>
              <a:gd name="connsiteY9" fmla="*/ 643622 h 643622"/>
              <a:gd name="connsiteX10" fmla="*/ 2355074 w 3096342"/>
              <a:gd name="connsiteY10" fmla="*/ 643622 h 643622"/>
              <a:gd name="connsiteX11" fmla="*/ 1778715 w 3096342"/>
              <a:gd name="connsiteY11" fmla="*/ 643622 h 643622"/>
              <a:gd name="connsiteX12" fmla="*/ 1144719 w 3096342"/>
              <a:gd name="connsiteY12" fmla="*/ 643622 h 643622"/>
              <a:gd name="connsiteX13" fmla="*/ 107272 w 3096342"/>
              <a:gd name="connsiteY13" fmla="*/ 643622 h 643622"/>
              <a:gd name="connsiteX14" fmla="*/ 0 w 3096342"/>
              <a:gd name="connsiteY14" fmla="*/ 536350 h 643622"/>
              <a:gd name="connsiteX15" fmla="*/ 0 w 3096342"/>
              <a:gd name="connsiteY15" fmla="*/ 107272 h 64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96342" h="643622" fill="none" extrusionOk="0">
                <a:moveTo>
                  <a:pt x="0" y="107272"/>
                </a:moveTo>
                <a:cubicBezTo>
                  <a:pt x="-6424" y="46882"/>
                  <a:pt x="53728" y="-289"/>
                  <a:pt x="107272" y="0"/>
                </a:cubicBezTo>
                <a:cubicBezTo>
                  <a:pt x="347057" y="-23857"/>
                  <a:pt x="390370" y="23702"/>
                  <a:pt x="597178" y="0"/>
                </a:cubicBezTo>
                <a:cubicBezTo>
                  <a:pt x="803986" y="-23702"/>
                  <a:pt x="1003263" y="-4821"/>
                  <a:pt x="1202355" y="0"/>
                </a:cubicBezTo>
                <a:cubicBezTo>
                  <a:pt x="1401447" y="4821"/>
                  <a:pt x="1515692" y="8279"/>
                  <a:pt x="1692261" y="0"/>
                </a:cubicBezTo>
                <a:cubicBezTo>
                  <a:pt x="1868830" y="-8279"/>
                  <a:pt x="2034941" y="11227"/>
                  <a:pt x="2210985" y="0"/>
                </a:cubicBezTo>
                <a:cubicBezTo>
                  <a:pt x="2387029" y="-11227"/>
                  <a:pt x="2798440" y="-35371"/>
                  <a:pt x="2989070" y="0"/>
                </a:cubicBezTo>
                <a:cubicBezTo>
                  <a:pt x="3046153" y="-5097"/>
                  <a:pt x="3108793" y="54912"/>
                  <a:pt x="3096342" y="107272"/>
                </a:cubicBezTo>
                <a:cubicBezTo>
                  <a:pt x="3096706" y="296935"/>
                  <a:pt x="3109926" y="437358"/>
                  <a:pt x="3096342" y="536350"/>
                </a:cubicBezTo>
                <a:cubicBezTo>
                  <a:pt x="3108306" y="600111"/>
                  <a:pt x="3049782" y="643557"/>
                  <a:pt x="2989070" y="643622"/>
                </a:cubicBezTo>
                <a:cubicBezTo>
                  <a:pt x="2824737" y="632711"/>
                  <a:pt x="2495571" y="655711"/>
                  <a:pt x="2355074" y="643622"/>
                </a:cubicBezTo>
                <a:cubicBezTo>
                  <a:pt x="2214577" y="631533"/>
                  <a:pt x="2014908" y="635799"/>
                  <a:pt x="1778715" y="643622"/>
                </a:cubicBezTo>
                <a:cubicBezTo>
                  <a:pt x="1542522" y="651445"/>
                  <a:pt x="1395000" y="646010"/>
                  <a:pt x="1144719" y="643622"/>
                </a:cubicBezTo>
                <a:cubicBezTo>
                  <a:pt x="894438" y="641234"/>
                  <a:pt x="345025" y="601407"/>
                  <a:pt x="107272" y="643622"/>
                </a:cubicBezTo>
                <a:cubicBezTo>
                  <a:pt x="46599" y="644402"/>
                  <a:pt x="5644" y="596847"/>
                  <a:pt x="0" y="536350"/>
                </a:cubicBezTo>
                <a:cubicBezTo>
                  <a:pt x="18904" y="364569"/>
                  <a:pt x="9035" y="212534"/>
                  <a:pt x="0" y="107272"/>
                </a:cubicBezTo>
                <a:close/>
              </a:path>
              <a:path w="3096342" h="643622" stroke="0" extrusionOk="0">
                <a:moveTo>
                  <a:pt x="0" y="107272"/>
                </a:moveTo>
                <a:cubicBezTo>
                  <a:pt x="3914" y="40250"/>
                  <a:pt x="58030" y="4077"/>
                  <a:pt x="107272" y="0"/>
                </a:cubicBezTo>
                <a:cubicBezTo>
                  <a:pt x="408695" y="28468"/>
                  <a:pt x="469221" y="-26938"/>
                  <a:pt x="712450" y="0"/>
                </a:cubicBezTo>
                <a:cubicBezTo>
                  <a:pt x="955679" y="26938"/>
                  <a:pt x="1049248" y="-24562"/>
                  <a:pt x="1259991" y="0"/>
                </a:cubicBezTo>
                <a:cubicBezTo>
                  <a:pt x="1470734" y="24562"/>
                  <a:pt x="1561032" y="-41"/>
                  <a:pt x="1836351" y="0"/>
                </a:cubicBezTo>
                <a:cubicBezTo>
                  <a:pt x="2111670" y="41"/>
                  <a:pt x="2242381" y="16382"/>
                  <a:pt x="2412710" y="0"/>
                </a:cubicBezTo>
                <a:cubicBezTo>
                  <a:pt x="2583039" y="-16382"/>
                  <a:pt x="2781483" y="5550"/>
                  <a:pt x="2989070" y="0"/>
                </a:cubicBezTo>
                <a:cubicBezTo>
                  <a:pt x="3062752" y="264"/>
                  <a:pt x="3101362" y="54348"/>
                  <a:pt x="3096342" y="107272"/>
                </a:cubicBezTo>
                <a:cubicBezTo>
                  <a:pt x="3079425" y="298994"/>
                  <a:pt x="3085304" y="436602"/>
                  <a:pt x="3096342" y="536350"/>
                </a:cubicBezTo>
                <a:cubicBezTo>
                  <a:pt x="3098440" y="597436"/>
                  <a:pt x="3058550" y="640165"/>
                  <a:pt x="2989070" y="643622"/>
                </a:cubicBezTo>
                <a:cubicBezTo>
                  <a:pt x="2791726" y="638939"/>
                  <a:pt x="2652608" y="644052"/>
                  <a:pt x="2499164" y="643622"/>
                </a:cubicBezTo>
                <a:cubicBezTo>
                  <a:pt x="2345720" y="643192"/>
                  <a:pt x="2015260" y="624659"/>
                  <a:pt x="1893987" y="643622"/>
                </a:cubicBezTo>
                <a:cubicBezTo>
                  <a:pt x="1772714" y="662585"/>
                  <a:pt x="1610555" y="648892"/>
                  <a:pt x="1346445" y="643622"/>
                </a:cubicBezTo>
                <a:cubicBezTo>
                  <a:pt x="1082335" y="638352"/>
                  <a:pt x="1058408" y="648739"/>
                  <a:pt x="856539" y="643622"/>
                </a:cubicBezTo>
                <a:cubicBezTo>
                  <a:pt x="654670" y="638505"/>
                  <a:pt x="405460" y="630631"/>
                  <a:pt x="107272" y="643622"/>
                </a:cubicBezTo>
                <a:cubicBezTo>
                  <a:pt x="44058" y="634788"/>
                  <a:pt x="903" y="605098"/>
                  <a:pt x="0" y="536350"/>
                </a:cubicBezTo>
                <a:cubicBezTo>
                  <a:pt x="2169" y="376486"/>
                  <a:pt x="8557" y="252228"/>
                  <a:pt x="0" y="107272"/>
                </a:cubicBezTo>
                <a:close/>
              </a:path>
            </a:pathLst>
          </a:custGeom>
          <a:gradFill>
            <a:gsLst>
              <a:gs pos="100000">
                <a:schemeClr val="bg1">
                  <a:alpha val="78000"/>
                </a:schemeClr>
              </a:gs>
              <a:gs pos="0">
                <a:schemeClr val="bg1">
                  <a:alpha val="69000"/>
                </a:schemeClr>
              </a:gs>
            </a:gsLst>
            <a:lin ang="5400000" scaled="1"/>
          </a:gradFill>
          <a:ln w="12700">
            <a:solidFill>
              <a:srgbClr val="CCCC00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b="1" dirty="0">
                <a:solidFill>
                  <a:srgbClr val="A40000"/>
                </a:solidFill>
                <a:latin typeface="+mj-lt"/>
                <a:cs typeface="Segoe UI Light" panose="020B0502040204020203" pitchFamily="34" charset="0"/>
              </a:rPr>
              <a:t>2015.gadā </a:t>
            </a:r>
            <a:br>
              <a:rPr lang="lv-LV" sz="1400" b="1" dirty="0">
                <a:latin typeface="+mj-lt"/>
                <a:cs typeface="Segoe UI Light" panose="020B0502040204020203" pitchFamily="34" charset="0"/>
              </a:rPr>
            </a:br>
            <a:r>
              <a:rPr lang="lv-LV" sz="1400" b="1" dirty="0">
                <a:latin typeface="+mj-lt"/>
                <a:cs typeface="Segoe UI Light" panose="020B0502040204020203" pitchFamily="34" charset="0"/>
              </a:rPr>
              <a:t>apstiprinātās platības</a:t>
            </a:r>
            <a:br>
              <a:rPr lang="lv-LV" sz="1400" b="1" dirty="0">
                <a:latin typeface="+mj-lt"/>
                <a:cs typeface="Segoe UI Light" panose="020B0502040204020203" pitchFamily="34" charset="0"/>
              </a:rPr>
            </a:br>
            <a:r>
              <a:rPr lang="lv-LV" sz="1400" b="1" dirty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rPr>
              <a:t>2 796 ha </a:t>
            </a:r>
          </a:p>
        </p:txBody>
      </p:sp>
      <p:sp>
        <p:nvSpPr>
          <p:cNvPr id="10" name="Rounded Rectangle 12">
            <a:extLst>
              <a:ext uri="{FF2B5EF4-FFF2-40B4-BE49-F238E27FC236}">
                <a16:creationId xmlns:a16="http://schemas.microsoft.com/office/drawing/2014/main" id="{BCB2F480-528A-10E6-EA13-2B72651FE436}"/>
              </a:ext>
            </a:extLst>
          </p:cNvPr>
          <p:cNvSpPr/>
          <p:nvPr/>
        </p:nvSpPr>
        <p:spPr>
          <a:xfrm>
            <a:off x="5508104" y="1475801"/>
            <a:ext cx="2880320" cy="643622"/>
          </a:xfrm>
          <a:custGeom>
            <a:avLst/>
            <a:gdLst>
              <a:gd name="connsiteX0" fmla="*/ 0 w 2880320"/>
              <a:gd name="connsiteY0" fmla="*/ 107272 h 643622"/>
              <a:gd name="connsiteX1" fmla="*/ 107272 w 2880320"/>
              <a:gd name="connsiteY1" fmla="*/ 0 h 643622"/>
              <a:gd name="connsiteX2" fmla="*/ 720400 w 2880320"/>
              <a:gd name="connsiteY2" fmla="*/ 0 h 643622"/>
              <a:gd name="connsiteX3" fmla="*/ 1306871 w 2880320"/>
              <a:gd name="connsiteY3" fmla="*/ 0 h 643622"/>
              <a:gd name="connsiteX4" fmla="*/ 1999973 w 2880320"/>
              <a:gd name="connsiteY4" fmla="*/ 0 h 643622"/>
              <a:gd name="connsiteX5" fmla="*/ 2773048 w 2880320"/>
              <a:gd name="connsiteY5" fmla="*/ 0 h 643622"/>
              <a:gd name="connsiteX6" fmla="*/ 2880320 w 2880320"/>
              <a:gd name="connsiteY6" fmla="*/ 107272 h 643622"/>
              <a:gd name="connsiteX7" fmla="*/ 2880320 w 2880320"/>
              <a:gd name="connsiteY7" fmla="*/ 536350 h 643622"/>
              <a:gd name="connsiteX8" fmla="*/ 2773048 w 2880320"/>
              <a:gd name="connsiteY8" fmla="*/ 643622 h 643622"/>
              <a:gd name="connsiteX9" fmla="*/ 2053288 w 2880320"/>
              <a:gd name="connsiteY9" fmla="*/ 643622 h 643622"/>
              <a:gd name="connsiteX10" fmla="*/ 1386844 w 2880320"/>
              <a:gd name="connsiteY10" fmla="*/ 643622 h 643622"/>
              <a:gd name="connsiteX11" fmla="*/ 800374 w 2880320"/>
              <a:gd name="connsiteY11" fmla="*/ 643622 h 643622"/>
              <a:gd name="connsiteX12" fmla="*/ 107272 w 2880320"/>
              <a:gd name="connsiteY12" fmla="*/ 643622 h 643622"/>
              <a:gd name="connsiteX13" fmla="*/ 0 w 2880320"/>
              <a:gd name="connsiteY13" fmla="*/ 536350 h 643622"/>
              <a:gd name="connsiteX14" fmla="*/ 0 w 2880320"/>
              <a:gd name="connsiteY14" fmla="*/ 107272 h 64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80320" h="643622" fill="none" extrusionOk="0">
                <a:moveTo>
                  <a:pt x="0" y="107272"/>
                </a:moveTo>
                <a:cubicBezTo>
                  <a:pt x="-3069" y="45198"/>
                  <a:pt x="48926" y="-4682"/>
                  <a:pt x="107272" y="0"/>
                </a:cubicBezTo>
                <a:cubicBezTo>
                  <a:pt x="384760" y="5651"/>
                  <a:pt x="515842" y="27537"/>
                  <a:pt x="720400" y="0"/>
                </a:cubicBezTo>
                <a:cubicBezTo>
                  <a:pt x="924958" y="-27537"/>
                  <a:pt x="1058819" y="27118"/>
                  <a:pt x="1306871" y="0"/>
                </a:cubicBezTo>
                <a:cubicBezTo>
                  <a:pt x="1554923" y="-27118"/>
                  <a:pt x="1830335" y="-13225"/>
                  <a:pt x="1999973" y="0"/>
                </a:cubicBezTo>
                <a:cubicBezTo>
                  <a:pt x="2169611" y="13225"/>
                  <a:pt x="2495970" y="-38517"/>
                  <a:pt x="2773048" y="0"/>
                </a:cubicBezTo>
                <a:cubicBezTo>
                  <a:pt x="2823992" y="1063"/>
                  <a:pt x="2883402" y="58005"/>
                  <a:pt x="2880320" y="107272"/>
                </a:cubicBezTo>
                <a:cubicBezTo>
                  <a:pt x="2873578" y="270476"/>
                  <a:pt x="2883126" y="402692"/>
                  <a:pt x="2880320" y="536350"/>
                </a:cubicBezTo>
                <a:cubicBezTo>
                  <a:pt x="2878158" y="590498"/>
                  <a:pt x="2844744" y="650507"/>
                  <a:pt x="2773048" y="643622"/>
                </a:cubicBezTo>
                <a:cubicBezTo>
                  <a:pt x="2493509" y="627856"/>
                  <a:pt x="2233850" y="647858"/>
                  <a:pt x="2053288" y="643622"/>
                </a:cubicBezTo>
                <a:cubicBezTo>
                  <a:pt x="1872726" y="639386"/>
                  <a:pt x="1688118" y="624631"/>
                  <a:pt x="1386844" y="643622"/>
                </a:cubicBezTo>
                <a:cubicBezTo>
                  <a:pt x="1085570" y="662613"/>
                  <a:pt x="954520" y="660312"/>
                  <a:pt x="800374" y="643622"/>
                </a:cubicBezTo>
                <a:cubicBezTo>
                  <a:pt x="646228" y="626933"/>
                  <a:pt x="421047" y="644997"/>
                  <a:pt x="107272" y="643622"/>
                </a:cubicBezTo>
                <a:cubicBezTo>
                  <a:pt x="50286" y="643084"/>
                  <a:pt x="1056" y="593806"/>
                  <a:pt x="0" y="536350"/>
                </a:cubicBezTo>
                <a:cubicBezTo>
                  <a:pt x="-12885" y="429163"/>
                  <a:pt x="4759" y="285532"/>
                  <a:pt x="0" y="107272"/>
                </a:cubicBezTo>
                <a:close/>
              </a:path>
              <a:path w="2880320" h="643622" stroke="0" extrusionOk="0">
                <a:moveTo>
                  <a:pt x="0" y="107272"/>
                </a:moveTo>
                <a:cubicBezTo>
                  <a:pt x="3914" y="40250"/>
                  <a:pt x="58030" y="4077"/>
                  <a:pt x="107272" y="0"/>
                </a:cubicBezTo>
                <a:cubicBezTo>
                  <a:pt x="249570" y="25884"/>
                  <a:pt x="601707" y="12088"/>
                  <a:pt x="800374" y="0"/>
                </a:cubicBezTo>
                <a:cubicBezTo>
                  <a:pt x="999041" y="-12088"/>
                  <a:pt x="1189000" y="-4732"/>
                  <a:pt x="1440160" y="0"/>
                </a:cubicBezTo>
                <a:cubicBezTo>
                  <a:pt x="1691320" y="4732"/>
                  <a:pt x="1819081" y="-22707"/>
                  <a:pt x="2106604" y="0"/>
                </a:cubicBezTo>
                <a:cubicBezTo>
                  <a:pt x="2394127" y="22707"/>
                  <a:pt x="2633463" y="-10459"/>
                  <a:pt x="2773048" y="0"/>
                </a:cubicBezTo>
                <a:cubicBezTo>
                  <a:pt x="2827706" y="-4988"/>
                  <a:pt x="2887343" y="51047"/>
                  <a:pt x="2880320" y="107272"/>
                </a:cubicBezTo>
                <a:cubicBezTo>
                  <a:pt x="2887784" y="301801"/>
                  <a:pt x="2864244" y="444844"/>
                  <a:pt x="2880320" y="536350"/>
                </a:cubicBezTo>
                <a:cubicBezTo>
                  <a:pt x="2879153" y="588838"/>
                  <a:pt x="2827539" y="653574"/>
                  <a:pt x="2773048" y="643622"/>
                </a:cubicBezTo>
                <a:cubicBezTo>
                  <a:pt x="2524868" y="650638"/>
                  <a:pt x="2294589" y="673782"/>
                  <a:pt x="2159920" y="643622"/>
                </a:cubicBezTo>
                <a:cubicBezTo>
                  <a:pt x="2025251" y="613462"/>
                  <a:pt x="1705194" y="644652"/>
                  <a:pt x="1520133" y="643622"/>
                </a:cubicBezTo>
                <a:cubicBezTo>
                  <a:pt x="1335072" y="642592"/>
                  <a:pt x="969460" y="611188"/>
                  <a:pt x="827032" y="643622"/>
                </a:cubicBezTo>
                <a:cubicBezTo>
                  <a:pt x="684604" y="676056"/>
                  <a:pt x="428545" y="645091"/>
                  <a:pt x="107272" y="643622"/>
                </a:cubicBezTo>
                <a:cubicBezTo>
                  <a:pt x="38901" y="642439"/>
                  <a:pt x="-3974" y="602543"/>
                  <a:pt x="0" y="536350"/>
                </a:cubicBezTo>
                <a:cubicBezTo>
                  <a:pt x="-21328" y="327047"/>
                  <a:pt x="20617" y="206338"/>
                  <a:pt x="0" y="107272"/>
                </a:cubicBezTo>
                <a:close/>
              </a:path>
            </a:pathLst>
          </a:custGeom>
          <a:gradFill>
            <a:gsLst>
              <a:gs pos="100000">
                <a:schemeClr val="bg1">
                  <a:alpha val="78000"/>
                </a:schemeClr>
              </a:gs>
              <a:gs pos="0">
                <a:schemeClr val="bg1">
                  <a:alpha val="69000"/>
                </a:schemeClr>
              </a:gs>
            </a:gsLst>
            <a:lin ang="5400000" scaled="1"/>
          </a:gradFill>
          <a:ln w="12700">
            <a:solidFill>
              <a:srgbClr val="CCCC00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b="1" dirty="0">
                <a:solidFill>
                  <a:srgbClr val="A40000"/>
                </a:solidFill>
                <a:latin typeface="+mj-lt"/>
                <a:cs typeface="Segoe UI Light" panose="020B0502040204020203" pitchFamily="34" charset="0"/>
              </a:rPr>
              <a:t>2022.gadā </a:t>
            </a:r>
            <a:br>
              <a:rPr lang="lv-LV" sz="1400" b="1" dirty="0">
                <a:latin typeface="+mj-lt"/>
                <a:cs typeface="Segoe UI Light" panose="020B0502040204020203" pitchFamily="34" charset="0"/>
              </a:rPr>
            </a:br>
            <a:r>
              <a:rPr lang="lv-LV" sz="1400" b="1" dirty="0">
                <a:latin typeface="+mj-lt"/>
                <a:cs typeface="Segoe UI Light" panose="020B0502040204020203" pitchFamily="34" charset="0"/>
              </a:rPr>
              <a:t>deklarētās platības</a:t>
            </a:r>
            <a:br>
              <a:rPr lang="lv-LV" sz="1400" b="1" dirty="0">
                <a:latin typeface="+mj-lt"/>
                <a:cs typeface="Segoe UI Light" panose="020B0502040204020203" pitchFamily="34" charset="0"/>
              </a:rPr>
            </a:br>
            <a:r>
              <a:rPr lang="lv-LV" sz="1400" b="1" dirty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rPr>
              <a:t>3 778 ha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53EFA7-8AF6-029B-CC52-1FF6B1D7FD9E}"/>
              </a:ext>
            </a:extLst>
          </p:cNvPr>
          <p:cNvCxnSpPr/>
          <p:nvPr/>
        </p:nvCxnSpPr>
        <p:spPr>
          <a:xfrm>
            <a:off x="4644008" y="1499481"/>
            <a:ext cx="0" cy="512991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-up of a garlic&#10;&#10;Description automatically generated with medium confidence">
            <a:extLst>
              <a:ext uri="{FF2B5EF4-FFF2-40B4-BE49-F238E27FC236}">
                <a16:creationId xmlns:a16="http://schemas.microsoft.com/office/drawing/2014/main" id="{34B2C5EF-B991-D970-FAE7-13B6778095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447" y="4580078"/>
            <a:ext cx="403696" cy="414341"/>
          </a:xfrm>
          <a:prstGeom prst="rect">
            <a:avLst/>
          </a:prstGeom>
        </p:spPr>
      </p:pic>
      <p:pic>
        <p:nvPicPr>
          <p:cNvPr id="25" name="Picture 24" descr="A close up of a green rose&#10;&#10;Description automatically generated with medium confidence">
            <a:extLst>
              <a:ext uri="{FF2B5EF4-FFF2-40B4-BE49-F238E27FC236}">
                <a16:creationId xmlns:a16="http://schemas.microsoft.com/office/drawing/2014/main" id="{EEBF3EA7-91DA-3990-DED1-569681D4E3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583" y="2978687"/>
            <a:ext cx="662369" cy="516086"/>
          </a:xfrm>
          <a:prstGeom prst="rect">
            <a:avLst/>
          </a:prstGeom>
        </p:spPr>
      </p:pic>
      <p:pic>
        <p:nvPicPr>
          <p:cNvPr id="27" name="Picture 26" descr="A group of carrots with a leafy green plant on top&#10;&#10;Description automatically generated with low confidence">
            <a:extLst>
              <a:ext uri="{FF2B5EF4-FFF2-40B4-BE49-F238E27FC236}">
                <a16:creationId xmlns:a16="http://schemas.microsoft.com/office/drawing/2014/main" id="{FD20C725-3FB8-634B-ED47-4FABDDEF25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352" y="5936182"/>
            <a:ext cx="556892" cy="501838"/>
          </a:xfrm>
          <a:prstGeom prst="rect">
            <a:avLst/>
          </a:prstGeom>
        </p:spPr>
      </p:pic>
      <p:pic>
        <p:nvPicPr>
          <p:cNvPr id="29" name="Picture 28" descr="A picture containing vegetable, radish&#10;&#10;Description automatically generated">
            <a:extLst>
              <a:ext uri="{FF2B5EF4-FFF2-40B4-BE49-F238E27FC236}">
                <a16:creationId xmlns:a16="http://schemas.microsoft.com/office/drawing/2014/main" id="{AF7BAFD9-E0FE-26C7-2750-6BBC460DDC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1" y="4078240"/>
            <a:ext cx="927640" cy="501838"/>
          </a:xfrm>
          <a:prstGeom prst="rect">
            <a:avLst/>
          </a:prstGeom>
        </p:spPr>
      </p:pic>
      <p:pic>
        <p:nvPicPr>
          <p:cNvPr id="31" name="Picture 30" descr="A close up of a green rose&#10;&#10;Description automatically generated with medium confidence">
            <a:extLst>
              <a:ext uri="{FF2B5EF4-FFF2-40B4-BE49-F238E27FC236}">
                <a16:creationId xmlns:a16="http://schemas.microsoft.com/office/drawing/2014/main" id="{6284EDDB-D3A0-35E7-C8DC-FD62B30DC9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55" y="2897504"/>
            <a:ext cx="662369" cy="516086"/>
          </a:xfrm>
          <a:prstGeom prst="rect">
            <a:avLst/>
          </a:prstGeom>
        </p:spPr>
      </p:pic>
      <p:pic>
        <p:nvPicPr>
          <p:cNvPr id="32" name="Picture 31" descr="A close-up of a garlic&#10;&#10;Description automatically generated with medium confidence">
            <a:extLst>
              <a:ext uri="{FF2B5EF4-FFF2-40B4-BE49-F238E27FC236}">
                <a16:creationId xmlns:a16="http://schemas.microsoft.com/office/drawing/2014/main" id="{0CDD5C1A-BB87-28DB-FF27-0AD567F5C3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016" y="4191671"/>
            <a:ext cx="403696" cy="414341"/>
          </a:xfrm>
          <a:prstGeom prst="rect">
            <a:avLst/>
          </a:prstGeom>
        </p:spPr>
      </p:pic>
      <p:pic>
        <p:nvPicPr>
          <p:cNvPr id="33" name="Picture 32" descr="A group of carrots with a leafy green plant on top&#10;&#10;Description automatically generated with low confidence">
            <a:extLst>
              <a:ext uri="{FF2B5EF4-FFF2-40B4-BE49-F238E27FC236}">
                <a16:creationId xmlns:a16="http://schemas.microsoft.com/office/drawing/2014/main" id="{0AC7D694-E9C1-20F9-9B70-158C60B10E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074" y="5836489"/>
            <a:ext cx="556892" cy="501838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54C25C44-97F0-5090-1C99-76405F4C572D}"/>
              </a:ext>
            </a:extLst>
          </p:cNvPr>
          <p:cNvSpPr/>
          <p:nvPr/>
        </p:nvSpPr>
        <p:spPr>
          <a:xfrm>
            <a:off x="7076819" y="1862638"/>
            <a:ext cx="1207560" cy="256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rgbClr val="A40000"/>
                </a:solidFill>
              </a:rPr>
              <a:t>+35%</a:t>
            </a:r>
          </a:p>
        </p:txBody>
      </p:sp>
      <p:pic>
        <p:nvPicPr>
          <p:cNvPr id="38" name="Picture 37" descr="A picture containing dark&#10;&#10;Description automatically generated">
            <a:extLst>
              <a:ext uri="{FF2B5EF4-FFF2-40B4-BE49-F238E27FC236}">
                <a16:creationId xmlns:a16="http://schemas.microsoft.com/office/drawing/2014/main" id="{E6FBE919-9EF2-240E-0310-473F714523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5" y="5132531"/>
            <a:ext cx="594833" cy="5067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CE93F7-5B02-5982-B3CC-72E5F6DAEFC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4706">
            <a:off x="7804707" y="5162987"/>
            <a:ext cx="403696" cy="465506"/>
          </a:xfrm>
          <a:prstGeom prst="rect">
            <a:avLst/>
          </a:prstGeom>
        </p:spPr>
      </p:pic>
      <p:pic>
        <p:nvPicPr>
          <p:cNvPr id="8" name="Picture 7" descr="A green leaf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09E89EC-1D42-B6FA-55B7-1034E795CB1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59871">
            <a:off x="7876880" y="5387598"/>
            <a:ext cx="563224" cy="360463"/>
          </a:xfrm>
          <a:prstGeom prst="rect">
            <a:avLst/>
          </a:prstGeom>
        </p:spPr>
      </p:pic>
      <p:pic>
        <p:nvPicPr>
          <p:cNvPr id="7" name="Picture 6" descr="A picture containing vegetable, radish&#10;&#10;Description automatically generated">
            <a:extLst>
              <a:ext uri="{FF2B5EF4-FFF2-40B4-BE49-F238E27FC236}">
                <a16:creationId xmlns:a16="http://schemas.microsoft.com/office/drawing/2014/main" id="{FE45D231-384E-7977-C27D-48A6286508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068" y="4214054"/>
            <a:ext cx="927640" cy="501838"/>
          </a:xfrm>
          <a:prstGeom prst="rect">
            <a:avLst/>
          </a:prstGeom>
        </p:spPr>
      </p:pic>
      <p:pic>
        <p:nvPicPr>
          <p:cNvPr id="9" name="Picture 8" descr="A picture containing dark&#10;&#10;Description automatically generated">
            <a:extLst>
              <a:ext uri="{FF2B5EF4-FFF2-40B4-BE49-F238E27FC236}">
                <a16:creationId xmlns:a16="http://schemas.microsoft.com/office/drawing/2014/main" id="{0BB297F9-AE3F-ABAA-A146-92E35050AAD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21" y="5073498"/>
            <a:ext cx="594833" cy="50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28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CB7C3C6-F780-4868-9108-F0631FC2C2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4839180"/>
              </p:ext>
            </p:extLst>
          </p:nvPr>
        </p:nvGraphicFramePr>
        <p:xfrm>
          <a:off x="-1813804" y="2034734"/>
          <a:ext cx="7704855" cy="44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E3E3A8A-9656-401D-807E-364C2AC4CC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0901564"/>
              </p:ext>
            </p:extLst>
          </p:nvPr>
        </p:nvGraphicFramePr>
        <p:xfrm>
          <a:off x="2790180" y="2084554"/>
          <a:ext cx="7704855" cy="44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Virsraksts 1"/>
          <p:cNvSpPr txBox="1">
            <a:spLocks noGrp="1"/>
          </p:cNvSpPr>
          <p:nvPr>
            <p:ph type="title"/>
          </p:nvPr>
        </p:nvSpPr>
        <p:spPr>
          <a:xfrm>
            <a:off x="1981200" y="412642"/>
            <a:ext cx="6858000" cy="770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v-LV" sz="2800" dirty="0">
                <a:solidFill>
                  <a:srgbClr val="4F6228"/>
                </a:solidFill>
                <a:latin typeface="+mj-lt"/>
                <a:cs typeface="Segoe UI Light" panose="020B0502040204020203" pitchFamily="34" charset="0"/>
              </a:rPr>
              <a:t>Tiešajiem maksājumiem apstiprinātās augļu un ogu platības pa kultūrām, ha </a:t>
            </a:r>
            <a:endParaRPr lang="lv-LV" sz="2700" dirty="0">
              <a:solidFill>
                <a:srgbClr val="4F6228"/>
              </a:solidFill>
              <a:cs typeface="Segoe UI Light" panose="020B0502040204020203" pitchFamily="34" charset="0"/>
            </a:endParaRPr>
          </a:p>
        </p:txBody>
      </p:sp>
      <p:sp>
        <p:nvSpPr>
          <p:cNvPr id="2" name="Taisnstūris 1">
            <a:extLst>
              <a:ext uri="{FF2B5EF4-FFF2-40B4-BE49-F238E27FC236}">
                <a16:creationId xmlns:a16="http://schemas.microsoft.com/office/drawing/2014/main" id="{3A288736-7F3F-E31C-5DAB-71218BCFE9DC}"/>
              </a:ext>
            </a:extLst>
          </p:cNvPr>
          <p:cNvSpPr/>
          <p:nvPr/>
        </p:nvSpPr>
        <p:spPr>
          <a:xfrm>
            <a:off x="116701" y="6580339"/>
            <a:ext cx="16417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000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Avots: ZM pēc LAD datiem</a:t>
            </a:r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80D5EE5E-C41F-D046-46EC-DC1C713BB246}"/>
              </a:ext>
            </a:extLst>
          </p:cNvPr>
          <p:cNvSpPr/>
          <p:nvPr/>
        </p:nvSpPr>
        <p:spPr>
          <a:xfrm>
            <a:off x="822213" y="1499481"/>
            <a:ext cx="3096342" cy="643622"/>
          </a:xfrm>
          <a:custGeom>
            <a:avLst/>
            <a:gdLst>
              <a:gd name="connsiteX0" fmla="*/ 0 w 3096342"/>
              <a:gd name="connsiteY0" fmla="*/ 107272 h 643622"/>
              <a:gd name="connsiteX1" fmla="*/ 107272 w 3096342"/>
              <a:gd name="connsiteY1" fmla="*/ 0 h 643622"/>
              <a:gd name="connsiteX2" fmla="*/ 597178 w 3096342"/>
              <a:gd name="connsiteY2" fmla="*/ 0 h 643622"/>
              <a:gd name="connsiteX3" fmla="*/ 1202355 w 3096342"/>
              <a:gd name="connsiteY3" fmla="*/ 0 h 643622"/>
              <a:gd name="connsiteX4" fmla="*/ 1692261 w 3096342"/>
              <a:gd name="connsiteY4" fmla="*/ 0 h 643622"/>
              <a:gd name="connsiteX5" fmla="*/ 2210985 w 3096342"/>
              <a:gd name="connsiteY5" fmla="*/ 0 h 643622"/>
              <a:gd name="connsiteX6" fmla="*/ 2989070 w 3096342"/>
              <a:gd name="connsiteY6" fmla="*/ 0 h 643622"/>
              <a:gd name="connsiteX7" fmla="*/ 3096342 w 3096342"/>
              <a:gd name="connsiteY7" fmla="*/ 107272 h 643622"/>
              <a:gd name="connsiteX8" fmla="*/ 3096342 w 3096342"/>
              <a:gd name="connsiteY8" fmla="*/ 536350 h 643622"/>
              <a:gd name="connsiteX9" fmla="*/ 2989070 w 3096342"/>
              <a:gd name="connsiteY9" fmla="*/ 643622 h 643622"/>
              <a:gd name="connsiteX10" fmla="*/ 2355074 w 3096342"/>
              <a:gd name="connsiteY10" fmla="*/ 643622 h 643622"/>
              <a:gd name="connsiteX11" fmla="*/ 1778715 w 3096342"/>
              <a:gd name="connsiteY11" fmla="*/ 643622 h 643622"/>
              <a:gd name="connsiteX12" fmla="*/ 1144719 w 3096342"/>
              <a:gd name="connsiteY12" fmla="*/ 643622 h 643622"/>
              <a:gd name="connsiteX13" fmla="*/ 107272 w 3096342"/>
              <a:gd name="connsiteY13" fmla="*/ 643622 h 643622"/>
              <a:gd name="connsiteX14" fmla="*/ 0 w 3096342"/>
              <a:gd name="connsiteY14" fmla="*/ 536350 h 643622"/>
              <a:gd name="connsiteX15" fmla="*/ 0 w 3096342"/>
              <a:gd name="connsiteY15" fmla="*/ 107272 h 64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96342" h="643622" fill="none" extrusionOk="0">
                <a:moveTo>
                  <a:pt x="0" y="107272"/>
                </a:moveTo>
                <a:cubicBezTo>
                  <a:pt x="-6424" y="46882"/>
                  <a:pt x="53728" y="-289"/>
                  <a:pt x="107272" y="0"/>
                </a:cubicBezTo>
                <a:cubicBezTo>
                  <a:pt x="347057" y="-23857"/>
                  <a:pt x="390370" y="23702"/>
                  <a:pt x="597178" y="0"/>
                </a:cubicBezTo>
                <a:cubicBezTo>
                  <a:pt x="803986" y="-23702"/>
                  <a:pt x="1003263" y="-4821"/>
                  <a:pt x="1202355" y="0"/>
                </a:cubicBezTo>
                <a:cubicBezTo>
                  <a:pt x="1401447" y="4821"/>
                  <a:pt x="1515692" y="8279"/>
                  <a:pt x="1692261" y="0"/>
                </a:cubicBezTo>
                <a:cubicBezTo>
                  <a:pt x="1868830" y="-8279"/>
                  <a:pt x="2034941" y="11227"/>
                  <a:pt x="2210985" y="0"/>
                </a:cubicBezTo>
                <a:cubicBezTo>
                  <a:pt x="2387029" y="-11227"/>
                  <a:pt x="2798440" y="-35371"/>
                  <a:pt x="2989070" y="0"/>
                </a:cubicBezTo>
                <a:cubicBezTo>
                  <a:pt x="3046153" y="-5097"/>
                  <a:pt x="3108793" y="54912"/>
                  <a:pt x="3096342" y="107272"/>
                </a:cubicBezTo>
                <a:cubicBezTo>
                  <a:pt x="3096706" y="296935"/>
                  <a:pt x="3109926" y="437358"/>
                  <a:pt x="3096342" y="536350"/>
                </a:cubicBezTo>
                <a:cubicBezTo>
                  <a:pt x="3108306" y="600111"/>
                  <a:pt x="3049782" y="643557"/>
                  <a:pt x="2989070" y="643622"/>
                </a:cubicBezTo>
                <a:cubicBezTo>
                  <a:pt x="2824737" y="632711"/>
                  <a:pt x="2495571" y="655711"/>
                  <a:pt x="2355074" y="643622"/>
                </a:cubicBezTo>
                <a:cubicBezTo>
                  <a:pt x="2214577" y="631533"/>
                  <a:pt x="2014908" y="635799"/>
                  <a:pt x="1778715" y="643622"/>
                </a:cubicBezTo>
                <a:cubicBezTo>
                  <a:pt x="1542522" y="651445"/>
                  <a:pt x="1395000" y="646010"/>
                  <a:pt x="1144719" y="643622"/>
                </a:cubicBezTo>
                <a:cubicBezTo>
                  <a:pt x="894438" y="641234"/>
                  <a:pt x="345025" y="601407"/>
                  <a:pt x="107272" y="643622"/>
                </a:cubicBezTo>
                <a:cubicBezTo>
                  <a:pt x="46599" y="644402"/>
                  <a:pt x="5644" y="596847"/>
                  <a:pt x="0" y="536350"/>
                </a:cubicBezTo>
                <a:cubicBezTo>
                  <a:pt x="18904" y="364569"/>
                  <a:pt x="9035" y="212534"/>
                  <a:pt x="0" y="107272"/>
                </a:cubicBezTo>
                <a:close/>
              </a:path>
              <a:path w="3096342" h="643622" stroke="0" extrusionOk="0">
                <a:moveTo>
                  <a:pt x="0" y="107272"/>
                </a:moveTo>
                <a:cubicBezTo>
                  <a:pt x="3914" y="40250"/>
                  <a:pt x="58030" y="4077"/>
                  <a:pt x="107272" y="0"/>
                </a:cubicBezTo>
                <a:cubicBezTo>
                  <a:pt x="408695" y="28468"/>
                  <a:pt x="469221" y="-26938"/>
                  <a:pt x="712450" y="0"/>
                </a:cubicBezTo>
                <a:cubicBezTo>
                  <a:pt x="955679" y="26938"/>
                  <a:pt x="1049248" y="-24562"/>
                  <a:pt x="1259991" y="0"/>
                </a:cubicBezTo>
                <a:cubicBezTo>
                  <a:pt x="1470734" y="24562"/>
                  <a:pt x="1561032" y="-41"/>
                  <a:pt x="1836351" y="0"/>
                </a:cubicBezTo>
                <a:cubicBezTo>
                  <a:pt x="2111670" y="41"/>
                  <a:pt x="2242381" y="16382"/>
                  <a:pt x="2412710" y="0"/>
                </a:cubicBezTo>
                <a:cubicBezTo>
                  <a:pt x="2583039" y="-16382"/>
                  <a:pt x="2781483" y="5550"/>
                  <a:pt x="2989070" y="0"/>
                </a:cubicBezTo>
                <a:cubicBezTo>
                  <a:pt x="3062752" y="264"/>
                  <a:pt x="3101362" y="54348"/>
                  <a:pt x="3096342" y="107272"/>
                </a:cubicBezTo>
                <a:cubicBezTo>
                  <a:pt x="3079425" y="298994"/>
                  <a:pt x="3085304" y="436602"/>
                  <a:pt x="3096342" y="536350"/>
                </a:cubicBezTo>
                <a:cubicBezTo>
                  <a:pt x="3098440" y="597436"/>
                  <a:pt x="3058550" y="640165"/>
                  <a:pt x="2989070" y="643622"/>
                </a:cubicBezTo>
                <a:cubicBezTo>
                  <a:pt x="2791726" y="638939"/>
                  <a:pt x="2652608" y="644052"/>
                  <a:pt x="2499164" y="643622"/>
                </a:cubicBezTo>
                <a:cubicBezTo>
                  <a:pt x="2345720" y="643192"/>
                  <a:pt x="2015260" y="624659"/>
                  <a:pt x="1893987" y="643622"/>
                </a:cubicBezTo>
                <a:cubicBezTo>
                  <a:pt x="1772714" y="662585"/>
                  <a:pt x="1610555" y="648892"/>
                  <a:pt x="1346445" y="643622"/>
                </a:cubicBezTo>
                <a:cubicBezTo>
                  <a:pt x="1082335" y="638352"/>
                  <a:pt x="1058408" y="648739"/>
                  <a:pt x="856539" y="643622"/>
                </a:cubicBezTo>
                <a:cubicBezTo>
                  <a:pt x="654670" y="638505"/>
                  <a:pt x="405460" y="630631"/>
                  <a:pt x="107272" y="643622"/>
                </a:cubicBezTo>
                <a:cubicBezTo>
                  <a:pt x="44058" y="634788"/>
                  <a:pt x="903" y="605098"/>
                  <a:pt x="0" y="536350"/>
                </a:cubicBezTo>
                <a:cubicBezTo>
                  <a:pt x="2169" y="376486"/>
                  <a:pt x="8557" y="252228"/>
                  <a:pt x="0" y="107272"/>
                </a:cubicBezTo>
                <a:close/>
              </a:path>
            </a:pathLst>
          </a:custGeom>
          <a:gradFill>
            <a:gsLst>
              <a:gs pos="100000">
                <a:schemeClr val="bg1">
                  <a:alpha val="78000"/>
                </a:schemeClr>
              </a:gs>
              <a:gs pos="0">
                <a:schemeClr val="bg1">
                  <a:alpha val="69000"/>
                </a:schemeClr>
              </a:gs>
            </a:gsLst>
            <a:lin ang="5400000" scaled="1"/>
          </a:gradFill>
          <a:ln w="12700">
            <a:solidFill>
              <a:srgbClr val="CCCC00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b="1" dirty="0">
                <a:solidFill>
                  <a:srgbClr val="A40000"/>
                </a:solidFill>
                <a:latin typeface="+mj-lt"/>
                <a:cs typeface="Segoe UI Light" panose="020B0502040204020203" pitchFamily="34" charset="0"/>
              </a:rPr>
              <a:t>2015.gadā </a:t>
            </a:r>
            <a:br>
              <a:rPr lang="lv-LV" sz="1400" b="1" dirty="0">
                <a:latin typeface="+mj-lt"/>
                <a:cs typeface="Segoe UI Light" panose="020B0502040204020203" pitchFamily="34" charset="0"/>
              </a:rPr>
            </a:br>
            <a:r>
              <a:rPr lang="lv-LV" sz="1400" b="1" dirty="0">
                <a:latin typeface="+mj-lt"/>
                <a:cs typeface="Segoe UI Light" panose="020B0502040204020203" pitchFamily="34" charset="0"/>
              </a:rPr>
              <a:t>apstiprinātās platības</a:t>
            </a:r>
            <a:br>
              <a:rPr lang="lv-LV" sz="1400" b="1" dirty="0">
                <a:latin typeface="+mj-lt"/>
                <a:cs typeface="Segoe UI Light" panose="020B0502040204020203" pitchFamily="34" charset="0"/>
              </a:rPr>
            </a:br>
            <a:r>
              <a:rPr lang="lv-LV" sz="1400" b="1" dirty="0">
                <a:latin typeface="+mj-lt"/>
                <a:cs typeface="Segoe UI Light" panose="020B0502040204020203" pitchFamily="34" charset="0"/>
              </a:rPr>
              <a:t>6 889 ha </a:t>
            </a:r>
          </a:p>
        </p:txBody>
      </p:sp>
      <p:sp>
        <p:nvSpPr>
          <p:cNvPr id="10" name="Rounded Rectangle 12">
            <a:extLst>
              <a:ext uri="{FF2B5EF4-FFF2-40B4-BE49-F238E27FC236}">
                <a16:creationId xmlns:a16="http://schemas.microsoft.com/office/drawing/2014/main" id="{BCB2F480-528A-10E6-EA13-2B72651FE436}"/>
              </a:ext>
            </a:extLst>
          </p:cNvPr>
          <p:cNvSpPr/>
          <p:nvPr/>
        </p:nvSpPr>
        <p:spPr>
          <a:xfrm>
            <a:off x="5508104" y="1475799"/>
            <a:ext cx="2880320" cy="643623"/>
          </a:xfrm>
          <a:custGeom>
            <a:avLst/>
            <a:gdLst>
              <a:gd name="connsiteX0" fmla="*/ 0 w 2880320"/>
              <a:gd name="connsiteY0" fmla="*/ 107273 h 643623"/>
              <a:gd name="connsiteX1" fmla="*/ 107273 w 2880320"/>
              <a:gd name="connsiteY1" fmla="*/ 0 h 643623"/>
              <a:gd name="connsiteX2" fmla="*/ 720401 w 2880320"/>
              <a:gd name="connsiteY2" fmla="*/ 0 h 643623"/>
              <a:gd name="connsiteX3" fmla="*/ 1306871 w 2880320"/>
              <a:gd name="connsiteY3" fmla="*/ 0 h 643623"/>
              <a:gd name="connsiteX4" fmla="*/ 1999973 w 2880320"/>
              <a:gd name="connsiteY4" fmla="*/ 0 h 643623"/>
              <a:gd name="connsiteX5" fmla="*/ 2773047 w 2880320"/>
              <a:gd name="connsiteY5" fmla="*/ 0 h 643623"/>
              <a:gd name="connsiteX6" fmla="*/ 2880320 w 2880320"/>
              <a:gd name="connsiteY6" fmla="*/ 107273 h 643623"/>
              <a:gd name="connsiteX7" fmla="*/ 2880320 w 2880320"/>
              <a:gd name="connsiteY7" fmla="*/ 536350 h 643623"/>
              <a:gd name="connsiteX8" fmla="*/ 2773047 w 2880320"/>
              <a:gd name="connsiteY8" fmla="*/ 643623 h 643623"/>
              <a:gd name="connsiteX9" fmla="*/ 2053288 w 2880320"/>
              <a:gd name="connsiteY9" fmla="*/ 643623 h 643623"/>
              <a:gd name="connsiteX10" fmla="*/ 1386845 w 2880320"/>
              <a:gd name="connsiteY10" fmla="*/ 643623 h 643623"/>
              <a:gd name="connsiteX11" fmla="*/ 800374 w 2880320"/>
              <a:gd name="connsiteY11" fmla="*/ 643623 h 643623"/>
              <a:gd name="connsiteX12" fmla="*/ 107273 w 2880320"/>
              <a:gd name="connsiteY12" fmla="*/ 643623 h 643623"/>
              <a:gd name="connsiteX13" fmla="*/ 0 w 2880320"/>
              <a:gd name="connsiteY13" fmla="*/ 536350 h 643623"/>
              <a:gd name="connsiteX14" fmla="*/ 0 w 2880320"/>
              <a:gd name="connsiteY14" fmla="*/ 107273 h 643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80320" h="643623" fill="none" extrusionOk="0">
                <a:moveTo>
                  <a:pt x="0" y="107273"/>
                </a:moveTo>
                <a:cubicBezTo>
                  <a:pt x="-3069" y="45199"/>
                  <a:pt x="48927" y="-4682"/>
                  <a:pt x="107273" y="0"/>
                </a:cubicBezTo>
                <a:cubicBezTo>
                  <a:pt x="384761" y="5651"/>
                  <a:pt x="515843" y="27537"/>
                  <a:pt x="720401" y="0"/>
                </a:cubicBezTo>
                <a:cubicBezTo>
                  <a:pt x="924959" y="-27537"/>
                  <a:pt x="1064128" y="28652"/>
                  <a:pt x="1306871" y="0"/>
                </a:cubicBezTo>
                <a:cubicBezTo>
                  <a:pt x="1549614" y="-28652"/>
                  <a:pt x="1830335" y="-13225"/>
                  <a:pt x="1999973" y="0"/>
                </a:cubicBezTo>
                <a:cubicBezTo>
                  <a:pt x="2169611" y="13225"/>
                  <a:pt x="2496969" y="-34768"/>
                  <a:pt x="2773047" y="0"/>
                </a:cubicBezTo>
                <a:cubicBezTo>
                  <a:pt x="2823991" y="1063"/>
                  <a:pt x="2883402" y="58006"/>
                  <a:pt x="2880320" y="107273"/>
                </a:cubicBezTo>
                <a:cubicBezTo>
                  <a:pt x="2865563" y="275817"/>
                  <a:pt x="2875181" y="409339"/>
                  <a:pt x="2880320" y="536350"/>
                </a:cubicBezTo>
                <a:cubicBezTo>
                  <a:pt x="2878158" y="590498"/>
                  <a:pt x="2844743" y="650508"/>
                  <a:pt x="2773047" y="643623"/>
                </a:cubicBezTo>
                <a:cubicBezTo>
                  <a:pt x="2489547" y="623443"/>
                  <a:pt x="2232769" y="643113"/>
                  <a:pt x="2053288" y="643623"/>
                </a:cubicBezTo>
                <a:cubicBezTo>
                  <a:pt x="1873807" y="644133"/>
                  <a:pt x="1685995" y="622392"/>
                  <a:pt x="1386845" y="643623"/>
                </a:cubicBezTo>
                <a:cubicBezTo>
                  <a:pt x="1087695" y="664854"/>
                  <a:pt x="958457" y="665902"/>
                  <a:pt x="800374" y="643623"/>
                </a:cubicBezTo>
                <a:cubicBezTo>
                  <a:pt x="642291" y="621344"/>
                  <a:pt x="416926" y="638962"/>
                  <a:pt x="107273" y="643623"/>
                </a:cubicBezTo>
                <a:cubicBezTo>
                  <a:pt x="50287" y="643085"/>
                  <a:pt x="1056" y="593806"/>
                  <a:pt x="0" y="536350"/>
                </a:cubicBezTo>
                <a:cubicBezTo>
                  <a:pt x="-10913" y="419490"/>
                  <a:pt x="12937" y="284544"/>
                  <a:pt x="0" y="107273"/>
                </a:cubicBezTo>
                <a:close/>
              </a:path>
              <a:path w="2880320" h="643623" stroke="0" extrusionOk="0">
                <a:moveTo>
                  <a:pt x="0" y="107273"/>
                </a:moveTo>
                <a:cubicBezTo>
                  <a:pt x="3914" y="40251"/>
                  <a:pt x="58031" y="4077"/>
                  <a:pt x="107273" y="0"/>
                </a:cubicBezTo>
                <a:cubicBezTo>
                  <a:pt x="253132" y="31323"/>
                  <a:pt x="605442" y="17622"/>
                  <a:pt x="800374" y="0"/>
                </a:cubicBezTo>
                <a:cubicBezTo>
                  <a:pt x="995306" y="-17622"/>
                  <a:pt x="1189000" y="-4732"/>
                  <a:pt x="1440160" y="0"/>
                </a:cubicBezTo>
                <a:cubicBezTo>
                  <a:pt x="1691320" y="4732"/>
                  <a:pt x="1819081" y="-22707"/>
                  <a:pt x="2106604" y="0"/>
                </a:cubicBezTo>
                <a:cubicBezTo>
                  <a:pt x="2394127" y="22707"/>
                  <a:pt x="2635742" y="-6383"/>
                  <a:pt x="2773047" y="0"/>
                </a:cubicBezTo>
                <a:cubicBezTo>
                  <a:pt x="2827705" y="-4988"/>
                  <a:pt x="2887343" y="51048"/>
                  <a:pt x="2880320" y="107273"/>
                </a:cubicBezTo>
                <a:cubicBezTo>
                  <a:pt x="2885570" y="309330"/>
                  <a:pt x="2859011" y="446471"/>
                  <a:pt x="2880320" y="536350"/>
                </a:cubicBezTo>
                <a:cubicBezTo>
                  <a:pt x="2879153" y="588838"/>
                  <a:pt x="2827538" y="653575"/>
                  <a:pt x="2773047" y="643623"/>
                </a:cubicBezTo>
                <a:cubicBezTo>
                  <a:pt x="2524867" y="650639"/>
                  <a:pt x="2294588" y="673783"/>
                  <a:pt x="2159919" y="643623"/>
                </a:cubicBezTo>
                <a:cubicBezTo>
                  <a:pt x="2025250" y="613463"/>
                  <a:pt x="1700413" y="641308"/>
                  <a:pt x="1520133" y="643623"/>
                </a:cubicBezTo>
                <a:cubicBezTo>
                  <a:pt x="1339853" y="645938"/>
                  <a:pt x="969460" y="611189"/>
                  <a:pt x="827032" y="643623"/>
                </a:cubicBezTo>
                <a:cubicBezTo>
                  <a:pt x="684604" y="676057"/>
                  <a:pt x="425288" y="642159"/>
                  <a:pt x="107273" y="643623"/>
                </a:cubicBezTo>
                <a:cubicBezTo>
                  <a:pt x="38902" y="642440"/>
                  <a:pt x="-3974" y="602543"/>
                  <a:pt x="0" y="536350"/>
                </a:cubicBezTo>
                <a:cubicBezTo>
                  <a:pt x="-14629" y="448451"/>
                  <a:pt x="-18626" y="203965"/>
                  <a:pt x="0" y="107273"/>
                </a:cubicBezTo>
                <a:close/>
              </a:path>
            </a:pathLst>
          </a:custGeom>
          <a:gradFill>
            <a:gsLst>
              <a:gs pos="100000">
                <a:schemeClr val="bg1">
                  <a:alpha val="78000"/>
                </a:schemeClr>
              </a:gs>
              <a:gs pos="0">
                <a:schemeClr val="bg1">
                  <a:alpha val="69000"/>
                </a:schemeClr>
              </a:gs>
            </a:gsLst>
            <a:lin ang="5400000" scaled="1"/>
          </a:gradFill>
          <a:ln w="19050">
            <a:solidFill>
              <a:srgbClr val="CCCC00"/>
            </a:solidFill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b="1" dirty="0">
                <a:solidFill>
                  <a:srgbClr val="A40000"/>
                </a:solidFill>
                <a:latin typeface="+mj-lt"/>
                <a:cs typeface="Segoe UI Light" panose="020B0502040204020203" pitchFamily="34" charset="0"/>
              </a:rPr>
              <a:t>2022.gadā </a:t>
            </a:r>
            <a:br>
              <a:rPr lang="lv-LV" sz="1400" b="1" dirty="0">
                <a:latin typeface="+mj-lt"/>
                <a:cs typeface="Segoe UI Light" panose="020B0502040204020203" pitchFamily="34" charset="0"/>
              </a:rPr>
            </a:br>
            <a:r>
              <a:rPr lang="lv-LV" sz="1400" b="1" dirty="0">
                <a:latin typeface="+mj-lt"/>
                <a:cs typeface="Segoe UI Light" panose="020B0502040204020203" pitchFamily="34" charset="0"/>
              </a:rPr>
              <a:t>deklarētās platības</a:t>
            </a:r>
            <a:br>
              <a:rPr lang="lv-LV" sz="1400" b="1" dirty="0">
                <a:latin typeface="+mj-lt"/>
                <a:cs typeface="Segoe UI Light" panose="020B0502040204020203" pitchFamily="34" charset="0"/>
              </a:rPr>
            </a:br>
            <a:r>
              <a:rPr lang="lv-LV" sz="1400" b="1" dirty="0">
                <a:latin typeface="+mj-lt"/>
                <a:cs typeface="Segoe UI Light" panose="020B0502040204020203" pitchFamily="34" charset="0"/>
              </a:rPr>
              <a:t>10 329 ha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53EFA7-8AF6-029B-CC52-1FF6B1D7FD9E}"/>
              </a:ext>
            </a:extLst>
          </p:cNvPr>
          <p:cNvCxnSpPr/>
          <p:nvPr/>
        </p:nvCxnSpPr>
        <p:spPr>
          <a:xfrm>
            <a:off x="4644008" y="1499481"/>
            <a:ext cx="0" cy="512991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54C25C44-97F0-5090-1C99-76405F4C572D}"/>
              </a:ext>
            </a:extLst>
          </p:cNvPr>
          <p:cNvSpPr/>
          <p:nvPr/>
        </p:nvSpPr>
        <p:spPr>
          <a:xfrm>
            <a:off x="7083513" y="1862637"/>
            <a:ext cx="1207560" cy="256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rgbClr val="A40000"/>
                </a:solidFill>
              </a:rPr>
              <a:t>+50%</a:t>
            </a:r>
          </a:p>
        </p:txBody>
      </p:sp>
      <p:pic>
        <p:nvPicPr>
          <p:cNvPr id="7" name="Picture 6" descr="A picture containing apple, fruit, red&#10;&#10;Description automatically generated">
            <a:extLst>
              <a:ext uri="{FF2B5EF4-FFF2-40B4-BE49-F238E27FC236}">
                <a16:creationId xmlns:a16="http://schemas.microsoft.com/office/drawing/2014/main" id="{506E65D0-1EE6-E902-A48A-B2613F3CBA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164" y="3873776"/>
            <a:ext cx="903126" cy="903126"/>
          </a:xfrm>
          <a:prstGeom prst="rect">
            <a:avLst/>
          </a:prstGeom>
        </p:spPr>
      </p:pic>
      <p:pic>
        <p:nvPicPr>
          <p:cNvPr id="9" name="Picture 8" descr="A picture containing apple, fruit, red&#10;&#10;Description automatically generated">
            <a:extLst>
              <a:ext uri="{FF2B5EF4-FFF2-40B4-BE49-F238E27FC236}">
                <a16:creationId xmlns:a16="http://schemas.microsoft.com/office/drawing/2014/main" id="{B5CAA8D8-0DFF-F763-F9D0-D930892DFF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816" y="3394019"/>
            <a:ext cx="903126" cy="903126"/>
          </a:xfrm>
          <a:prstGeom prst="rect">
            <a:avLst/>
          </a:prstGeom>
        </p:spPr>
      </p:pic>
      <p:pic>
        <p:nvPicPr>
          <p:cNvPr id="14" name="Picture 13" descr="A close-up of some blueberries&#10;&#10;Description automatically generated with low confidence">
            <a:extLst>
              <a:ext uri="{FF2B5EF4-FFF2-40B4-BE49-F238E27FC236}">
                <a16:creationId xmlns:a16="http://schemas.microsoft.com/office/drawing/2014/main" id="{6793D73E-EB01-22E7-E13A-D07E90250B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293" y="5215077"/>
            <a:ext cx="903126" cy="587980"/>
          </a:xfrm>
          <a:prstGeom prst="rect">
            <a:avLst/>
          </a:prstGeom>
        </p:spPr>
      </p:pic>
      <p:pic>
        <p:nvPicPr>
          <p:cNvPr id="17" name="Picture 16" descr="A picture containing plant, vegetable&#10;&#10;Description automatically generated">
            <a:extLst>
              <a:ext uri="{FF2B5EF4-FFF2-40B4-BE49-F238E27FC236}">
                <a16:creationId xmlns:a16="http://schemas.microsoft.com/office/drawing/2014/main" id="{23F071E2-EEE5-A93D-F1CF-F41E58ABC4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324" y="5882408"/>
            <a:ext cx="717234" cy="535364"/>
          </a:xfrm>
          <a:prstGeom prst="rect">
            <a:avLst/>
          </a:prstGeom>
        </p:spPr>
      </p:pic>
      <p:pic>
        <p:nvPicPr>
          <p:cNvPr id="4" name="Picture 3" descr="A picture containing plant, vegetable&#10;&#10;Description automatically generated">
            <a:extLst>
              <a:ext uri="{FF2B5EF4-FFF2-40B4-BE49-F238E27FC236}">
                <a16:creationId xmlns:a16="http://schemas.microsoft.com/office/drawing/2014/main" id="{6EB59A81-C9B6-2E5D-B37F-A703BCE6AA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087" y="5836971"/>
            <a:ext cx="717234" cy="535364"/>
          </a:xfrm>
          <a:prstGeom prst="rect">
            <a:avLst/>
          </a:prstGeom>
        </p:spPr>
      </p:pic>
      <p:pic>
        <p:nvPicPr>
          <p:cNvPr id="6" name="Picture 5" descr="A close-up of some blueberries&#10;&#10;Description automatically generated with low confidence">
            <a:extLst>
              <a:ext uri="{FF2B5EF4-FFF2-40B4-BE49-F238E27FC236}">
                <a16:creationId xmlns:a16="http://schemas.microsoft.com/office/drawing/2014/main" id="{264756C4-058B-CC04-7586-163B422C35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057" y="5765467"/>
            <a:ext cx="825489" cy="53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54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ēma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ēma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19872</TotalTime>
  <Words>1781</Words>
  <Application>Microsoft Office PowerPoint</Application>
  <PresentationFormat>On-screen Show (4:3)</PresentationFormat>
  <Paragraphs>412</Paragraphs>
  <Slides>26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(Body)</vt:lpstr>
      <vt:lpstr>Segoe UI</vt:lpstr>
      <vt:lpstr>Segoe UI Light</vt:lpstr>
      <vt:lpstr>Times New Roman</vt:lpstr>
      <vt:lpstr>Verdana</vt:lpstr>
      <vt:lpstr>Wingdings</vt:lpstr>
      <vt:lpstr>Office tēma</vt:lpstr>
      <vt:lpstr>Dārzkopības sektora attīstība, gatavojoties jaunajam KLP periodam</vt:lpstr>
      <vt:lpstr>Dārzkopības nozares rādītāji un atbalsts</vt:lpstr>
      <vt:lpstr>Lauksaimniecības preču produkcijas izlaide 2022*</vt:lpstr>
      <vt:lpstr>Dārzkopības izlaide (milj. EUR) 2010 – 2022</vt:lpstr>
      <vt:lpstr>Dārzeņu izlaides izmaiņas ES DV 2022/2015, %</vt:lpstr>
      <vt:lpstr>Augļu un ogu izlaides izmaiņas ES DV 2022/2015, %</vt:lpstr>
      <vt:lpstr>Ceturkšņa cenu indeksi, 2015=100</vt:lpstr>
      <vt:lpstr>Tiešajiem maksājumiem apstiprinātās dārzeņu platības pa kultūrām, ha </vt:lpstr>
      <vt:lpstr>Tiešajiem maksājumiem apstiprinātās augļu un ogu platības pa kultūrām, ha </vt:lpstr>
      <vt:lpstr>Dārzeņu, augļu un ogu produkcijas izlaide, atbalsts (BSA, BLA un VSDM) un apsaimniekotie hektāri,  2015 – 2022*</vt:lpstr>
      <vt:lpstr>Augļu un dārzeņu RO realizētā produkcijas vērtība un ES atbalsts (t.sk. RG), 2014 - 2021</vt:lpstr>
      <vt:lpstr>Skolu apgādes programma</vt:lpstr>
      <vt:lpstr>Skolu apgādes programma</vt:lpstr>
      <vt:lpstr>PowerPoint Presentation</vt:lpstr>
      <vt:lpstr>Skolu apgādes programma, aptauju rezultāti 1-9. klasē</vt:lpstr>
      <vt:lpstr>PowerPoint Presentation</vt:lpstr>
      <vt:lpstr>Sezonas laukstrādnieku ienākuma 15% nodoklis</vt:lpstr>
      <vt:lpstr>PowerPoint Presentation</vt:lpstr>
      <vt:lpstr>Tiešo maksājumu intervences </vt:lpstr>
      <vt:lpstr>SA augļiem un ogām, dārzeņiem: faktiskais un plānotais finansējums 2015-2027</vt:lpstr>
      <vt:lpstr>SA augļiem un ogām, dārzeņiem: faktiskās un plānotās likmes 2015-2027, EUR/ha</vt:lpstr>
      <vt:lpstr>PowerPoint Presentation</vt:lpstr>
      <vt:lpstr>Par 3 ha saimniecību īpatsvaru</vt:lpstr>
      <vt:lpstr>PowerPoint Presentation</vt:lpstr>
      <vt:lpstr>PowerPoint Presentation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of Latvia</dc:title>
  <dc:creator>Inese Ozola</dc:creator>
  <cp:lastModifiedBy>Pārsla Rigonda Krieviņa</cp:lastModifiedBy>
  <cp:revision>1275</cp:revision>
  <cp:lastPrinted>2020-01-30T13:01:22Z</cp:lastPrinted>
  <dcterms:created xsi:type="dcterms:W3CDTF">2015-12-16T12:11:51Z</dcterms:created>
  <dcterms:modified xsi:type="dcterms:W3CDTF">2023-03-09T15:44:08Z</dcterms:modified>
</cp:coreProperties>
</file>