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0"/>
  </p:notesMasterIdLst>
  <p:sldIdLst>
    <p:sldId id="256" r:id="rId5"/>
    <p:sldId id="269" r:id="rId6"/>
    <p:sldId id="271" r:id="rId7"/>
    <p:sldId id="347" r:id="rId8"/>
    <p:sldId id="265" r:id="rId9"/>
    <p:sldId id="322" r:id="rId10"/>
    <p:sldId id="325" r:id="rId11"/>
    <p:sldId id="328" r:id="rId12"/>
    <p:sldId id="345" r:id="rId13"/>
    <p:sldId id="337" r:id="rId14"/>
    <p:sldId id="343" r:id="rId15"/>
    <p:sldId id="344" r:id="rId16"/>
    <p:sldId id="286" r:id="rId17"/>
    <p:sldId id="321" r:id="rId18"/>
    <p:sldId id="34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74D"/>
    <a:srgbClr val="3F202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40" d="100"/>
          <a:sy n="40" d="100"/>
        </p:scale>
        <p:origin x="1568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A578-17C5-4A2D-B898-DEF34A7152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9CA55-90E2-4D72-9C8B-781BC10B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C0F33-14E4-4D20-88F6-D26F3E574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-9525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7A2C9F-80F1-471F-B799-C63B4C1F7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682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0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3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606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C54F5-AD63-41DD-B57E-CD955AA5E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27" y="0"/>
            <a:ext cx="2265146" cy="24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80280-E4B9-E8CE-67ED-2B773B706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682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DD278-257B-4C75-BA05-1B316DBF1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8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161D7-4A88-4AC0-BB6E-DAAD453FA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100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59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199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28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DBFD-1BC1-42FF-867B-28A361374EA8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21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WlvR5SCqNmcNXGTkkKcKZg" TargetMode="External"/><Relationship Id="rId3" Type="http://schemas.openxmlformats.org/officeDocument/2006/relationships/hyperlink" Target="http://www.vaad.gov.lv/" TargetMode="External"/><Relationship Id="rId7" Type="http://schemas.openxmlformats.org/officeDocument/2006/relationships/hyperlink" Target="https://www.facebook.com/VAADLatvij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VAAD_Latvija" TargetMode="External"/><Relationship Id="rId5" Type="http://schemas.openxmlformats.org/officeDocument/2006/relationships/hyperlink" Target="http://www.misijaagronoms.lv/" TargetMode="External"/><Relationship Id="rId10" Type="http://schemas.openxmlformats.org/officeDocument/2006/relationships/hyperlink" Target="https://www.instagram.com/misija_agronoms/" TargetMode="External"/><Relationship Id="rId4" Type="http://schemas.openxmlformats.org/officeDocument/2006/relationships/hyperlink" Target="http://noverojumi.vaad.gov.lv/" TargetMode="External"/><Relationship Id="rId9" Type="http://schemas.openxmlformats.org/officeDocument/2006/relationships/hyperlink" Target="https://www.flickr.com/photos/127077413@N0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7BDC-D297-4A10-BA9E-D5E6182DA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3947"/>
            <a:ext cx="9144000" cy="1515762"/>
          </a:xfrm>
        </p:spPr>
        <p:txBody>
          <a:bodyPr anchor="ctr" anchorCtr="0">
            <a:noAutofit/>
          </a:bodyPr>
          <a:lstStyle/>
          <a:p>
            <a:r>
              <a:rPr lang="lv-LV" sz="4000" b="1" dirty="0"/>
              <a:t>Valsts augu aizsardzības dienesta aktualitātes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6B6E-4FEA-4435-A287-33AA49832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551"/>
            <a:ext cx="9144000" cy="1118244"/>
          </a:xfrm>
        </p:spPr>
        <p:txBody>
          <a:bodyPr>
            <a:normAutofit lnSpcReduction="10000"/>
          </a:bodyPr>
          <a:lstStyle/>
          <a:p>
            <a:r>
              <a:rPr lang="lv-LV" altLang="lv-LV" b="1" dirty="0">
                <a:solidFill>
                  <a:srgbClr val="3F2021"/>
                </a:solidFill>
              </a:rPr>
              <a:t>Kristīne Lomakina</a:t>
            </a:r>
          </a:p>
          <a:p>
            <a:r>
              <a:rPr lang="lv-LV" altLang="lv-LV" dirty="0">
                <a:solidFill>
                  <a:srgbClr val="3F2021"/>
                </a:solidFill>
              </a:rPr>
              <a:t>direktore</a:t>
            </a:r>
          </a:p>
          <a:p>
            <a:r>
              <a:rPr lang="lv-LV" altLang="lv-LV" sz="900" dirty="0">
                <a:solidFill>
                  <a:srgbClr val="3F2021"/>
                </a:solidFill>
                <a:latin typeface="Arial" panose="020B0604020202020204" pitchFamily="34" charset="0"/>
              </a:rPr>
              <a:t>10.03.2023.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1153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9E0D1E-EC31-7F1A-BF01-FB9D723BA75E}"/>
              </a:ext>
            </a:extLst>
          </p:cNvPr>
          <p:cNvGrpSpPr/>
          <p:nvPr/>
        </p:nvGrpSpPr>
        <p:grpSpPr>
          <a:xfrm>
            <a:off x="2085513" y="420130"/>
            <a:ext cx="9477322" cy="6437870"/>
            <a:chOff x="2653169" y="420130"/>
            <a:chExt cx="9477322" cy="6437870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80179016-BDFD-5832-DF98-718B161F0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6" b="5838"/>
            <a:stretch/>
          </p:blipFill>
          <p:spPr>
            <a:xfrm>
              <a:off x="2653169" y="675503"/>
              <a:ext cx="9477322" cy="61824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3A7291-C9A9-1078-3FBA-56DCF8602A01}"/>
                </a:ext>
              </a:extLst>
            </p:cNvPr>
            <p:cNvSpPr/>
            <p:nvPr/>
          </p:nvSpPr>
          <p:spPr>
            <a:xfrm>
              <a:off x="2653169" y="420130"/>
              <a:ext cx="1251566" cy="700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C85AC2-9FB3-69E0-3691-A1819A97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5" y="176350"/>
            <a:ext cx="9931744" cy="1325563"/>
          </a:xfrm>
        </p:spPr>
        <p:txBody>
          <a:bodyPr>
            <a:normAutofit/>
          </a:bodyPr>
          <a:lstStyle/>
          <a:p>
            <a:r>
              <a:rPr lang="lv-LV" altLang="en-US" sz="4000" dirty="0"/>
              <a:t>Latvijas konstatēto karantīnas organismu izplatības karte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21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9AA85-EF9D-165E-9B15-1DDBCA77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32" y="632845"/>
            <a:ext cx="2145759" cy="7429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lv-LV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Invazīvās</a:t>
            </a:r>
            <a:r>
              <a:rPr lang="en-US" altLang="lv-LV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v-LV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sugas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915B7-8D80-8371-2D31-210B384A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28" y="0"/>
            <a:ext cx="9625263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99981-F760-9BF5-4DEE-1742BD9B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7" y="0"/>
            <a:ext cx="561410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9CFA1-03FC-628C-0511-02F250E03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58" y="2388141"/>
            <a:ext cx="4671445" cy="23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Devīze - </a:t>
            </a:r>
            <a:r>
              <a:rPr lang="en-US" dirty="0" err="1"/>
              <a:t>Sargājot</a:t>
            </a:r>
            <a:r>
              <a:rPr lang="en-US" dirty="0"/>
              <a:t> </a:t>
            </a:r>
            <a:r>
              <a:rPr lang="en-US" dirty="0" err="1"/>
              <a:t>augus</a:t>
            </a:r>
            <a:r>
              <a:rPr lang="en-US" dirty="0"/>
              <a:t>, </a:t>
            </a:r>
            <a:r>
              <a:rPr lang="en-US" dirty="0" err="1"/>
              <a:t>sargājam</a:t>
            </a:r>
            <a:r>
              <a:rPr lang="en-US" dirty="0"/>
              <a:t> </a:t>
            </a:r>
            <a:r>
              <a:rPr lang="en-US" dirty="0" err="1"/>
              <a:t>dzīvību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730" y="1825625"/>
            <a:ext cx="57307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0" i="0" dirty="0">
                <a:solidFill>
                  <a:srgbClr val="212529"/>
                </a:solidFill>
                <a:effectLst/>
                <a:latin typeface="RobustaTLPro-Regular"/>
              </a:rPr>
              <a:t>Lai turpinātu palielināt sabiedrības izpratni par augu veselības nozīmi, Apvienoto Nāciju Organizācijas Ģenerālā asambleja pasludinājusi </a:t>
            </a:r>
            <a:r>
              <a:rPr lang="lv-LV" b="1" i="0" dirty="0">
                <a:solidFill>
                  <a:srgbClr val="212529"/>
                </a:solidFill>
                <a:effectLst/>
                <a:latin typeface="RobustaTLPro-Regular"/>
              </a:rPr>
              <a:t>12. maiju par Starptautisko augu veselības dienu</a:t>
            </a:r>
            <a:r>
              <a:rPr lang="lv-LV" b="0" i="0" dirty="0">
                <a:solidFill>
                  <a:srgbClr val="212529"/>
                </a:solidFill>
                <a:effectLst/>
                <a:latin typeface="RobustaTLPro-Regular"/>
              </a:rPr>
              <a:t>. </a:t>
            </a:r>
          </a:p>
          <a:p>
            <a:pPr marL="0" indent="0">
              <a:buNone/>
            </a:pPr>
            <a:r>
              <a:rPr lang="lv-LV" b="0" i="0" dirty="0">
                <a:solidFill>
                  <a:srgbClr val="212529"/>
                </a:solidFill>
                <a:effectLst/>
                <a:latin typeface="RobustaTLPro-Regular"/>
              </a:rPr>
              <a:t>Tas ir būtiski globālā bada novēršanā, jo augu kaitēkļi un slimības izraisa milzīgus ražas zudumus, atstājot miljoniem planētas iedzīvotāju bez pietiekamas pārtikas.</a:t>
            </a:r>
            <a:endParaRPr lang="lv-LV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150832-826C-02AA-6A86-EC0AD7243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71" y="1825625"/>
            <a:ext cx="3854669" cy="38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EC5B-1314-4239-88DB-CFF1321C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Augu</a:t>
            </a:r>
            <a:r>
              <a:rPr lang="en-US" dirty="0"/>
              <a:t> </a:t>
            </a:r>
            <a:r>
              <a:rPr lang="en-US" dirty="0" err="1"/>
              <a:t>veselības</a:t>
            </a:r>
            <a:r>
              <a:rPr lang="en-US" dirty="0"/>
              <a:t> </a:t>
            </a:r>
            <a:r>
              <a:rPr lang="lv-LV" dirty="0"/>
              <a:t>dienas </a:t>
            </a:r>
            <a:r>
              <a:rPr lang="en-US" dirty="0" err="1"/>
              <a:t>mēr</a:t>
            </a:r>
            <a:r>
              <a:rPr lang="lv-LV" dirty="0"/>
              <a:t>ķ</a:t>
            </a:r>
            <a:r>
              <a:rPr lang="en-US" dirty="0"/>
              <a:t>is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818A-4DAF-4054-90EC-D224E83E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744" y="1825625"/>
            <a:ext cx="94540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/>
              <a:t>Uzsvērtu </a:t>
            </a:r>
            <a:r>
              <a:rPr lang="lv-LV" b="1" dirty="0"/>
              <a:t>augu veselības nozīmi </a:t>
            </a:r>
            <a:r>
              <a:rPr lang="lv-LV" dirty="0"/>
              <a:t>pārtikas drošības uzlabošanā, vides un bioloģiskās daudzveidības aizsardzībā un ekonomiskās attīstības veicināšanā. </a:t>
            </a:r>
            <a:endParaRPr lang="en-US" dirty="0"/>
          </a:p>
          <a:p>
            <a:pPr marL="0" indent="0">
              <a:buNone/>
            </a:pPr>
            <a:r>
              <a:rPr lang="lv-LV" dirty="0"/>
              <a:t>Pēdējo desmit gadu laikā starptautiskā </a:t>
            </a:r>
            <a:r>
              <a:rPr lang="lv-LV" b="1" dirty="0"/>
              <a:t>ceļošana un tirdzniecība </a:t>
            </a:r>
            <a:r>
              <a:rPr lang="lv-LV" dirty="0"/>
              <a:t>ir trīskāršojusies, un kaitēkļi</a:t>
            </a:r>
            <a:r>
              <a:rPr lang="en-US" dirty="0"/>
              <a:t> un </a:t>
            </a:r>
            <a:r>
              <a:rPr lang="lv-LV" dirty="0"/>
              <a:t>augu slimības pasaulē izplatās arvien straujāk un iepriekš nekonstatētās vietās, nodarot lielu kaitējumu vietējiem augiem un videi. </a:t>
            </a:r>
            <a:endParaRPr lang="en-US" dirty="0"/>
          </a:p>
          <a:p>
            <a:pPr marL="0" indent="0">
              <a:buNone/>
            </a:pPr>
            <a:r>
              <a:rPr lang="lv-LV" b="1" dirty="0"/>
              <a:t>Klimata pārmaiņas </a:t>
            </a:r>
            <a:r>
              <a:rPr lang="lv-LV" dirty="0"/>
              <a:t>un cilvēku darbības ir mainījušas ekosistēmas, samazinājušas bioloģisko daudzveidību un radījušas jaunus riskus lauksaimniecībai, mežsaimniecībai un videi kopumā. Augu kaitēkļi un slimības bojā kultūraugus, samazina pārtikas pieejamību un palielina tās izmaksas. </a:t>
            </a:r>
          </a:p>
          <a:p>
            <a:endParaRPr lang="lv-LV" dirty="0"/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7A314461-A1CE-40AE-B834-9A26D9F0D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991" y="2889000"/>
            <a:ext cx="1080000" cy="1080000"/>
          </a:xfrm>
          <a:prstGeom prst="rect">
            <a:avLst/>
          </a:prstGeom>
        </p:spPr>
      </p:pic>
      <p:pic>
        <p:nvPicPr>
          <p:cNvPr id="5" name="Graphic 4" descr="Plant">
            <a:extLst>
              <a:ext uri="{FF2B5EF4-FFF2-40B4-BE49-F238E27FC236}">
                <a16:creationId xmlns:a16="http://schemas.microsoft.com/office/drawing/2014/main" id="{616257D8-B0FE-458F-8A41-5C043BE5D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742" y="4289238"/>
            <a:ext cx="1080000" cy="1080000"/>
          </a:xfrm>
          <a:prstGeom prst="rect">
            <a:avLst/>
          </a:prstGeom>
        </p:spPr>
      </p:pic>
      <p:pic>
        <p:nvPicPr>
          <p:cNvPr id="9" name="Graphic 8" descr="Group">
            <a:extLst>
              <a:ext uri="{FF2B5EF4-FFF2-40B4-BE49-F238E27FC236}">
                <a16:creationId xmlns:a16="http://schemas.microsoft.com/office/drawing/2014/main" id="{2805DE9C-DA40-4743-9E02-871F65FFD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93" y="16869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lv-LV" b="1" dirty="0">
                <a:latin typeface="Candara" panose="020E0502030303020204" pitchFamily="34" charset="0"/>
                <a:ea typeface="Maven Pro"/>
                <a:cs typeface="Maven Pro"/>
                <a:sym typeface="Maven Pro"/>
              </a:rPr>
              <a:t>Paldies par uzmanību!</a:t>
            </a:r>
            <a:endParaRPr b="1" dirty="0">
              <a:latin typeface="Candara" panose="020E0502030303020204" pitchFamily="34" charset="0"/>
              <a:ea typeface="Maven Pro"/>
              <a:cs typeface="Maven Pro"/>
              <a:sym typeface="Maven Pro"/>
            </a:endParaRPr>
          </a:p>
        </p:txBody>
      </p:sp>
      <p:sp>
        <p:nvSpPr>
          <p:cNvPr id="196" name="Google Shape;19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8A8A"/>
              </a:buClr>
              <a:buSzPts val="2400"/>
              <a:buNone/>
            </a:pPr>
            <a:r>
              <a:rPr lang="lv-LV" sz="2000" u="sng" dirty="0" err="1">
                <a:solidFill>
                  <a:schemeClr val="hlink"/>
                </a:solidFill>
                <a:hlinkClick r:id="rId3"/>
              </a:rPr>
              <a:t>www.vaad.gov.lv</a:t>
            </a:r>
            <a:endParaRPr lang="lv-LV" sz="2000" u="sng" dirty="0">
              <a:solidFill>
                <a:schemeClr val="hlink"/>
              </a:solidFill>
            </a:endParaRPr>
          </a:p>
          <a:p>
            <a:pPr algn="ctr"/>
            <a:r>
              <a:rPr lang="lv-LV" sz="20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http://noverojumi.vaad.gov.lv/</a:t>
            </a:r>
            <a:r>
              <a:rPr lang="lv-LV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000" u="sng" kern="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www.misijaagronoms.lv</a:t>
            </a:r>
            <a:r>
              <a:rPr lang="lv-LV" sz="20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br>
              <a:rPr lang="lv-LV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lv-LV" sz="2000" u="sng" kern="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Twitter</a:t>
            </a:r>
            <a:r>
              <a:rPr lang="lv-LV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lv-LV" sz="2000" u="sng" kern="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Facebook</a:t>
            </a:r>
            <a:r>
              <a:rPr lang="lv-LV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lv-LV" sz="2000" u="sng" kern="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Youtube</a:t>
            </a:r>
            <a:r>
              <a:rPr lang="lv-LV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lv-LV" sz="2000" u="sng" kern="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Flickr</a:t>
            </a:r>
            <a:endParaRPr lang="lv-LV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000" u="sng" kern="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Instagram</a:t>
            </a:r>
            <a:r>
              <a:rPr lang="lv-LV" sz="2000" dirty="0"/>
              <a:t> 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0CE26-1B5C-9288-9C38-9067F35BF828}"/>
              </a:ext>
            </a:extLst>
          </p:cNvPr>
          <p:cNvSpPr txBox="1">
            <a:spLocks/>
          </p:cNvSpPr>
          <p:nvPr/>
        </p:nvSpPr>
        <p:spPr>
          <a:xfrm>
            <a:off x="1137036" y="548640"/>
            <a:ext cx="9543405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LIZ </a:t>
            </a:r>
            <a:r>
              <a:rPr lang="en-US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pārvaldības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sistēma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3BC0-D94F-029A-EE63-E87D1F5EBB1A}"/>
              </a:ext>
            </a:extLst>
          </p:cNvPr>
          <p:cNvSpPr txBox="1">
            <a:spLocks/>
          </p:cNvSpPr>
          <p:nvPr/>
        </p:nvSpPr>
        <p:spPr>
          <a:xfrm>
            <a:off x="5288907" y="2125851"/>
            <a:ext cx="6466488" cy="4014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/>
              <a:t>Obligāts nosacījums, lauksaimniekiem, kas piesakās:</a:t>
            </a:r>
          </a:p>
          <a:p>
            <a:pPr marL="0" indent="0">
              <a:buNone/>
            </a:pPr>
            <a:r>
              <a:rPr lang="en-US" sz="2000" dirty="0" err="1"/>
              <a:t>Ekoshēmas</a:t>
            </a:r>
            <a:r>
              <a:rPr lang="en-US" sz="2000" dirty="0"/>
              <a:t> </a:t>
            </a:r>
            <a:r>
              <a:rPr lang="en-US" sz="2000" dirty="0" err="1"/>
              <a:t>atbalsts</a:t>
            </a:r>
            <a:r>
              <a:rPr lang="en-US" sz="2000" dirty="0"/>
              <a:t>: </a:t>
            </a:r>
          </a:p>
          <a:p>
            <a:r>
              <a:rPr lang="en-US" sz="2000" dirty="0"/>
              <a:t>par </a:t>
            </a:r>
            <a:r>
              <a:rPr lang="en-US" sz="2000" dirty="0" err="1"/>
              <a:t>ekoloģiski</a:t>
            </a:r>
            <a:r>
              <a:rPr lang="en-US" sz="2000" dirty="0"/>
              <a:t> </a:t>
            </a:r>
            <a:r>
              <a:rPr lang="en-US" sz="2000" dirty="0" err="1"/>
              <a:t>nozīmīgu</a:t>
            </a:r>
            <a:r>
              <a:rPr lang="en-US" sz="2000" dirty="0"/>
              <a:t> </a:t>
            </a:r>
            <a:r>
              <a:rPr lang="en-US" sz="2000" dirty="0" err="1"/>
              <a:t>platību</a:t>
            </a:r>
            <a:r>
              <a:rPr lang="en-US" sz="2000" dirty="0"/>
              <a:t> (EK2)</a:t>
            </a:r>
          </a:p>
          <a:p>
            <a:r>
              <a:rPr lang="en-US" sz="2000" dirty="0"/>
              <a:t>par </a:t>
            </a:r>
            <a:r>
              <a:rPr lang="en-US" sz="2000" dirty="0" err="1"/>
              <a:t>saudzējošu</a:t>
            </a:r>
            <a:r>
              <a:rPr lang="en-US" sz="2000" dirty="0"/>
              <a:t> </a:t>
            </a:r>
            <a:r>
              <a:rPr lang="en-US" sz="2000" dirty="0" err="1"/>
              <a:t>lauksaimniecības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(EK4)</a:t>
            </a:r>
          </a:p>
          <a:p>
            <a:r>
              <a:rPr lang="en-US" sz="2000" dirty="0"/>
              <a:t>par </a:t>
            </a:r>
            <a:r>
              <a:rPr lang="en-US" sz="2000" dirty="0" err="1"/>
              <a:t>slāpekļa</a:t>
            </a:r>
            <a:r>
              <a:rPr lang="en-US" sz="2000" dirty="0"/>
              <a:t> un </a:t>
            </a:r>
            <a:r>
              <a:rPr lang="en-US" sz="2000" dirty="0" err="1"/>
              <a:t>amonjaka</a:t>
            </a:r>
            <a:r>
              <a:rPr lang="en-US" sz="2000" dirty="0"/>
              <a:t> </a:t>
            </a:r>
            <a:r>
              <a:rPr lang="en-US" sz="2000" dirty="0" err="1"/>
              <a:t>emisiju</a:t>
            </a:r>
            <a:r>
              <a:rPr lang="en-US" sz="2000" dirty="0"/>
              <a:t>, un </a:t>
            </a:r>
            <a:r>
              <a:rPr lang="en-US" sz="2000" dirty="0" err="1"/>
              <a:t>piesārņojumu</a:t>
            </a:r>
            <a:r>
              <a:rPr lang="en-US" sz="2000" dirty="0"/>
              <a:t> </a:t>
            </a:r>
            <a:r>
              <a:rPr lang="en-US" sz="2000" dirty="0" err="1"/>
              <a:t>mazinošo</a:t>
            </a:r>
            <a:r>
              <a:rPr lang="en-US" sz="2000" dirty="0"/>
              <a:t> </a:t>
            </a:r>
            <a:r>
              <a:rPr lang="en-US" sz="2000" dirty="0" err="1"/>
              <a:t>lauksaimniecības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(EK5)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Agrovides</a:t>
            </a:r>
            <a:r>
              <a:rPr lang="en-US" sz="2000" dirty="0"/>
              <a:t> </a:t>
            </a:r>
            <a:r>
              <a:rPr lang="en-US" sz="2000" dirty="0" err="1"/>
              <a:t>pasākumi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Vidi</a:t>
            </a:r>
            <a:r>
              <a:rPr lang="en-US" sz="2000" dirty="0"/>
              <a:t> </a:t>
            </a:r>
            <a:r>
              <a:rPr lang="en-US" sz="2000" dirty="0" err="1"/>
              <a:t>saudzējošā</a:t>
            </a:r>
            <a:r>
              <a:rPr lang="en-US" sz="2000" dirty="0"/>
              <a:t> </a:t>
            </a:r>
            <a:r>
              <a:rPr lang="en-US" sz="2000" dirty="0" err="1"/>
              <a:t>dārzkopība</a:t>
            </a:r>
            <a:endParaRPr lang="en-US" sz="2000" dirty="0"/>
          </a:p>
          <a:p>
            <a:r>
              <a:rPr lang="en-US" sz="2000" dirty="0" err="1"/>
              <a:t>Zālāju</a:t>
            </a:r>
            <a:r>
              <a:rPr lang="en-US" sz="2000" dirty="0"/>
              <a:t> </a:t>
            </a:r>
            <a:r>
              <a:rPr lang="en-US" sz="2000" dirty="0" err="1"/>
              <a:t>biotopu</a:t>
            </a:r>
            <a:r>
              <a:rPr lang="en-US" sz="2000" dirty="0"/>
              <a:t> </a:t>
            </a:r>
            <a:r>
              <a:rPr lang="en-US" sz="2000" dirty="0" err="1"/>
              <a:t>apsaimniekošana</a:t>
            </a:r>
            <a:endParaRPr lang="en-US" sz="2000" dirty="0"/>
          </a:p>
          <a:p>
            <a:r>
              <a:rPr lang="en-US" sz="2000" dirty="0" err="1"/>
              <a:t>Bioloģiskā</a:t>
            </a:r>
            <a:r>
              <a:rPr lang="en-US" sz="2000" dirty="0"/>
              <a:t> </a:t>
            </a:r>
            <a:r>
              <a:rPr lang="en-US" sz="2000" dirty="0" err="1"/>
              <a:t>lauksaimniecība</a:t>
            </a:r>
            <a:endParaRPr lang="en-US" sz="2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6673C-0891-DEBB-0AB8-6865B7266DED}"/>
              </a:ext>
            </a:extLst>
          </p:cNvPr>
          <p:cNvSpPr txBox="1"/>
          <p:nvPr/>
        </p:nvSpPr>
        <p:spPr>
          <a:xfrm>
            <a:off x="1202939" y="3488127"/>
            <a:ext cx="343517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effectLst/>
                <a:ea typeface="Times New Roman" panose="02020603050405020304" pitchFamily="18" charset="0"/>
              </a:defRPr>
            </a:lvl1pPr>
          </a:lstStyle>
          <a:p>
            <a:r>
              <a:rPr lang="lv-LV" dirty="0"/>
              <a:t>2023. gadā klajā nāks jauns e-rīks - Lauksaimniecībā izmantojamās zemes (LIZ) pārvaldības sistēma. </a:t>
            </a:r>
            <a:r>
              <a:rPr lang="lv-LV" b="1" dirty="0"/>
              <a:t>Būs</a:t>
            </a:r>
            <a:r>
              <a:rPr lang="lv-LV" dirty="0"/>
              <a:t> </a:t>
            </a:r>
            <a:r>
              <a:rPr lang="lv-LV" b="1" dirty="0"/>
              <a:t>pieejams ikvienam lauksaimniekam bez maksas.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2F2D15-97B6-8EF6-1711-8A3654920F33}"/>
              </a:ext>
            </a:extLst>
          </p:cNvPr>
          <p:cNvGrpSpPr/>
          <p:nvPr/>
        </p:nvGrpSpPr>
        <p:grpSpPr>
          <a:xfrm>
            <a:off x="2385147" y="2434484"/>
            <a:ext cx="914400" cy="914400"/>
            <a:chOff x="1527090" y="5476587"/>
            <a:chExt cx="914400" cy="914400"/>
          </a:xfrm>
        </p:grpSpPr>
        <p:pic>
          <p:nvPicPr>
            <p:cNvPr id="7" name="Graphic 6" descr="Ui Ux with solid fill">
              <a:extLst>
                <a:ext uri="{FF2B5EF4-FFF2-40B4-BE49-F238E27FC236}">
                  <a16:creationId xmlns:a16="http://schemas.microsoft.com/office/drawing/2014/main" id="{58767133-608A-DC61-2844-8C68BC45C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7090" y="5476587"/>
              <a:ext cx="914400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8BFC73-B6D5-F01B-D395-5B8B34F682F3}"/>
                </a:ext>
              </a:extLst>
            </p:cNvPr>
            <p:cNvSpPr/>
            <p:nvPr/>
          </p:nvSpPr>
          <p:spPr>
            <a:xfrm>
              <a:off x="1810459" y="5737746"/>
              <a:ext cx="347662" cy="347663"/>
            </a:xfrm>
            <a:prstGeom prst="rect">
              <a:avLst/>
            </a:prstGeom>
            <a:solidFill>
              <a:srgbClr val="F9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1" name="Graphic 10" descr="Agriculture outline">
              <a:extLst>
                <a:ext uri="{FF2B5EF4-FFF2-40B4-BE49-F238E27FC236}">
                  <a16:creationId xmlns:a16="http://schemas.microsoft.com/office/drawing/2014/main" id="{3C0383CA-C6F1-D818-F4CD-89C7286A8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2889" y="5682805"/>
              <a:ext cx="422802" cy="422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66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0CE26-1B5C-9288-9C38-9067F35BF828}"/>
              </a:ext>
            </a:extLst>
          </p:cNvPr>
          <p:cNvSpPr txBox="1">
            <a:spLocks/>
          </p:cNvSpPr>
          <p:nvPr/>
        </p:nvSpPr>
        <p:spPr>
          <a:xfrm>
            <a:off x="1137036" y="548640"/>
            <a:ext cx="9543405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LIZ </a:t>
            </a:r>
            <a:r>
              <a:rPr lang="en-US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pārvaldības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sistēma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6673C-0891-DEBB-0AB8-6865B7266DED}"/>
              </a:ext>
            </a:extLst>
          </p:cNvPr>
          <p:cNvSpPr txBox="1"/>
          <p:nvPr/>
        </p:nvSpPr>
        <p:spPr>
          <a:xfrm>
            <a:off x="434400" y="2337389"/>
            <a:ext cx="4259441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effectLst/>
                <a:ea typeface="Times New Roman" panose="02020603050405020304" pitchFamily="18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Sistēma nodrošinās datu apmaiņu ar citām jau esošām valsts sistēmām, tas nozīmē, ka dati nebūs manuāli jāievada. 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Sistēmas lietotājam vieta, kur 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</a:rPr>
              <a:t>uzkrāt informāciju par lauku vēsturi: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</a:rPr>
              <a:t>kas kurā laukā sēts, stādīts,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</a:rPr>
              <a:t>kā mēslots, kaļķots,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</a:rPr>
              <a:t>kādi līdzekļi un kad lietoti. 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Sistēma sasaistīta ar AAL reģistru, AAL lietošanas iekārtu sertifikācijas sistēmu, tajā integrētas normatīvo aktu prasības. </a:t>
            </a:r>
          </a:p>
          <a:p>
            <a:pPr>
              <a:spcBef>
                <a:spcPts val="600"/>
              </a:spcBef>
            </a:pP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</a:rPr>
              <a:t>Sistēmā integrētā </a:t>
            </a:r>
            <a:r>
              <a:rPr lang="lv-LV" sz="1800" dirty="0">
                <a:ea typeface="Calibri" panose="020F0502020204030204" pitchFamily="34" charset="0"/>
              </a:rPr>
              <a:t>m</a:t>
            </a:r>
            <a:r>
              <a:rPr lang="lv-LV" sz="1800" b="0" i="0" dirty="0">
                <a:solidFill>
                  <a:srgbClr val="231F20"/>
                </a:solidFill>
                <a:effectLst/>
              </a:rPr>
              <a:t>ēslošanas plāna sagatavošanas metode</a:t>
            </a:r>
            <a:r>
              <a:rPr lang="lv-LV" b="0" i="0" dirty="0">
                <a:solidFill>
                  <a:srgbClr val="231F20"/>
                </a:solidFill>
                <a:latin typeface="Calibri" panose="020F0502020204030204" pitchFamily="34" charset="0"/>
              </a:rPr>
              <a:t>.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D18082-8872-42CF-4F00-AE7D14F38E0C}"/>
              </a:ext>
            </a:extLst>
          </p:cNvPr>
          <p:cNvSpPr/>
          <p:nvPr/>
        </p:nvSpPr>
        <p:spPr>
          <a:xfrm>
            <a:off x="9129623" y="1310974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1FC0F-2C5F-1C9D-A21B-698315F143D7}"/>
              </a:ext>
            </a:extLst>
          </p:cNvPr>
          <p:cNvSpPr txBox="1"/>
          <p:nvPr/>
        </p:nvSpPr>
        <p:spPr>
          <a:xfrm>
            <a:off x="9200989" y="1692017"/>
            <a:ext cx="1142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Augsnes dati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F584D1-6AC4-55B1-9DA4-D53ED87D326C}"/>
              </a:ext>
            </a:extLst>
          </p:cNvPr>
          <p:cNvSpPr/>
          <p:nvPr/>
        </p:nvSpPr>
        <p:spPr>
          <a:xfrm>
            <a:off x="9969460" y="2367127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C6BC9-9D66-7F05-FE3B-88A0903C94C1}"/>
              </a:ext>
            </a:extLst>
          </p:cNvPr>
          <p:cNvSpPr txBox="1"/>
          <p:nvPr/>
        </p:nvSpPr>
        <p:spPr>
          <a:xfrm>
            <a:off x="10053065" y="2606718"/>
            <a:ext cx="11425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Sēklas un stādāmais materiāls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06DB35-C0D0-031C-2E15-7DD5BF81B658}"/>
              </a:ext>
            </a:extLst>
          </p:cNvPr>
          <p:cNvSpPr/>
          <p:nvPr/>
        </p:nvSpPr>
        <p:spPr>
          <a:xfrm>
            <a:off x="9994483" y="4175290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2B5479-3BA7-7324-EC6C-7A7345BC7558}"/>
              </a:ext>
            </a:extLst>
          </p:cNvPr>
          <p:cNvSpPr/>
          <p:nvPr/>
        </p:nvSpPr>
        <p:spPr>
          <a:xfrm>
            <a:off x="10668972" y="3225586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12E69-18C3-6841-61DB-E5CAAF2EB98E}"/>
              </a:ext>
            </a:extLst>
          </p:cNvPr>
          <p:cNvSpPr txBox="1"/>
          <p:nvPr/>
        </p:nvSpPr>
        <p:spPr>
          <a:xfrm>
            <a:off x="10752577" y="3465177"/>
            <a:ext cx="11425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Kaitīgo organismu novērojumi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8F242-87DE-FA2C-F1A8-8374F02A263D}"/>
              </a:ext>
            </a:extLst>
          </p:cNvPr>
          <p:cNvSpPr txBox="1"/>
          <p:nvPr/>
        </p:nvSpPr>
        <p:spPr>
          <a:xfrm>
            <a:off x="10078088" y="4414881"/>
            <a:ext cx="11425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Augu aizsardzības līdzekļi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05201B-3336-9881-0E21-BF002E4313A3}"/>
              </a:ext>
            </a:extLst>
          </p:cNvPr>
          <p:cNvSpPr/>
          <p:nvPr/>
        </p:nvSpPr>
        <p:spPr>
          <a:xfrm>
            <a:off x="5642854" y="2367346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4CFF3C-1AB8-0E09-FFB7-8108C26A73F6}"/>
              </a:ext>
            </a:extLst>
          </p:cNvPr>
          <p:cNvSpPr txBox="1"/>
          <p:nvPr/>
        </p:nvSpPr>
        <p:spPr>
          <a:xfrm>
            <a:off x="5714220" y="2532946"/>
            <a:ext cx="1142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Mēslošanas un kaļķošanas līdzekļi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9FDE29-CA77-6DF4-324C-B4CC9ACC1BD4}"/>
              </a:ext>
            </a:extLst>
          </p:cNvPr>
          <p:cNvSpPr/>
          <p:nvPr/>
        </p:nvSpPr>
        <p:spPr>
          <a:xfrm>
            <a:off x="5620779" y="4159305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034CC-6364-943B-9000-9D72B6191AA6}"/>
              </a:ext>
            </a:extLst>
          </p:cNvPr>
          <p:cNvSpPr txBox="1"/>
          <p:nvPr/>
        </p:nvSpPr>
        <p:spPr>
          <a:xfrm>
            <a:off x="5704384" y="4398896"/>
            <a:ext cx="11425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Visa veida darbības (GPS)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092CFE-5804-6430-A0E0-85E08E12939F}"/>
              </a:ext>
            </a:extLst>
          </p:cNvPr>
          <p:cNvSpPr/>
          <p:nvPr/>
        </p:nvSpPr>
        <p:spPr>
          <a:xfrm>
            <a:off x="4875839" y="3249590"/>
            <a:ext cx="1285306" cy="1285306"/>
          </a:xfrm>
          <a:prstGeom prst="ellipse">
            <a:avLst/>
          </a:prstGeom>
          <a:solidFill>
            <a:schemeClr val="tx1"/>
          </a:solidFill>
          <a:ln w="19248" cap="flat">
            <a:noFill/>
            <a:prstDash val="solid"/>
            <a:miter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4DC14-50C7-3B1A-9D41-8902D18E19A6}"/>
              </a:ext>
            </a:extLst>
          </p:cNvPr>
          <p:cNvSpPr txBox="1"/>
          <p:nvPr/>
        </p:nvSpPr>
        <p:spPr>
          <a:xfrm>
            <a:off x="4959444" y="3489181"/>
            <a:ext cx="11425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</a:rPr>
              <a:t>Augsnes uzlabošanas līdzekļi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26177D-0AFC-A3AD-5FE6-C5C024BF03FB}"/>
              </a:ext>
            </a:extLst>
          </p:cNvPr>
          <p:cNvSpPr/>
          <p:nvPr/>
        </p:nvSpPr>
        <p:spPr>
          <a:xfrm>
            <a:off x="6813760" y="2295242"/>
            <a:ext cx="3264328" cy="32643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CCD9CA-28E3-D72F-4A47-DF706D9E159C}"/>
              </a:ext>
            </a:extLst>
          </p:cNvPr>
          <p:cNvSpPr txBox="1"/>
          <p:nvPr/>
        </p:nvSpPr>
        <p:spPr>
          <a:xfrm>
            <a:off x="6666058" y="2518105"/>
            <a:ext cx="354406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AAL reģistrs</a:t>
            </a:r>
          </a:p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ML reģistrs</a:t>
            </a:r>
          </a:p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KO datu bāze</a:t>
            </a:r>
          </a:p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Sēklu datu bāze</a:t>
            </a:r>
          </a:p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Augsnes dati </a:t>
            </a:r>
            <a:r>
              <a:rPr lang="lv-LV" sz="1600" dirty="0">
                <a:solidFill>
                  <a:schemeClr val="tx1"/>
                </a:solidFill>
              </a:rPr>
              <a:t>(AAI, LV augsnes u.c.)</a:t>
            </a:r>
            <a:endParaRPr lang="lv-LV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Smidzinātāji</a:t>
            </a:r>
          </a:p>
          <a:p>
            <a:pPr algn="ctr">
              <a:spcBef>
                <a:spcPts val="600"/>
              </a:spcBef>
            </a:pPr>
            <a:r>
              <a:rPr lang="lv-LV" b="1" dirty="0">
                <a:solidFill>
                  <a:schemeClr val="tx1"/>
                </a:solidFill>
              </a:rPr>
              <a:t>Apliecības u.c.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B0D90D-C7FD-F9FF-3D45-EABE51B715D2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6161145" y="3892243"/>
            <a:ext cx="744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CF5A2A-0E60-E319-7108-9CAF1F442CA2}"/>
              </a:ext>
            </a:extLst>
          </p:cNvPr>
          <p:cNvCxnSpPr>
            <a:cxnSpLocks/>
          </p:cNvCxnSpPr>
          <p:nvPr/>
        </p:nvCxnSpPr>
        <p:spPr>
          <a:xfrm>
            <a:off x="6856795" y="3247381"/>
            <a:ext cx="211226" cy="9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C9B456-C150-1B9D-4FD3-A8528AC8FFD1}"/>
              </a:ext>
            </a:extLst>
          </p:cNvPr>
          <p:cNvCxnSpPr>
            <a:cxnSpLocks/>
          </p:cNvCxnSpPr>
          <p:nvPr/>
        </p:nvCxnSpPr>
        <p:spPr>
          <a:xfrm flipV="1">
            <a:off x="6813760" y="4414881"/>
            <a:ext cx="187586" cy="12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6486FE-C4D9-912D-0408-30D80DF034EA}"/>
              </a:ext>
            </a:extLst>
          </p:cNvPr>
          <p:cNvCxnSpPr>
            <a:cxnSpLocks/>
          </p:cNvCxnSpPr>
          <p:nvPr/>
        </p:nvCxnSpPr>
        <p:spPr>
          <a:xfrm flipH="1">
            <a:off x="9244023" y="2426710"/>
            <a:ext cx="94139" cy="249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6BC431-4DA0-D6B5-15DF-3E8488D587AC}"/>
              </a:ext>
            </a:extLst>
          </p:cNvPr>
          <p:cNvCxnSpPr>
            <a:cxnSpLocks/>
          </p:cNvCxnSpPr>
          <p:nvPr/>
        </p:nvCxnSpPr>
        <p:spPr>
          <a:xfrm flipH="1">
            <a:off x="9808817" y="3216073"/>
            <a:ext cx="225275" cy="12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239176-D75E-E516-49BC-BE17A973F431}"/>
              </a:ext>
            </a:extLst>
          </p:cNvPr>
          <p:cNvCxnSpPr>
            <a:cxnSpLocks/>
          </p:cNvCxnSpPr>
          <p:nvPr/>
        </p:nvCxnSpPr>
        <p:spPr>
          <a:xfrm flipH="1">
            <a:off x="9921454" y="3872549"/>
            <a:ext cx="720288" cy="1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C229F5-47F6-D838-E631-64DB1C0C6F57}"/>
              </a:ext>
            </a:extLst>
          </p:cNvPr>
          <p:cNvCxnSpPr>
            <a:cxnSpLocks/>
          </p:cNvCxnSpPr>
          <p:nvPr/>
        </p:nvCxnSpPr>
        <p:spPr>
          <a:xfrm flipH="1" flipV="1">
            <a:off x="9840096" y="4534896"/>
            <a:ext cx="161448" cy="67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3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FB0025-7066-F7FE-E6FD-06A7EF16BCA0}"/>
              </a:ext>
            </a:extLst>
          </p:cNvPr>
          <p:cNvSpPr txBox="1"/>
          <p:nvPr/>
        </p:nvSpPr>
        <p:spPr>
          <a:xfrm>
            <a:off x="1702676" y="2963917"/>
            <a:ext cx="61600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  <a:p>
            <a:r>
              <a:rPr lang="lv-LV" sz="2400" dirty="0"/>
              <a:t>Pieteikšanās Augu pases un/vai etiķetes izgatavošanai (VAAD)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47020-4DA0-3F26-C09A-CE83338F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3595687"/>
            <a:ext cx="3810000" cy="2676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FDE53-86F6-C5D7-370B-ABB5514B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5" y="106417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2675-982E-4D90-A0BA-0FB52AE7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15601"/>
            <a:ext cx="10420350" cy="113087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b="1" dirty="0"/>
              <a:t>Lauksaimniecības produktu integrēto audzētāju reģistrs 2022. gadā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B728-F66F-4F20-A484-36F034B6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lv-LV" altLang="en-US" dirty="0"/>
              <a:t>Lauksaimniecības produktu integrēto audzētāju reģistrā reģistrējušās 620 personas.</a:t>
            </a:r>
          </a:p>
          <a:p>
            <a:pPr marL="0" indent="0">
              <a:buNone/>
              <a:defRPr/>
            </a:pPr>
            <a:r>
              <a:rPr lang="lv-LV" altLang="en-US" dirty="0"/>
              <a:t>529 personas pārbaudītas, </a:t>
            </a:r>
            <a:r>
              <a:rPr lang="lv-LV" dirty="0"/>
              <a:t>pārbaudot 2304 kultūraugu laukus, </a:t>
            </a:r>
            <a:r>
              <a:rPr lang="lv-LV" b="1" dirty="0"/>
              <a:t>9 lauki neatbilstoši</a:t>
            </a:r>
          </a:p>
          <a:p>
            <a:pPr marL="0" indent="0">
              <a:buNone/>
              <a:defRPr/>
            </a:pPr>
            <a:r>
              <a:rPr lang="lv-LV" dirty="0"/>
              <a:t>Uzraudzības nolūkā paņemti 35 augu un augu produktu paraugi, kur 5 gadījumi ir palīdzējuši atklāt neatbilstības. </a:t>
            </a:r>
            <a:endParaRPr lang="lv-LV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87F6B1-C492-3437-66DD-3F5022A55E64}"/>
              </a:ext>
            </a:extLst>
          </p:cNvPr>
          <p:cNvGraphicFramePr>
            <a:graphicFrameLocks noGrp="1"/>
          </p:cNvGraphicFramePr>
          <p:nvPr/>
        </p:nvGraphicFramePr>
        <p:xfrm>
          <a:off x="1076324" y="3962400"/>
          <a:ext cx="10277475" cy="27799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77475">
                  <a:extLst>
                    <a:ext uri="{9D8B030D-6E8A-4147-A177-3AD203B41FA5}">
                      <a16:colId xmlns:a16="http://schemas.microsoft.com/office/drawing/2014/main" val="1694500733"/>
                    </a:ext>
                  </a:extLst>
                </a:gridCol>
              </a:tblGrid>
              <a:tr h="538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en-US" sz="2400" dirty="0"/>
                        <a:t>Galvenās konstatētās neatbilstības: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97747"/>
                  </a:ext>
                </a:extLst>
              </a:tr>
              <a:tr h="474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Neatbilst kultūraugu biezība (dārzeņu un kartupeļu)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50730"/>
                  </a:ext>
                </a:extLst>
              </a:tr>
              <a:tr h="474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Kultūraugs netiek audzēts atbilstoši audzēšanas tehnoloģijai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51762"/>
                  </a:ext>
                </a:extLst>
              </a:tr>
              <a:tr h="466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/>
                        <a:t>Lietots Latvijas Republikā nereģistrēts AAL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96166"/>
                  </a:ext>
                </a:extLst>
              </a:tr>
              <a:tr h="825565">
                <a:tc>
                  <a:txBody>
                    <a:bodyPr/>
                    <a:lstStyle/>
                    <a:p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AAL lietots neievērojot norādes marķējumā - AAL nelieto tam mērķim un pret tiem kaitīgajiem organismiem, kas minēts marķējumā (nereģistrēts AAL lietojums)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06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01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87FEA-A9B6-4934-A234-280686D4C26D}"/>
              </a:ext>
            </a:extLst>
          </p:cNvPr>
          <p:cNvSpPr/>
          <p:nvPr/>
        </p:nvSpPr>
        <p:spPr>
          <a:xfrm>
            <a:off x="6564019" y="554009"/>
            <a:ext cx="4789763" cy="1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Apdraudējums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augu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veselībai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E8317E4-7219-4DA9-B89F-365FDA74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r="15646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6" name="Picture 5" descr="A picture containing outdoor, animal, rock, dirt&#10;&#10;Description automatically generated">
            <a:extLst>
              <a:ext uri="{FF2B5EF4-FFF2-40B4-BE49-F238E27FC236}">
                <a16:creationId xmlns:a16="http://schemas.microsoft.com/office/drawing/2014/main" id="{BF503373-10A5-4013-8162-FCF62EF76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r="-1" b="-1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F0FF8AA4-BB55-4263-90C7-0C9F2212B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16899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4" name="Picture 3" descr="A insect on the ground&#10;&#10;Description automatically generated">
            <a:extLst>
              <a:ext uri="{FF2B5EF4-FFF2-40B4-BE49-F238E27FC236}">
                <a16:creationId xmlns:a16="http://schemas.microsoft.com/office/drawing/2014/main" id="{8895531D-1204-4788-9AE2-51812EC3E7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r="5256" b="-1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F11BD487-062A-4B5D-A732-A84EC36F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r="3" b="7675"/>
          <a:stretch/>
        </p:blipFill>
        <p:spPr bwMode="auto">
          <a:xfrm>
            <a:off x="3180257" y="4629236"/>
            <a:ext cx="3016307" cy="2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E0C91C-D2EC-4938-8F34-69DF6264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371389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altLang="en-US" sz="2000"/>
              <a:t>Klimata pārmaiņas</a:t>
            </a:r>
          </a:p>
          <a:p>
            <a:pPr marL="285750"/>
            <a:r>
              <a:rPr lang="en-US" altLang="en-US" sz="2000"/>
              <a:t>Cilvēka  darbība maina ekosistēmas</a:t>
            </a:r>
          </a:p>
          <a:p>
            <a:pPr marL="285750"/>
            <a:r>
              <a:rPr lang="en-US" altLang="en-US" sz="2000"/>
              <a:t>Samazinās  bioloģiskā daudzveidība </a:t>
            </a:r>
          </a:p>
          <a:p>
            <a:pPr marL="285750"/>
            <a:r>
              <a:rPr lang="en-US" altLang="en-US" sz="2000"/>
              <a:t>Rodas  jaunas nišas, kurās attīstās kaitēkļi</a:t>
            </a:r>
          </a:p>
        </p:txBody>
      </p:sp>
    </p:spTree>
    <p:extLst>
      <p:ext uri="{BB962C8B-B14F-4D97-AF65-F5344CB8AC3E}">
        <p14:creationId xmlns:p14="http://schemas.microsoft.com/office/powerpoint/2010/main" val="237902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3A42-EB6C-4EFE-A5E3-672A28AE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Karantīnas</a:t>
            </a:r>
            <a:r>
              <a:rPr lang="en-US" sz="4000" dirty="0"/>
              <a:t> </a:t>
            </a:r>
            <a:r>
              <a:rPr lang="en-US" sz="4000" dirty="0" err="1"/>
              <a:t>organismi</a:t>
            </a:r>
            <a:endParaRPr lang="lv-LV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BC66-B2BB-4CE0-A3DF-CBB959AC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35294"/>
            <a:ext cx="5546103" cy="4244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lv-LV" dirty="0"/>
              <a:t>Lielāka daļa no tiem rada draudus:</a:t>
            </a:r>
          </a:p>
          <a:p>
            <a:pPr marL="895350"/>
            <a:r>
              <a:rPr lang="lv-LV" dirty="0"/>
              <a:t>skujkokiem</a:t>
            </a:r>
          </a:p>
          <a:p>
            <a:pPr marL="895350"/>
            <a:r>
              <a:rPr lang="lv-LV" dirty="0"/>
              <a:t>lapu kokiem</a:t>
            </a:r>
          </a:p>
          <a:p>
            <a:pPr marL="895350"/>
            <a:r>
              <a:rPr lang="lv-LV" dirty="0"/>
              <a:t>augļkokiem</a:t>
            </a:r>
          </a:p>
          <a:p>
            <a:pPr marL="895350"/>
            <a:r>
              <a:rPr lang="lv-LV" dirty="0"/>
              <a:t>ogulājiem</a:t>
            </a:r>
          </a:p>
          <a:p>
            <a:pPr marL="895350"/>
            <a:r>
              <a:rPr lang="lv-LV" dirty="0"/>
              <a:t>kartupeļiem</a:t>
            </a:r>
          </a:p>
          <a:p>
            <a:pPr marL="895350"/>
            <a:r>
              <a:rPr lang="lv-LV" dirty="0"/>
              <a:t>tomātiem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1CC87BA-C53D-415E-8104-87A34E0D9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98" y="2109366"/>
            <a:ext cx="1120653" cy="749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E9D2A5-1E21-45D5-A7A1-7589C9926221}"/>
              </a:ext>
            </a:extLst>
          </p:cNvPr>
          <p:cNvSpPr/>
          <p:nvPr/>
        </p:nvSpPr>
        <p:spPr>
          <a:xfrm>
            <a:off x="1186555" y="2858404"/>
            <a:ext cx="1577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dirty="0"/>
              <a:t>E</a:t>
            </a:r>
            <a:r>
              <a:rPr lang="en-US" sz="2000" dirty="0" err="1"/>
              <a:t>iropas</a:t>
            </a:r>
            <a:r>
              <a:rPr lang="en-US" sz="2000" dirty="0"/>
              <a:t> </a:t>
            </a:r>
            <a:r>
              <a:rPr lang="lv-LV" sz="2000" dirty="0"/>
              <a:t>S</a:t>
            </a:r>
            <a:r>
              <a:rPr lang="en-US" sz="2000" dirty="0" err="1"/>
              <a:t>avienībā</a:t>
            </a:r>
            <a:r>
              <a:rPr lang="lv-LV" sz="2000" dirty="0"/>
              <a:t> ir </a:t>
            </a:r>
            <a:r>
              <a:rPr lang="lv-LV" sz="2000" b="1" dirty="0"/>
              <a:t>397 </a:t>
            </a:r>
            <a:r>
              <a:rPr lang="lv-LV" sz="2000" dirty="0"/>
              <a:t>karantīnas organismi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DF88DC-B88D-4295-A56A-77A6D5918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2"/>
          <a:stretch/>
        </p:blipFill>
        <p:spPr>
          <a:xfrm>
            <a:off x="3797864" y="2114669"/>
            <a:ext cx="1213150" cy="7437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13EE1F-1456-407B-8C21-38DE9DD3AD7E}"/>
              </a:ext>
            </a:extLst>
          </p:cNvPr>
          <p:cNvSpPr/>
          <p:nvPr/>
        </p:nvSpPr>
        <p:spPr>
          <a:xfrm>
            <a:off x="3609947" y="3079150"/>
            <a:ext cx="1588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/>
              <a:t>Latvijai aktuāli  </a:t>
            </a:r>
            <a:r>
              <a:rPr lang="lv-LV" b="1" dirty="0"/>
              <a:t>170</a:t>
            </a:r>
            <a:r>
              <a:rPr lang="lv-LV" dirty="0"/>
              <a:t> karantīnas organismi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6</a:t>
            </a:r>
          </a:p>
          <a:p>
            <a:pPr algn="ctr"/>
            <a:r>
              <a:rPr lang="lv-LV" dirty="0"/>
              <a:t>organismiem ir ļoti plašs saimniekaugu klāsts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9C91C-C73F-4176-83FE-79D63420E216}"/>
              </a:ext>
            </a:extLst>
          </p:cNvPr>
          <p:cNvSpPr/>
          <p:nvPr/>
        </p:nvSpPr>
        <p:spPr>
          <a:xfrm>
            <a:off x="3352096" y="4019644"/>
            <a:ext cx="2156300" cy="20166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393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C8345-4135-4645-981B-A18E7703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 err="1"/>
              <a:t>Karantīnas</a:t>
            </a:r>
            <a:r>
              <a:rPr lang="en-US" sz="4000" dirty="0"/>
              <a:t> </a:t>
            </a:r>
            <a:r>
              <a:rPr lang="en-US" sz="4000" dirty="0" err="1"/>
              <a:t>organismi</a:t>
            </a:r>
            <a:r>
              <a:rPr lang="en-US" sz="4000" dirty="0"/>
              <a:t> 20</a:t>
            </a:r>
            <a:r>
              <a:rPr lang="lv-LV" sz="4000" dirty="0"/>
              <a:t>22</a:t>
            </a:r>
            <a:r>
              <a:rPr lang="en-US" sz="4000" dirty="0"/>
              <a:t>. </a:t>
            </a:r>
            <a:r>
              <a:rPr lang="en-US" sz="4000" dirty="0" err="1"/>
              <a:t>gadā</a:t>
            </a:r>
            <a:r>
              <a:rPr lang="lv-LV" sz="4000" dirty="0"/>
              <a:t> Latvijā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8EC01E-6A6F-4BB8-B4B8-E75C5F63E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9" r="12502" b="-1"/>
          <a:stretch/>
        </p:blipFill>
        <p:spPr>
          <a:xfrm rot="21600000">
            <a:off x="-4642" y="10"/>
            <a:ext cx="3006061" cy="3339639"/>
          </a:xfrm>
          <a:prstGeom prst="rect">
            <a:avLst/>
          </a:prstGeom>
        </p:spPr>
      </p:pic>
      <p:pic>
        <p:nvPicPr>
          <p:cNvPr id="4" name="Picture 10" descr="C:\Users\Liga\Desktop\Bildes\Erwinia\IMG-20180719-WA0034.jpg">
            <a:extLst>
              <a:ext uri="{FF2B5EF4-FFF2-40B4-BE49-F238E27FC236}">
                <a16:creationId xmlns:a16="http://schemas.microsoft.com/office/drawing/2014/main" id="{9002846A-BAAD-4044-9676-8DE3B3432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622" r="33000" b="1"/>
          <a:stretch/>
        </p:blipFill>
        <p:spPr bwMode="auto">
          <a:xfrm rot="21600000">
            <a:off x="3198068" y="10"/>
            <a:ext cx="2991088" cy="33396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ms objawy 026.jpg">
            <a:extLst>
              <a:ext uri="{FF2B5EF4-FFF2-40B4-BE49-F238E27FC236}">
                <a16:creationId xmlns:a16="http://schemas.microsoft.com/office/drawing/2014/main" id="{C2879E8D-EEFA-48C8-9D4D-C63274B88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9095" r="1" b="217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32EF-37A1-42A9-A14C-8B81D4D4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/>
              <a:t>Latvijā veikti apsekojumi </a:t>
            </a:r>
            <a:r>
              <a:rPr lang="lv-LV" sz="2000" b="1"/>
              <a:t>62</a:t>
            </a:r>
            <a:r>
              <a:rPr lang="lv-LV" sz="2000"/>
              <a:t> karantīnas organism</a:t>
            </a:r>
            <a:r>
              <a:rPr lang="en-US" sz="2000"/>
              <a:t>u</a:t>
            </a:r>
            <a:r>
              <a:rPr lang="lv-LV" sz="2000"/>
              <a:t> konstatēšanai, no tiem 2022. gadā konstatēti:</a:t>
            </a:r>
          </a:p>
          <a:p>
            <a:r>
              <a:rPr lang="lv-LV" sz="2000" b="1"/>
              <a:t>2</a:t>
            </a:r>
            <a:r>
              <a:rPr lang="lv-LV" sz="2000"/>
              <a:t> karantīnas organismi - </a:t>
            </a:r>
            <a:r>
              <a:rPr lang="lv-LV" sz="2000" i="1">
                <a:cs typeface="Arial" panose="020B0604020202020204" pitchFamily="34" charset="0"/>
              </a:rPr>
              <a:t>Erwinia amylovora; Globodera rostochiensis</a:t>
            </a:r>
          </a:p>
          <a:p>
            <a:pPr marL="0" indent="0">
              <a:buNone/>
            </a:pPr>
            <a:endParaRPr lang="lv-LV" sz="2000" i="1"/>
          </a:p>
          <a:p>
            <a:pPr marL="0" indent="0">
              <a:buNone/>
              <a:defRPr/>
            </a:pPr>
            <a:r>
              <a:rPr lang="lv-LV" altLang="en-US" sz="2000" b="1"/>
              <a:t>Pārbaudot augus no citām valstīm, konstatēts:</a:t>
            </a:r>
          </a:p>
          <a:p>
            <a:pPr marL="342900" indent="-342900">
              <a:defRPr/>
            </a:pPr>
            <a:r>
              <a:rPr lang="lv-LV" altLang="en-US" sz="2000" b="1"/>
              <a:t>1</a:t>
            </a:r>
            <a:r>
              <a:rPr lang="lv-LV" altLang="en-US" sz="2000"/>
              <a:t>  karantīnas organisms </a:t>
            </a:r>
            <a:r>
              <a:rPr lang="lv-LV" sz="2000" i="1">
                <a:cs typeface="Arial" panose="020B0604020202020204" pitchFamily="34" charset="0"/>
              </a:rPr>
              <a:t>Clavibacter sepedonicus</a:t>
            </a:r>
            <a:r>
              <a:rPr lang="lv-LV" altLang="en-US" sz="2000"/>
              <a:t> ievestos pārtikas kartupeļos no citas ES valsts</a:t>
            </a:r>
          </a:p>
        </p:txBody>
      </p:sp>
    </p:spTree>
    <p:extLst>
      <p:ext uri="{BB962C8B-B14F-4D97-AF65-F5344CB8AC3E}">
        <p14:creationId xmlns:p14="http://schemas.microsoft.com/office/powerpoint/2010/main" val="123384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6B93C-3C5D-D2F3-20DA-9B6DCB47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lv-LV" sz="4100" i="1" dirty="0" err="1"/>
              <a:t>Erwinia</a:t>
            </a:r>
            <a:r>
              <a:rPr lang="lv-LV" sz="4100" i="1" dirty="0"/>
              <a:t> </a:t>
            </a:r>
            <a:r>
              <a:rPr lang="lv-LV" sz="4100" i="1" dirty="0" err="1"/>
              <a:t>amylovora</a:t>
            </a:r>
            <a:br>
              <a:rPr lang="lv-LV" sz="4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endParaRPr lang="en-US" sz="4100" dirty="0">
              <a:latin typeface="+mn-lt"/>
            </a:endParaRPr>
          </a:p>
        </p:txBody>
      </p:sp>
      <p:pic>
        <p:nvPicPr>
          <p:cNvPr id="6" name="Picture 5" descr="A picture containing outdoor, tree, grass, plant&#10;&#10;Description automatically generated">
            <a:extLst>
              <a:ext uri="{FF2B5EF4-FFF2-40B4-BE49-F238E27FC236}">
                <a16:creationId xmlns:a16="http://schemas.microsoft.com/office/drawing/2014/main" id="{FD9A0A32-6727-C0B6-A3BF-D769542B9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3375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89A4-97C8-E238-A842-E813039D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31" y="1624519"/>
            <a:ext cx="5121656" cy="48249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i="1" dirty="0" err="1">
                <a:cs typeface="Arial" panose="020B0604020202020204" pitchFamily="34" charset="0"/>
              </a:rPr>
              <a:t>E.amylovora</a:t>
            </a:r>
            <a:r>
              <a:rPr lang="lv-LV" altLang="lv-LV" sz="1800" i="1" dirty="0">
                <a:cs typeface="Arial" panose="020B0604020202020204" pitchFamily="34" charset="0"/>
              </a:rPr>
              <a:t> </a:t>
            </a:r>
            <a:r>
              <a:rPr lang="lv-LV" altLang="lv-LV" sz="1800" dirty="0">
                <a:cs typeface="Arial" panose="020B0604020202020204" pitchFamily="34" charset="0"/>
              </a:rPr>
              <a:t>konstatēta 24 paraugos – ābeles, bumbieres, vilkābeles, krūmcidonijas;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dirty="0">
                <a:cs typeface="Arial" panose="020B0604020202020204" pitchFamily="34" charset="0"/>
              </a:rPr>
              <a:t>9 piemājas dārzi;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dirty="0">
                <a:cs typeface="Arial" panose="020B0604020202020204" pitchFamily="34" charset="0"/>
              </a:rPr>
              <a:t>4 vietas ceļmalā;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dirty="0">
                <a:cs typeface="Arial" panose="020B0604020202020204" pitchFamily="34" charset="0"/>
              </a:rPr>
              <a:t>2 vietas savvaļā – upes mala, lauks;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dirty="0">
                <a:cs typeface="Arial" panose="020B0604020202020204" pitchFamily="34" charset="0"/>
              </a:rPr>
              <a:t>1 </a:t>
            </a:r>
            <a:r>
              <a:rPr lang="lv-LV" altLang="lv-LV" sz="1800" dirty="0" err="1">
                <a:cs typeface="Arial" panose="020B0604020202020204" pitchFamily="34" charset="0"/>
              </a:rPr>
              <a:t>komercdārzs</a:t>
            </a:r>
            <a:r>
              <a:rPr lang="lv-LV" altLang="lv-LV" sz="1800" dirty="0">
                <a:cs typeface="Arial" panose="020B0604020202020204" pitchFamily="34" charset="0"/>
              </a:rPr>
              <a:t>;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dirty="0">
                <a:cs typeface="Arial" panose="020B0604020202020204" pitchFamily="34" charset="0"/>
              </a:rPr>
              <a:t>1 labības lauks;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altLang="lv-LV" sz="1800" dirty="0">
                <a:cs typeface="Arial" panose="020B0604020202020204" pitchFamily="34" charset="0"/>
              </a:rPr>
              <a:t>4 perēkļi – piemājas dārzi, </a:t>
            </a:r>
            <a:r>
              <a:rPr lang="lv-LV" altLang="lv-LV" sz="1800" dirty="0" err="1">
                <a:cs typeface="Arial" panose="020B0604020202020204" pitchFamily="34" charset="0"/>
              </a:rPr>
              <a:t>komercdārzs</a:t>
            </a:r>
            <a:r>
              <a:rPr lang="lv-LV" altLang="lv-LV" sz="1800" dirty="0">
                <a:cs typeface="Arial" panose="020B0604020202020204" pitchFamily="34" charset="0"/>
              </a:rPr>
              <a:t>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254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AD_krasu_palete">
      <a:dk1>
        <a:srgbClr val="3F2021"/>
      </a:dk1>
      <a:lt1>
        <a:sysClr val="window" lastClr="FFFFFF"/>
      </a:lt1>
      <a:dk2>
        <a:srgbClr val="3F2021"/>
      </a:dk2>
      <a:lt2>
        <a:srgbClr val="E7E6E6"/>
      </a:lt2>
      <a:accent1>
        <a:srgbClr val="70AD4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86B6FB4EB41D3A4EB1BAE9DDA80502FF" ma:contentTypeVersion="2" ma:contentTypeDescription="Izveidot jaunu dokumentu." ma:contentTypeScope="" ma:versionID="5194418be3feadbc16d38aa1069f2a42">
  <xsd:schema xmlns:xsd="http://www.w3.org/2001/XMLSchema" xmlns:xs="http://www.w3.org/2001/XMLSchema" xmlns:p="http://schemas.microsoft.com/office/2006/metadata/properties" xmlns:ns3="60892823-fb50-4ba6-810a-36a4b6816029" targetNamespace="http://schemas.microsoft.com/office/2006/metadata/properties" ma:root="true" ma:fieldsID="25cba82559f7cb06b6ab3a82a75b2bc4" ns3:_="">
    <xsd:import namespace="60892823-fb50-4ba6-810a-36a4b68160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92823-fb50-4ba6-810a-36a4b6816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728040-3611-4F11-A7E3-EC0525D9A3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0E0B5-9139-4F34-88AD-BC342BAAE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92823-fb50-4ba6-810a-36a4b6816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6B87E7-A4F0-470D-A056-940BBBD0CB0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892823-fb50-4ba6-810a-36a4b6816029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2088</TotalTime>
  <Words>675</Words>
  <Application>Microsoft Office PowerPoint</Application>
  <PresentationFormat>Widescreen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RobustaTLPro-Regular</vt:lpstr>
      <vt:lpstr>Office Theme</vt:lpstr>
      <vt:lpstr>Valsts augu aizsardzības dienesta aktualitātes </vt:lpstr>
      <vt:lpstr>PowerPoint Presentation</vt:lpstr>
      <vt:lpstr>PowerPoint Presentation</vt:lpstr>
      <vt:lpstr>PowerPoint Presentation</vt:lpstr>
      <vt:lpstr>Lauksaimniecības produktu integrēto audzētāju reģistrs 2022. gadā</vt:lpstr>
      <vt:lpstr>PowerPoint Presentation</vt:lpstr>
      <vt:lpstr>Karantīnas organismi</vt:lpstr>
      <vt:lpstr>Karantīnas organismi 2022. gadā Latvijā</vt:lpstr>
      <vt:lpstr>Erwinia amylovora </vt:lpstr>
      <vt:lpstr>Latvijas konstatēto karantīnas organismu izplatības karte</vt:lpstr>
      <vt:lpstr>Invazīvās sugas</vt:lpstr>
      <vt:lpstr>PowerPoint Presentation</vt:lpstr>
      <vt:lpstr>Devīze - Sargājot augus, sargājam dzīvību!</vt:lpstr>
      <vt:lpstr>Augu veselības dienas mērķis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Nosaukums</dc:title>
  <dc:creator>Dace Udre</dc:creator>
  <cp:lastModifiedBy>Kristine Lomakina</cp:lastModifiedBy>
  <cp:revision>35</cp:revision>
  <dcterms:created xsi:type="dcterms:W3CDTF">2021-02-09T15:23:04Z</dcterms:created>
  <dcterms:modified xsi:type="dcterms:W3CDTF">2023-03-10T07:37:23Z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0x01010086B6FB4EB41D3A4EB1BAE9DDA80502FF</vt:lpwstr>
  </property>
</Properties>
</file>