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67" r:id="rId4"/>
    <p:sldId id="260" r:id="rId5"/>
    <p:sldId id="269" r:id="rId6"/>
    <p:sldId id="258" r:id="rId7"/>
    <p:sldId id="265" r:id="rId8"/>
    <p:sldId id="280" r:id="rId9"/>
    <p:sldId id="274" r:id="rId10"/>
    <p:sldId id="262" r:id="rId11"/>
    <p:sldId id="264" r:id="rId12"/>
    <p:sldId id="282" r:id="rId13"/>
    <p:sldId id="259" r:id="rId14"/>
    <p:sldId id="261" r:id="rId15"/>
    <p:sldId id="278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C9E8920-D127-47E1-9139-7ACCDC622702}">
          <p14:sldIdLst>
            <p14:sldId id="271"/>
            <p14:sldId id="257"/>
            <p14:sldId id="267"/>
            <p14:sldId id="260"/>
            <p14:sldId id="269"/>
            <p14:sldId id="258"/>
            <p14:sldId id="265"/>
            <p14:sldId id="280"/>
            <p14:sldId id="274"/>
            <p14:sldId id="262"/>
            <p14:sldId id="264"/>
            <p14:sldId id="282"/>
            <p14:sldId id="259"/>
            <p14:sldId id="26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55A11"/>
    <a:srgbClr val="F29E65"/>
    <a:srgbClr val="4D4D4B"/>
    <a:srgbClr val="403F43"/>
    <a:srgbClr val="222125"/>
    <a:srgbClr val="312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6821" autoAdjust="0"/>
  </p:normalViewPr>
  <p:slideViewPr>
    <p:cSldViewPr snapToGrid="0">
      <p:cViewPr varScale="1">
        <p:scale>
          <a:sx n="121" d="100"/>
          <a:sy n="121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A6221-D092-44AB-BA8D-B93E5C20B399}" type="doc">
      <dgm:prSet loTypeId="urn:microsoft.com/office/officeart/2005/8/layout/radial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7C953B66-5858-4FE3-A8A7-2FD49CCA9052}">
      <dgm:prSet phldrT="[Text]" custT="1"/>
      <dgm:spPr/>
      <dgm:t>
        <a:bodyPr/>
        <a:lstStyle/>
        <a:p>
          <a:r>
            <a:rPr lang="en-US" sz="1600" dirty="0" err="1">
              <a:solidFill>
                <a:schemeClr val="accent6">
                  <a:lumMod val="50000"/>
                </a:schemeClr>
              </a:solidFill>
              <a:effectLst/>
            </a:rPr>
            <a:t>Projekta</a:t>
          </a:r>
          <a:r>
            <a:rPr lang="en-US" sz="1600" dirty="0">
              <a:solidFill>
                <a:schemeClr val="accent6">
                  <a:lumMod val="50000"/>
                </a:schemeClr>
              </a:solidFill>
              <a:effectLst/>
            </a:rPr>
            <a:t> </a:t>
          </a:r>
          <a:r>
            <a:rPr lang="en-US" sz="1600" dirty="0" err="1">
              <a:solidFill>
                <a:schemeClr val="accent6">
                  <a:lumMod val="50000"/>
                </a:schemeClr>
              </a:solidFill>
              <a:effectLst/>
            </a:rPr>
            <a:t>mērķis</a:t>
          </a:r>
          <a:r>
            <a:rPr lang="en-US" sz="1600" dirty="0">
              <a:solidFill>
                <a:schemeClr val="accent6">
                  <a:lumMod val="50000"/>
                </a:schemeClr>
              </a:solidFill>
              <a:effectLst/>
            </a:rPr>
            <a:t>:</a:t>
          </a:r>
        </a:p>
        <a:p>
          <a:r>
            <a:rPr lang="lv-LV" sz="1600" dirty="0">
              <a:solidFill>
                <a:schemeClr val="accent6">
                  <a:lumMod val="50000"/>
                </a:schemeClr>
              </a:solidFill>
              <a:effectLst/>
            </a:rPr>
            <a:t>Inovatīvas </a:t>
          </a:r>
          <a:r>
            <a:rPr lang="lv-LV" sz="1600" dirty="0" err="1">
              <a:solidFill>
                <a:schemeClr val="accent6">
                  <a:lumMod val="50000"/>
                </a:schemeClr>
              </a:solidFill>
              <a:effectLst/>
            </a:rPr>
            <a:t>dehidratācijas</a:t>
          </a:r>
          <a:r>
            <a:rPr lang="lv-LV" sz="1600" dirty="0">
              <a:solidFill>
                <a:schemeClr val="accent6">
                  <a:lumMod val="50000"/>
                </a:schemeClr>
              </a:solidFill>
              <a:effectLst/>
            </a:rPr>
            <a:t> tehnoloģijas pielietojuma izpēte </a:t>
          </a:r>
          <a:r>
            <a:rPr lang="lv-LV" sz="1600" dirty="0" err="1">
              <a:solidFill>
                <a:schemeClr val="accent6">
                  <a:lumMod val="50000"/>
                </a:schemeClr>
              </a:solidFill>
              <a:effectLst/>
            </a:rPr>
            <a:t>sapropeļa</a:t>
          </a:r>
          <a:r>
            <a:rPr lang="lv-LV" sz="1600" dirty="0">
              <a:solidFill>
                <a:schemeClr val="accent6">
                  <a:lumMod val="50000"/>
                </a:schemeClr>
              </a:solidFill>
              <a:effectLst/>
            </a:rPr>
            <a:t> ieguvē, uz </a:t>
          </a:r>
          <a:r>
            <a:rPr lang="lv-LV" sz="1600" dirty="0" err="1">
              <a:solidFill>
                <a:schemeClr val="accent6">
                  <a:lumMod val="50000"/>
                </a:schemeClr>
              </a:solidFill>
              <a:effectLst/>
            </a:rPr>
            <a:t>sapropeļa</a:t>
          </a:r>
          <a:r>
            <a:rPr lang="lv-LV" sz="1600" dirty="0">
              <a:solidFill>
                <a:schemeClr val="accent6">
                  <a:lumMod val="50000"/>
                </a:schemeClr>
              </a:solidFill>
              <a:effectLst/>
            </a:rPr>
            <a:t> bāzes veidotu produktu izmantošanas iespējas augkopībā un lopkopībā</a:t>
          </a:r>
        </a:p>
      </dgm:t>
    </dgm:pt>
    <dgm:pt modelId="{4410B951-4FE0-42EA-A3DE-4FFBF0DE991A}" type="sibTrans" cxnId="{013283E5-0ABE-4EA1-A086-2CB76949196B}">
      <dgm:prSet/>
      <dgm:spPr/>
      <dgm:t>
        <a:bodyPr/>
        <a:lstStyle/>
        <a:p>
          <a:endParaRPr lang="lv-LV"/>
        </a:p>
      </dgm:t>
    </dgm:pt>
    <dgm:pt modelId="{21578988-1903-4C09-B3A3-4FE4A9B07C54}" type="parTrans" cxnId="{013283E5-0ABE-4EA1-A086-2CB76949196B}">
      <dgm:prSet/>
      <dgm:spPr/>
      <dgm:t>
        <a:bodyPr/>
        <a:lstStyle/>
        <a:p>
          <a:endParaRPr lang="lv-LV"/>
        </a:p>
      </dgm:t>
    </dgm:pt>
    <dgm:pt modelId="{117B62B8-3BEE-4EC8-936F-3896048115A5}">
      <dgm:prSet/>
      <dgm:spPr/>
      <dgm:t>
        <a:bodyPr/>
        <a:lstStyle/>
        <a:p>
          <a:endParaRPr lang="lv-LV" dirty="0"/>
        </a:p>
      </dgm:t>
    </dgm:pt>
    <dgm:pt modelId="{E866EE2B-F861-4774-8847-903D09AA5245}" type="sibTrans" cxnId="{F56A4538-3259-41AF-A5EF-BA94DE192EDC}">
      <dgm:prSet/>
      <dgm:spPr/>
      <dgm:t>
        <a:bodyPr/>
        <a:lstStyle/>
        <a:p>
          <a:endParaRPr lang="lv-LV"/>
        </a:p>
      </dgm:t>
    </dgm:pt>
    <dgm:pt modelId="{095EA61C-D716-49DE-856A-87A99FBA5BA1}" type="parTrans" cxnId="{F56A4538-3259-41AF-A5EF-BA94DE192EDC}">
      <dgm:prSet/>
      <dgm:spPr/>
      <dgm:t>
        <a:bodyPr/>
        <a:lstStyle/>
        <a:p>
          <a:endParaRPr lang="lv-LV"/>
        </a:p>
      </dgm:t>
    </dgm:pt>
    <dgm:pt modelId="{C25A393A-A626-42B6-98F5-2455DF4F3EB9}">
      <dgm:prSet phldrT="[Text]"/>
      <dgm:spPr>
        <a:solidFill>
          <a:schemeClr val="accent6">
            <a:lumMod val="20000"/>
            <a:lumOff val="80000"/>
            <a:alpha val="56000"/>
          </a:schemeClr>
        </a:solidFill>
      </dgm:spPr>
      <dgm:t>
        <a:bodyPr/>
        <a:lstStyle/>
        <a:p>
          <a:r>
            <a:rPr lang="lv-LV" dirty="0"/>
            <a:t>SIA «Ogres piens»</a:t>
          </a:r>
        </a:p>
      </dgm:t>
    </dgm:pt>
    <dgm:pt modelId="{9705C704-09AE-4A8E-AC56-5CA31A5A61DD}" type="parTrans" cxnId="{8AD5B9CE-25AE-4D04-99B7-4F58B1392D2B}">
      <dgm:prSet/>
      <dgm:spPr/>
      <dgm:t>
        <a:bodyPr/>
        <a:lstStyle/>
        <a:p>
          <a:endParaRPr lang="lv-LV"/>
        </a:p>
      </dgm:t>
    </dgm:pt>
    <dgm:pt modelId="{667422FA-2951-4B64-AFD9-C8A725600B00}" type="sibTrans" cxnId="{8AD5B9CE-25AE-4D04-99B7-4F58B1392D2B}">
      <dgm:prSet/>
      <dgm:spPr/>
      <dgm:t>
        <a:bodyPr/>
        <a:lstStyle/>
        <a:p>
          <a:endParaRPr lang="lv-LV"/>
        </a:p>
      </dgm:t>
    </dgm:pt>
    <dgm:pt modelId="{F240967A-70D6-4C47-9224-F0F32605D3BA}">
      <dgm:prSet phldrT="[Text]"/>
      <dgm:spPr>
        <a:solidFill>
          <a:schemeClr val="accent6">
            <a:lumMod val="20000"/>
            <a:lumOff val="80000"/>
            <a:alpha val="58000"/>
          </a:schemeClr>
        </a:solidFill>
      </dgm:spPr>
      <dgm:t>
        <a:bodyPr/>
        <a:lstStyle/>
        <a:p>
          <a:r>
            <a:rPr lang="lv-LV" dirty="0"/>
            <a:t>SIA «Ainava GG»</a:t>
          </a:r>
        </a:p>
      </dgm:t>
    </dgm:pt>
    <dgm:pt modelId="{E5E3A4E6-8ECF-4955-9136-864E70D28308}" type="parTrans" cxnId="{AD1E80DA-2FCD-4844-BE4D-8678F6E7035A}">
      <dgm:prSet/>
      <dgm:spPr/>
      <dgm:t>
        <a:bodyPr/>
        <a:lstStyle/>
        <a:p>
          <a:endParaRPr lang="lv-LV"/>
        </a:p>
      </dgm:t>
    </dgm:pt>
    <dgm:pt modelId="{CFFD7DBB-329D-4FF4-A557-1467CE3906C0}" type="sibTrans" cxnId="{AD1E80DA-2FCD-4844-BE4D-8678F6E7035A}">
      <dgm:prSet/>
      <dgm:spPr/>
      <dgm:t>
        <a:bodyPr/>
        <a:lstStyle/>
        <a:p>
          <a:endParaRPr lang="lv-LV"/>
        </a:p>
      </dgm:t>
    </dgm:pt>
    <dgm:pt modelId="{5D2CDC74-226C-4032-89B3-8E8939284A28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lv-LV" dirty="0"/>
            <a:t>AREI Priekuļu pētniecības centrs</a:t>
          </a:r>
        </a:p>
      </dgm:t>
    </dgm:pt>
    <dgm:pt modelId="{A68E58FE-43D3-4BF7-9D8A-A4FE1E40D55E}" type="parTrans" cxnId="{F43DF1CA-685D-43A7-A32F-1B279D3BBE5D}">
      <dgm:prSet/>
      <dgm:spPr/>
      <dgm:t>
        <a:bodyPr/>
        <a:lstStyle/>
        <a:p>
          <a:endParaRPr lang="lv-LV"/>
        </a:p>
      </dgm:t>
    </dgm:pt>
    <dgm:pt modelId="{D62CBDC1-E40D-4280-B978-A9783816926D}" type="sibTrans" cxnId="{F43DF1CA-685D-43A7-A32F-1B279D3BBE5D}">
      <dgm:prSet/>
      <dgm:spPr/>
      <dgm:t>
        <a:bodyPr/>
        <a:lstStyle/>
        <a:p>
          <a:endParaRPr lang="lv-LV"/>
        </a:p>
      </dgm:t>
    </dgm:pt>
    <dgm:pt modelId="{E3D7B3C3-1E48-420F-9B86-6062C620CB6E}">
      <dgm:prSet/>
      <dgm:spPr>
        <a:solidFill>
          <a:schemeClr val="accent6">
            <a:lumMod val="20000"/>
            <a:lumOff val="80000"/>
            <a:alpha val="56000"/>
          </a:schemeClr>
        </a:solidFill>
      </dgm:spPr>
      <dgm:t>
        <a:bodyPr/>
        <a:lstStyle/>
        <a:p>
          <a:r>
            <a:rPr lang="lv-LV" dirty="0"/>
            <a:t>SIA «Valmiera Agro»</a:t>
          </a:r>
        </a:p>
      </dgm:t>
    </dgm:pt>
    <dgm:pt modelId="{2136B116-82E8-4C87-A128-077F7AFFE47E}" type="parTrans" cxnId="{11B84E58-3615-4386-8E1B-5E3C1DD48F79}">
      <dgm:prSet/>
      <dgm:spPr/>
      <dgm:t>
        <a:bodyPr/>
        <a:lstStyle/>
        <a:p>
          <a:endParaRPr lang="lv-LV"/>
        </a:p>
      </dgm:t>
    </dgm:pt>
    <dgm:pt modelId="{2D5475C6-C77C-493E-9369-60A91DF150FF}" type="sibTrans" cxnId="{11B84E58-3615-4386-8E1B-5E3C1DD48F79}">
      <dgm:prSet/>
      <dgm:spPr/>
      <dgm:t>
        <a:bodyPr/>
        <a:lstStyle/>
        <a:p>
          <a:endParaRPr lang="lv-LV"/>
        </a:p>
      </dgm:t>
    </dgm:pt>
    <dgm:pt modelId="{5A50127C-CAF1-4AFF-B84B-B220A856744E}">
      <dgm:prSet/>
      <dgm:spPr>
        <a:solidFill>
          <a:schemeClr val="accent6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lv-LV" dirty="0"/>
            <a:t>SIA stādu audzētava «</a:t>
          </a:r>
          <a:r>
            <a:rPr lang="lv-LV" dirty="0" err="1"/>
            <a:t>Dimzas</a:t>
          </a:r>
          <a:r>
            <a:rPr lang="lv-LV" dirty="0"/>
            <a:t>»</a:t>
          </a:r>
        </a:p>
      </dgm:t>
    </dgm:pt>
    <dgm:pt modelId="{7C91428D-6FDF-4C06-8869-E4F640814A20}" type="parTrans" cxnId="{E8B820B2-F327-473F-A370-3DF214C87F70}">
      <dgm:prSet/>
      <dgm:spPr/>
      <dgm:t>
        <a:bodyPr/>
        <a:lstStyle/>
        <a:p>
          <a:endParaRPr lang="lv-LV"/>
        </a:p>
      </dgm:t>
    </dgm:pt>
    <dgm:pt modelId="{9EB737EE-FC09-443A-BA77-831EABBD081D}" type="sibTrans" cxnId="{E8B820B2-F327-473F-A370-3DF214C87F70}">
      <dgm:prSet/>
      <dgm:spPr/>
      <dgm:t>
        <a:bodyPr/>
        <a:lstStyle/>
        <a:p>
          <a:endParaRPr lang="lv-LV"/>
        </a:p>
      </dgm:t>
    </dgm:pt>
    <dgm:pt modelId="{7A2DCB61-9AB1-4805-BCA0-7B246235D10D}">
      <dgm:prSet/>
      <dgm:spPr>
        <a:solidFill>
          <a:schemeClr val="accent4">
            <a:lumMod val="20000"/>
            <a:lumOff val="80000"/>
            <a:alpha val="52000"/>
          </a:schemeClr>
        </a:solidFill>
      </dgm:spPr>
      <dgm:t>
        <a:bodyPr/>
        <a:lstStyle/>
        <a:p>
          <a:r>
            <a:rPr lang="lv-LV" dirty="0"/>
            <a:t>LOSP</a:t>
          </a:r>
        </a:p>
      </dgm:t>
    </dgm:pt>
    <dgm:pt modelId="{B4D17263-4D06-47FC-BDA8-A7C697325A7A}" type="parTrans" cxnId="{54D2FA3D-F666-481C-9B97-423C43C2AEF7}">
      <dgm:prSet/>
      <dgm:spPr/>
      <dgm:t>
        <a:bodyPr/>
        <a:lstStyle/>
        <a:p>
          <a:endParaRPr lang="lv-LV"/>
        </a:p>
      </dgm:t>
    </dgm:pt>
    <dgm:pt modelId="{3FDA4560-D1B8-4BF4-A51B-823F687846AE}" type="sibTrans" cxnId="{54D2FA3D-F666-481C-9B97-423C43C2AEF7}">
      <dgm:prSet/>
      <dgm:spPr/>
      <dgm:t>
        <a:bodyPr/>
        <a:lstStyle/>
        <a:p>
          <a:endParaRPr lang="lv-LV"/>
        </a:p>
      </dgm:t>
    </dgm:pt>
    <dgm:pt modelId="{D1841DCD-F2D5-4A06-BDA4-2548C23B4302}">
      <dgm:prSet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lv-LV" dirty="0"/>
            <a:t>LBLA</a:t>
          </a:r>
        </a:p>
      </dgm:t>
    </dgm:pt>
    <dgm:pt modelId="{6CDF773E-D9FF-4CCB-BEA6-21CD19D7F80B}" type="parTrans" cxnId="{0022CA6B-3133-4B2D-BF36-BA38C1058557}">
      <dgm:prSet/>
      <dgm:spPr/>
      <dgm:t>
        <a:bodyPr/>
        <a:lstStyle/>
        <a:p>
          <a:endParaRPr lang="lv-LV"/>
        </a:p>
      </dgm:t>
    </dgm:pt>
    <dgm:pt modelId="{F5C1DE71-5933-4472-816B-EF3311449219}" type="sibTrans" cxnId="{0022CA6B-3133-4B2D-BF36-BA38C1058557}">
      <dgm:prSet/>
      <dgm:spPr/>
      <dgm:t>
        <a:bodyPr/>
        <a:lstStyle/>
        <a:p>
          <a:endParaRPr lang="lv-LV"/>
        </a:p>
      </dgm:t>
    </dgm:pt>
    <dgm:pt modelId="{D39DB0A0-1B13-4F96-9233-9B33554BB9D0}">
      <dgm:prSet/>
      <dgm:spPr>
        <a:solidFill>
          <a:schemeClr val="accent4">
            <a:lumMod val="20000"/>
            <a:lumOff val="80000"/>
            <a:alpha val="46000"/>
          </a:schemeClr>
        </a:solidFill>
      </dgm:spPr>
      <dgm:t>
        <a:bodyPr/>
        <a:lstStyle/>
        <a:p>
          <a:r>
            <a:rPr lang="lv-LV" dirty="0"/>
            <a:t>Stādu audzētāju biedrība</a:t>
          </a:r>
        </a:p>
      </dgm:t>
    </dgm:pt>
    <dgm:pt modelId="{D70FF995-D241-444C-880B-56F8F8D9DB8C}" type="parTrans" cxnId="{D31763FB-3975-4E5C-9B10-D8F57876D6D9}">
      <dgm:prSet/>
      <dgm:spPr/>
      <dgm:t>
        <a:bodyPr/>
        <a:lstStyle/>
        <a:p>
          <a:endParaRPr lang="lv-LV"/>
        </a:p>
      </dgm:t>
    </dgm:pt>
    <dgm:pt modelId="{D0540C7F-6F9D-40B9-85B4-11ADD8939CBC}" type="sibTrans" cxnId="{D31763FB-3975-4E5C-9B10-D8F57876D6D9}">
      <dgm:prSet/>
      <dgm:spPr/>
      <dgm:t>
        <a:bodyPr/>
        <a:lstStyle/>
        <a:p>
          <a:endParaRPr lang="lv-LV"/>
        </a:p>
      </dgm:t>
    </dgm:pt>
    <dgm:pt modelId="{27BBF800-DEC7-4929-B11D-74365B138519}">
      <dgm:prSet/>
      <dgm:spPr>
        <a:solidFill>
          <a:schemeClr val="accent2">
            <a:lumMod val="20000"/>
            <a:lumOff val="80000"/>
            <a:alpha val="68000"/>
          </a:schemeClr>
        </a:solidFill>
      </dgm:spPr>
      <dgm:t>
        <a:bodyPr/>
        <a:lstStyle/>
        <a:p>
          <a:r>
            <a:rPr lang="lv-LV" dirty="0"/>
            <a:t>LBTU</a:t>
          </a:r>
        </a:p>
        <a:p>
          <a:r>
            <a:rPr lang="lv-LV" dirty="0"/>
            <a:t>(LLU)</a:t>
          </a:r>
        </a:p>
      </dgm:t>
    </dgm:pt>
    <dgm:pt modelId="{F1DF7617-44BB-45B3-8A41-9B08AB3294E7}" type="parTrans" cxnId="{55E529A1-FF6A-4711-AA0C-C6BC9D8EB7AC}">
      <dgm:prSet/>
      <dgm:spPr/>
      <dgm:t>
        <a:bodyPr/>
        <a:lstStyle/>
        <a:p>
          <a:endParaRPr lang="lv-LV"/>
        </a:p>
      </dgm:t>
    </dgm:pt>
    <dgm:pt modelId="{3C00EDFA-B65E-451B-9327-E3B0F11D474A}" type="sibTrans" cxnId="{55E529A1-FF6A-4711-AA0C-C6BC9D8EB7AC}">
      <dgm:prSet/>
      <dgm:spPr/>
      <dgm:t>
        <a:bodyPr/>
        <a:lstStyle/>
        <a:p>
          <a:endParaRPr lang="lv-LV"/>
        </a:p>
      </dgm:t>
    </dgm:pt>
    <dgm:pt modelId="{64242D1D-B54A-443F-ABD2-740D0B6EDDA7}">
      <dgm:prSet/>
      <dgm:spPr/>
    </dgm:pt>
    <dgm:pt modelId="{355A4BA5-A2B5-4C4B-9E61-D686114B5A0E}" type="parTrans" cxnId="{649A67CF-715C-42D4-B33C-63D9F3828DEC}">
      <dgm:prSet/>
      <dgm:spPr/>
      <dgm:t>
        <a:bodyPr/>
        <a:lstStyle/>
        <a:p>
          <a:endParaRPr lang="lv-LV"/>
        </a:p>
      </dgm:t>
    </dgm:pt>
    <dgm:pt modelId="{3580BFAE-95FA-4AF9-B367-4AE0D7092C56}" type="sibTrans" cxnId="{649A67CF-715C-42D4-B33C-63D9F3828DEC}">
      <dgm:prSet/>
      <dgm:spPr/>
      <dgm:t>
        <a:bodyPr/>
        <a:lstStyle/>
        <a:p>
          <a:endParaRPr lang="lv-LV"/>
        </a:p>
      </dgm:t>
    </dgm:pt>
    <dgm:pt modelId="{F1F528DA-93DA-4D18-813A-76D5191F1BC2}">
      <dgm:prSet/>
      <dgm:spPr/>
    </dgm:pt>
    <dgm:pt modelId="{E768DDF9-5C03-4C47-82FA-E305A2616552}" type="parTrans" cxnId="{6C6B2F92-D020-43A5-AF0B-5AA576695192}">
      <dgm:prSet/>
      <dgm:spPr/>
      <dgm:t>
        <a:bodyPr/>
        <a:lstStyle/>
        <a:p>
          <a:endParaRPr lang="lv-LV"/>
        </a:p>
      </dgm:t>
    </dgm:pt>
    <dgm:pt modelId="{8EA1C317-751D-41FF-9FD1-88CCC433D3D2}" type="sibTrans" cxnId="{6C6B2F92-D020-43A5-AF0B-5AA576695192}">
      <dgm:prSet/>
      <dgm:spPr/>
      <dgm:t>
        <a:bodyPr/>
        <a:lstStyle/>
        <a:p>
          <a:endParaRPr lang="lv-LV"/>
        </a:p>
      </dgm:t>
    </dgm:pt>
    <dgm:pt modelId="{5D11A82B-EF7D-48FD-B565-3BEFDF423175}" type="pres">
      <dgm:prSet presAssocID="{606A6221-D092-44AB-BA8D-B93E5C20B399}" presName="composite" presStyleCnt="0">
        <dgm:presLayoutVars>
          <dgm:chMax val="1"/>
          <dgm:dir val="rev"/>
          <dgm:resizeHandles val="exact"/>
        </dgm:presLayoutVars>
      </dgm:prSet>
      <dgm:spPr/>
    </dgm:pt>
    <dgm:pt modelId="{C3FBABB7-1BA4-4CD9-9E45-84C02E9ECF1E}" type="pres">
      <dgm:prSet presAssocID="{606A6221-D092-44AB-BA8D-B93E5C20B399}" presName="radial" presStyleCnt="0">
        <dgm:presLayoutVars>
          <dgm:animLvl val="ctr"/>
        </dgm:presLayoutVars>
      </dgm:prSet>
      <dgm:spPr/>
    </dgm:pt>
    <dgm:pt modelId="{4D1D6024-0603-4F1F-A504-B37FD0E756CC}" type="pres">
      <dgm:prSet presAssocID="{7C953B66-5858-4FE3-A8A7-2FD49CCA9052}" presName="centerShape" presStyleLbl="vennNode1" presStyleIdx="0" presStyleCnt="10"/>
      <dgm:spPr/>
    </dgm:pt>
    <dgm:pt modelId="{F2BFEF6B-7C3F-4DF7-8F5E-AA784F13DE7A}" type="pres">
      <dgm:prSet presAssocID="{F240967A-70D6-4C47-9224-F0F32605D3BA}" presName="node" presStyleLbl="vennNode1" presStyleIdx="1" presStyleCnt="10" custRadScaleRad="106153" custRadScaleInc="-194913">
        <dgm:presLayoutVars>
          <dgm:bulletEnabled val="1"/>
        </dgm:presLayoutVars>
      </dgm:prSet>
      <dgm:spPr/>
    </dgm:pt>
    <dgm:pt modelId="{15A5E058-8596-4BB2-8E38-8C003B767D78}" type="pres">
      <dgm:prSet presAssocID="{C25A393A-A626-42B6-98F5-2455DF4F3EB9}" presName="node" presStyleLbl="vennNode1" presStyleIdx="2" presStyleCnt="10" custRadScaleRad="99951" custRadScaleInc="-836">
        <dgm:presLayoutVars>
          <dgm:bulletEnabled val="1"/>
        </dgm:presLayoutVars>
      </dgm:prSet>
      <dgm:spPr/>
    </dgm:pt>
    <dgm:pt modelId="{7B421F4A-A9F4-4868-92AD-0C612D5BE1FB}" type="pres">
      <dgm:prSet presAssocID="{5D2CDC74-226C-4032-89B3-8E8939284A28}" presName="node" presStyleLbl="vennNode1" presStyleIdx="3" presStyleCnt="10" custRadScaleRad="99317" custRadScaleInc="300922">
        <dgm:presLayoutVars>
          <dgm:bulletEnabled val="1"/>
        </dgm:presLayoutVars>
      </dgm:prSet>
      <dgm:spPr/>
    </dgm:pt>
    <dgm:pt modelId="{724094FC-03D6-4231-A848-A3343980480C}" type="pres">
      <dgm:prSet presAssocID="{E3D7B3C3-1E48-420F-9B86-6062C620CB6E}" presName="node" presStyleLbl="vennNode1" presStyleIdx="4" presStyleCnt="10" custRadScaleRad="100479" custRadScaleInc="-102784">
        <dgm:presLayoutVars>
          <dgm:bulletEnabled val="1"/>
        </dgm:presLayoutVars>
      </dgm:prSet>
      <dgm:spPr/>
    </dgm:pt>
    <dgm:pt modelId="{25B10780-96BD-4821-953C-DBAC80C1D668}" type="pres">
      <dgm:prSet presAssocID="{5A50127C-CAF1-4AFF-B84B-B220A856744E}" presName="node" presStyleLbl="vennNode1" presStyleIdx="5" presStyleCnt="10" custRadScaleRad="91100" custRadScaleInc="104119">
        <dgm:presLayoutVars>
          <dgm:bulletEnabled val="1"/>
        </dgm:presLayoutVars>
      </dgm:prSet>
      <dgm:spPr/>
    </dgm:pt>
    <dgm:pt modelId="{BE18C382-4ECD-4AF0-9496-ADEACFF240D6}" type="pres">
      <dgm:prSet presAssocID="{7A2DCB61-9AB1-4805-BCA0-7B246235D10D}" presName="node" presStyleLbl="vennNode1" presStyleIdx="6" presStyleCnt="10" custRadScaleRad="101164" custRadScaleInc="-197272">
        <dgm:presLayoutVars>
          <dgm:bulletEnabled val="1"/>
        </dgm:presLayoutVars>
      </dgm:prSet>
      <dgm:spPr/>
    </dgm:pt>
    <dgm:pt modelId="{48CBC4CE-45B7-4B91-A8EB-C0D554876851}" type="pres">
      <dgm:prSet presAssocID="{D1841DCD-F2D5-4A06-BDA4-2548C23B4302}" presName="node" presStyleLbl="vennNode1" presStyleIdx="7" presStyleCnt="10" custRadScaleRad="108659" custRadScaleInc="-1207">
        <dgm:presLayoutVars>
          <dgm:bulletEnabled val="1"/>
        </dgm:presLayoutVars>
      </dgm:prSet>
      <dgm:spPr/>
    </dgm:pt>
    <dgm:pt modelId="{18207620-FCE3-4AB1-B358-31B3216AFCC2}" type="pres">
      <dgm:prSet presAssocID="{D39DB0A0-1B13-4F96-9233-9B33554BB9D0}" presName="node" presStyleLbl="vennNode1" presStyleIdx="8" presStyleCnt="10" custRadScaleRad="103832" custRadScaleInc="198679">
        <dgm:presLayoutVars>
          <dgm:bulletEnabled val="1"/>
        </dgm:presLayoutVars>
      </dgm:prSet>
      <dgm:spPr/>
    </dgm:pt>
    <dgm:pt modelId="{FA354FF0-E7C8-4333-A140-E4BEB8977655}" type="pres">
      <dgm:prSet presAssocID="{27BBF800-DEC7-4929-B11D-74365B138519}" presName="node" presStyleLbl="vennNode1" presStyleIdx="9" presStyleCnt="10" custRadScaleRad="102470" custRadScaleInc="-98978">
        <dgm:presLayoutVars>
          <dgm:bulletEnabled val="1"/>
        </dgm:presLayoutVars>
      </dgm:prSet>
      <dgm:spPr/>
    </dgm:pt>
  </dgm:ptLst>
  <dgm:cxnLst>
    <dgm:cxn modelId="{AD46740F-43CC-429A-A04A-9DC7AA228A05}" type="presOf" srcId="{5A50127C-CAF1-4AFF-B84B-B220A856744E}" destId="{25B10780-96BD-4821-953C-DBAC80C1D668}" srcOrd="0" destOrd="0" presId="urn:microsoft.com/office/officeart/2005/8/layout/radial3"/>
    <dgm:cxn modelId="{0DF53C18-8A33-4701-BA13-38D9564E4859}" type="presOf" srcId="{D39DB0A0-1B13-4F96-9233-9B33554BB9D0}" destId="{18207620-FCE3-4AB1-B358-31B3216AFCC2}" srcOrd="0" destOrd="0" presId="urn:microsoft.com/office/officeart/2005/8/layout/radial3"/>
    <dgm:cxn modelId="{F56A4538-3259-41AF-A5EF-BA94DE192EDC}" srcId="{606A6221-D092-44AB-BA8D-B93E5C20B399}" destId="{117B62B8-3BEE-4EC8-936F-3896048115A5}" srcOrd="1" destOrd="0" parTransId="{095EA61C-D716-49DE-856A-87A99FBA5BA1}" sibTransId="{E866EE2B-F861-4774-8847-903D09AA5245}"/>
    <dgm:cxn modelId="{54D2FA3D-F666-481C-9B97-423C43C2AEF7}" srcId="{7C953B66-5858-4FE3-A8A7-2FD49CCA9052}" destId="{7A2DCB61-9AB1-4805-BCA0-7B246235D10D}" srcOrd="5" destOrd="0" parTransId="{B4D17263-4D06-47FC-BDA8-A7C697325A7A}" sibTransId="{3FDA4560-D1B8-4BF4-A51B-823F687846AE}"/>
    <dgm:cxn modelId="{0022CA6B-3133-4B2D-BF36-BA38C1058557}" srcId="{7C953B66-5858-4FE3-A8A7-2FD49CCA9052}" destId="{D1841DCD-F2D5-4A06-BDA4-2548C23B4302}" srcOrd="6" destOrd="0" parTransId="{6CDF773E-D9FF-4CCB-BEA6-21CD19D7F80B}" sibTransId="{F5C1DE71-5933-4472-816B-EF3311449219}"/>
    <dgm:cxn modelId="{B4C8CC4B-C437-45D9-8BA7-EA3B2087856D}" type="presOf" srcId="{E3D7B3C3-1E48-420F-9B86-6062C620CB6E}" destId="{724094FC-03D6-4231-A848-A3343980480C}" srcOrd="0" destOrd="0" presId="urn:microsoft.com/office/officeart/2005/8/layout/radial3"/>
    <dgm:cxn modelId="{A3E73354-B0F1-45DF-A488-7EEC8EA2DD5F}" type="presOf" srcId="{C25A393A-A626-42B6-98F5-2455DF4F3EB9}" destId="{15A5E058-8596-4BB2-8E38-8C003B767D78}" srcOrd="0" destOrd="0" presId="urn:microsoft.com/office/officeart/2005/8/layout/radial3"/>
    <dgm:cxn modelId="{11B84E58-3615-4386-8E1B-5E3C1DD48F79}" srcId="{7C953B66-5858-4FE3-A8A7-2FD49CCA9052}" destId="{E3D7B3C3-1E48-420F-9B86-6062C620CB6E}" srcOrd="3" destOrd="0" parTransId="{2136B116-82E8-4C87-A128-077F7AFFE47E}" sibTransId="{2D5475C6-C77C-493E-9369-60A91DF150FF}"/>
    <dgm:cxn modelId="{683C2879-08D1-4D7B-A49C-C921F3EEE886}" type="presOf" srcId="{D1841DCD-F2D5-4A06-BDA4-2548C23B4302}" destId="{48CBC4CE-45B7-4B91-A8EB-C0D554876851}" srcOrd="0" destOrd="0" presId="urn:microsoft.com/office/officeart/2005/8/layout/radial3"/>
    <dgm:cxn modelId="{8D666F80-4883-4F46-94A4-3935606C638A}" type="presOf" srcId="{F240967A-70D6-4C47-9224-F0F32605D3BA}" destId="{F2BFEF6B-7C3F-4DF7-8F5E-AA784F13DE7A}" srcOrd="0" destOrd="0" presId="urn:microsoft.com/office/officeart/2005/8/layout/radial3"/>
    <dgm:cxn modelId="{857AE485-64E8-4F08-A798-827CF5BCF547}" type="presOf" srcId="{7C953B66-5858-4FE3-A8A7-2FD49CCA9052}" destId="{4D1D6024-0603-4F1F-A504-B37FD0E756CC}" srcOrd="0" destOrd="0" presId="urn:microsoft.com/office/officeart/2005/8/layout/radial3"/>
    <dgm:cxn modelId="{8F853786-5526-4292-AE0D-94007519D0D0}" type="presOf" srcId="{5D2CDC74-226C-4032-89B3-8E8939284A28}" destId="{7B421F4A-A9F4-4868-92AD-0C612D5BE1FB}" srcOrd="0" destOrd="0" presId="urn:microsoft.com/office/officeart/2005/8/layout/radial3"/>
    <dgm:cxn modelId="{6C6B2F92-D020-43A5-AF0B-5AA576695192}" srcId="{606A6221-D092-44AB-BA8D-B93E5C20B399}" destId="{F1F528DA-93DA-4D18-813A-76D5191F1BC2}" srcOrd="3" destOrd="0" parTransId="{E768DDF9-5C03-4C47-82FA-E305A2616552}" sibTransId="{8EA1C317-751D-41FF-9FD1-88CCC433D3D2}"/>
    <dgm:cxn modelId="{55E529A1-FF6A-4711-AA0C-C6BC9D8EB7AC}" srcId="{7C953B66-5858-4FE3-A8A7-2FD49CCA9052}" destId="{27BBF800-DEC7-4929-B11D-74365B138519}" srcOrd="8" destOrd="0" parTransId="{F1DF7617-44BB-45B3-8A41-9B08AB3294E7}" sibTransId="{3C00EDFA-B65E-451B-9327-E3B0F11D474A}"/>
    <dgm:cxn modelId="{0A8CB9A1-C448-44C2-BAAE-2155FB7AD2D4}" type="presOf" srcId="{7A2DCB61-9AB1-4805-BCA0-7B246235D10D}" destId="{BE18C382-4ECD-4AF0-9496-ADEACFF240D6}" srcOrd="0" destOrd="0" presId="urn:microsoft.com/office/officeart/2005/8/layout/radial3"/>
    <dgm:cxn modelId="{B6E04DA3-8FBB-4DBF-AD3C-09AA311B846C}" type="presOf" srcId="{606A6221-D092-44AB-BA8D-B93E5C20B399}" destId="{5D11A82B-EF7D-48FD-B565-3BEFDF423175}" srcOrd="0" destOrd="0" presId="urn:microsoft.com/office/officeart/2005/8/layout/radial3"/>
    <dgm:cxn modelId="{42A8B4A5-3B91-4949-B6AD-7F90FCB1B64E}" type="presOf" srcId="{27BBF800-DEC7-4929-B11D-74365B138519}" destId="{FA354FF0-E7C8-4333-A140-E4BEB8977655}" srcOrd="0" destOrd="0" presId="urn:microsoft.com/office/officeart/2005/8/layout/radial3"/>
    <dgm:cxn modelId="{E8B820B2-F327-473F-A370-3DF214C87F70}" srcId="{7C953B66-5858-4FE3-A8A7-2FD49CCA9052}" destId="{5A50127C-CAF1-4AFF-B84B-B220A856744E}" srcOrd="4" destOrd="0" parTransId="{7C91428D-6FDF-4C06-8869-E4F640814A20}" sibTransId="{9EB737EE-FC09-443A-BA77-831EABBD081D}"/>
    <dgm:cxn modelId="{F43DF1CA-685D-43A7-A32F-1B279D3BBE5D}" srcId="{7C953B66-5858-4FE3-A8A7-2FD49CCA9052}" destId="{5D2CDC74-226C-4032-89B3-8E8939284A28}" srcOrd="2" destOrd="0" parTransId="{A68E58FE-43D3-4BF7-9D8A-A4FE1E40D55E}" sibTransId="{D62CBDC1-E40D-4280-B978-A9783816926D}"/>
    <dgm:cxn modelId="{8AD5B9CE-25AE-4D04-99B7-4F58B1392D2B}" srcId="{7C953B66-5858-4FE3-A8A7-2FD49CCA9052}" destId="{C25A393A-A626-42B6-98F5-2455DF4F3EB9}" srcOrd="1" destOrd="0" parTransId="{9705C704-09AE-4A8E-AC56-5CA31A5A61DD}" sibTransId="{667422FA-2951-4B64-AFD9-C8A725600B00}"/>
    <dgm:cxn modelId="{649A67CF-715C-42D4-B33C-63D9F3828DEC}" srcId="{606A6221-D092-44AB-BA8D-B93E5C20B399}" destId="{64242D1D-B54A-443F-ABD2-740D0B6EDDA7}" srcOrd="2" destOrd="0" parTransId="{355A4BA5-A2B5-4C4B-9E61-D686114B5A0E}" sibTransId="{3580BFAE-95FA-4AF9-B367-4AE0D7092C56}"/>
    <dgm:cxn modelId="{AD1E80DA-2FCD-4844-BE4D-8678F6E7035A}" srcId="{7C953B66-5858-4FE3-A8A7-2FD49CCA9052}" destId="{F240967A-70D6-4C47-9224-F0F32605D3BA}" srcOrd="0" destOrd="0" parTransId="{E5E3A4E6-8ECF-4955-9136-864E70D28308}" sibTransId="{CFFD7DBB-329D-4FF4-A557-1467CE3906C0}"/>
    <dgm:cxn modelId="{013283E5-0ABE-4EA1-A086-2CB76949196B}" srcId="{606A6221-D092-44AB-BA8D-B93E5C20B399}" destId="{7C953B66-5858-4FE3-A8A7-2FD49CCA9052}" srcOrd="0" destOrd="0" parTransId="{21578988-1903-4C09-B3A3-4FE4A9B07C54}" sibTransId="{4410B951-4FE0-42EA-A3DE-4FFBF0DE991A}"/>
    <dgm:cxn modelId="{D31763FB-3975-4E5C-9B10-D8F57876D6D9}" srcId="{7C953B66-5858-4FE3-A8A7-2FD49CCA9052}" destId="{D39DB0A0-1B13-4F96-9233-9B33554BB9D0}" srcOrd="7" destOrd="0" parTransId="{D70FF995-D241-444C-880B-56F8F8D9DB8C}" sibTransId="{D0540C7F-6F9D-40B9-85B4-11ADD8939CBC}"/>
    <dgm:cxn modelId="{6C394F2C-642E-4BFD-B018-F3AD4AD72340}" type="presParOf" srcId="{5D11A82B-EF7D-48FD-B565-3BEFDF423175}" destId="{C3FBABB7-1BA4-4CD9-9E45-84C02E9ECF1E}" srcOrd="0" destOrd="0" presId="urn:microsoft.com/office/officeart/2005/8/layout/radial3"/>
    <dgm:cxn modelId="{E2E16119-E232-4CBB-A23F-1732B46442F2}" type="presParOf" srcId="{C3FBABB7-1BA4-4CD9-9E45-84C02E9ECF1E}" destId="{4D1D6024-0603-4F1F-A504-B37FD0E756CC}" srcOrd="0" destOrd="0" presId="urn:microsoft.com/office/officeart/2005/8/layout/radial3"/>
    <dgm:cxn modelId="{54136E70-8BDC-4381-A9C9-98FA3A9986E5}" type="presParOf" srcId="{C3FBABB7-1BA4-4CD9-9E45-84C02E9ECF1E}" destId="{F2BFEF6B-7C3F-4DF7-8F5E-AA784F13DE7A}" srcOrd="1" destOrd="0" presId="urn:microsoft.com/office/officeart/2005/8/layout/radial3"/>
    <dgm:cxn modelId="{FFD6F13D-AF5D-498C-A2E4-43E54AE65C06}" type="presParOf" srcId="{C3FBABB7-1BA4-4CD9-9E45-84C02E9ECF1E}" destId="{15A5E058-8596-4BB2-8E38-8C003B767D78}" srcOrd="2" destOrd="0" presId="urn:microsoft.com/office/officeart/2005/8/layout/radial3"/>
    <dgm:cxn modelId="{B50EFEBA-9E8E-40C1-9E2C-498363824B6E}" type="presParOf" srcId="{C3FBABB7-1BA4-4CD9-9E45-84C02E9ECF1E}" destId="{7B421F4A-A9F4-4868-92AD-0C612D5BE1FB}" srcOrd="3" destOrd="0" presId="urn:microsoft.com/office/officeart/2005/8/layout/radial3"/>
    <dgm:cxn modelId="{4B624584-9761-40B3-92EE-98ECEF3A459D}" type="presParOf" srcId="{C3FBABB7-1BA4-4CD9-9E45-84C02E9ECF1E}" destId="{724094FC-03D6-4231-A848-A3343980480C}" srcOrd="4" destOrd="0" presId="urn:microsoft.com/office/officeart/2005/8/layout/radial3"/>
    <dgm:cxn modelId="{389C983B-EE0F-4693-A80F-FB98BCDDA74E}" type="presParOf" srcId="{C3FBABB7-1BA4-4CD9-9E45-84C02E9ECF1E}" destId="{25B10780-96BD-4821-953C-DBAC80C1D668}" srcOrd="5" destOrd="0" presId="urn:microsoft.com/office/officeart/2005/8/layout/radial3"/>
    <dgm:cxn modelId="{C12F45CE-0F81-4C75-B292-2CDD0AF5EEB3}" type="presParOf" srcId="{C3FBABB7-1BA4-4CD9-9E45-84C02E9ECF1E}" destId="{BE18C382-4ECD-4AF0-9496-ADEACFF240D6}" srcOrd="6" destOrd="0" presId="urn:microsoft.com/office/officeart/2005/8/layout/radial3"/>
    <dgm:cxn modelId="{AC6C0614-E76A-47A8-B33F-0E4CB42AD72E}" type="presParOf" srcId="{C3FBABB7-1BA4-4CD9-9E45-84C02E9ECF1E}" destId="{48CBC4CE-45B7-4B91-A8EB-C0D554876851}" srcOrd="7" destOrd="0" presId="urn:microsoft.com/office/officeart/2005/8/layout/radial3"/>
    <dgm:cxn modelId="{1ECD14DE-D234-4320-AE5B-6668F1A85E95}" type="presParOf" srcId="{C3FBABB7-1BA4-4CD9-9E45-84C02E9ECF1E}" destId="{18207620-FCE3-4AB1-B358-31B3216AFCC2}" srcOrd="8" destOrd="0" presId="urn:microsoft.com/office/officeart/2005/8/layout/radial3"/>
    <dgm:cxn modelId="{63E973ED-0B75-45A5-8FC7-C1AE9AD386B8}" type="presParOf" srcId="{C3FBABB7-1BA4-4CD9-9E45-84C02E9ECF1E}" destId="{FA354FF0-E7C8-4333-A140-E4BEB897765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6024-0603-4F1F-A504-B37FD0E756CC}">
      <dsp:nvSpPr>
        <dsp:cNvPr id="0" name=""/>
        <dsp:cNvSpPr/>
      </dsp:nvSpPr>
      <dsp:spPr>
        <a:xfrm>
          <a:off x="2386521" y="1455034"/>
          <a:ext cx="3534735" cy="353473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accent6">
                  <a:lumMod val="50000"/>
                </a:schemeClr>
              </a:solidFill>
              <a:effectLst/>
            </a:rPr>
            <a:t>Projekta</a:t>
          </a:r>
          <a:r>
            <a:rPr lang="en-US" sz="1600" kern="1200" dirty="0">
              <a:solidFill>
                <a:schemeClr val="accent6">
                  <a:lumMod val="50000"/>
                </a:schemeClr>
              </a:solidFill>
              <a:effectLst/>
            </a:rPr>
            <a:t> </a:t>
          </a:r>
          <a:r>
            <a:rPr lang="en-US" sz="1600" kern="1200" dirty="0" err="1">
              <a:solidFill>
                <a:schemeClr val="accent6">
                  <a:lumMod val="50000"/>
                </a:schemeClr>
              </a:solidFill>
              <a:effectLst/>
            </a:rPr>
            <a:t>mērķis</a:t>
          </a:r>
          <a:r>
            <a:rPr lang="en-US" sz="1600" kern="1200" dirty="0">
              <a:solidFill>
                <a:schemeClr val="accent6">
                  <a:lumMod val="50000"/>
                </a:schemeClr>
              </a:solidFill>
              <a:effectLst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accent6">
                  <a:lumMod val="50000"/>
                </a:schemeClr>
              </a:solidFill>
              <a:effectLst/>
            </a:rPr>
            <a:t>Inovatīvas </a:t>
          </a:r>
          <a:r>
            <a:rPr lang="lv-LV" sz="1600" kern="1200" dirty="0" err="1">
              <a:solidFill>
                <a:schemeClr val="accent6">
                  <a:lumMod val="50000"/>
                </a:schemeClr>
              </a:solidFill>
              <a:effectLst/>
            </a:rPr>
            <a:t>dehidratācijas</a:t>
          </a:r>
          <a:r>
            <a:rPr lang="lv-LV" sz="1600" kern="1200" dirty="0">
              <a:solidFill>
                <a:schemeClr val="accent6">
                  <a:lumMod val="50000"/>
                </a:schemeClr>
              </a:solidFill>
              <a:effectLst/>
            </a:rPr>
            <a:t> tehnoloģijas pielietojuma izpēte </a:t>
          </a:r>
          <a:r>
            <a:rPr lang="lv-LV" sz="1600" kern="1200" dirty="0" err="1">
              <a:solidFill>
                <a:schemeClr val="accent6">
                  <a:lumMod val="50000"/>
                </a:schemeClr>
              </a:solidFill>
              <a:effectLst/>
            </a:rPr>
            <a:t>sapropeļa</a:t>
          </a:r>
          <a:r>
            <a:rPr lang="lv-LV" sz="1600" kern="1200" dirty="0">
              <a:solidFill>
                <a:schemeClr val="accent6">
                  <a:lumMod val="50000"/>
                </a:schemeClr>
              </a:solidFill>
              <a:effectLst/>
            </a:rPr>
            <a:t> ieguvē, uz </a:t>
          </a:r>
          <a:r>
            <a:rPr lang="lv-LV" sz="1600" kern="1200" dirty="0" err="1">
              <a:solidFill>
                <a:schemeClr val="accent6">
                  <a:lumMod val="50000"/>
                </a:schemeClr>
              </a:solidFill>
              <a:effectLst/>
            </a:rPr>
            <a:t>sapropeļa</a:t>
          </a:r>
          <a:r>
            <a:rPr lang="lv-LV" sz="1600" kern="1200" dirty="0">
              <a:solidFill>
                <a:schemeClr val="accent6">
                  <a:lumMod val="50000"/>
                </a:schemeClr>
              </a:solidFill>
              <a:effectLst/>
            </a:rPr>
            <a:t> bāzes veidotu produktu izmantošanas iespējas augkopībā un lopkopībā</a:t>
          </a:r>
        </a:p>
      </dsp:txBody>
      <dsp:txXfrm>
        <a:off x="2904171" y="1972684"/>
        <a:ext cx="2499435" cy="2499435"/>
      </dsp:txXfrm>
    </dsp:sp>
    <dsp:sp modelId="{F2BFEF6B-7C3F-4DF7-8F5E-AA784F13DE7A}">
      <dsp:nvSpPr>
        <dsp:cNvPr id="0" name=""/>
        <dsp:cNvSpPr/>
      </dsp:nvSpPr>
      <dsp:spPr>
        <a:xfrm>
          <a:off x="878436" y="1828813"/>
          <a:ext cx="1767367" cy="1767367"/>
        </a:xfrm>
        <a:prstGeom prst="ellipse">
          <a:avLst/>
        </a:prstGeom>
        <a:solidFill>
          <a:schemeClr val="accent6">
            <a:lumMod val="20000"/>
            <a:lumOff val="80000"/>
            <a:alpha val="58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SIA «Ainava GG»</a:t>
          </a:r>
        </a:p>
      </dsp:txBody>
      <dsp:txXfrm>
        <a:off x="1137261" y="2087638"/>
        <a:ext cx="1249717" cy="1249717"/>
      </dsp:txXfrm>
    </dsp:sp>
    <dsp:sp modelId="{15A5E058-8596-4BB2-8E38-8C003B767D78}">
      <dsp:nvSpPr>
        <dsp:cNvPr id="0" name=""/>
        <dsp:cNvSpPr/>
      </dsp:nvSpPr>
      <dsp:spPr>
        <a:xfrm>
          <a:off x="1779827" y="583462"/>
          <a:ext cx="1767367" cy="1767367"/>
        </a:xfrm>
        <a:prstGeom prst="ellipse">
          <a:avLst/>
        </a:prstGeom>
        <a:solidFill>
          <a:schemeClr val="accent6">
            <a:lumMod val="20000"/>
            <a:lumOff val="80000"/>
            <a:alpha val="5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SIA «Ogres piens»</a:t>
          </a:r>
        </a:p>
      </dsp:txBody>
      <dsp:txXfrm>
        <a:off x="2038652" y="842287"/>
        <a:ext cx="1249717" cy="1249717"/>
      </dsp:txXfrm>
    </dsp:sp>
    <dsp:sp modelId="{7B421F4A-A9F4-4868-92AD-0C612D5BE1FB}">
      <dsp:nvSpPr>
        <dsp:cNvPr id="0" name=""/>
        <dsp:cNvSpPr/>
      </dsp:nvSpPr>
      <dsp:spPr>
        <a:xfrm>
          <a:off x="4752175" y="595486"/>
          <a:ext cx="1767367" cy="1767367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AREI Priekuļu pētniecības centrs</a:t>
          </a:r>
        </a:p>
      </dsp:txBody>
      <dsp:txXfrm>
        <a:off x="5011000" y="854311"/>
        <a:ext cx="1249717" cy="1249717"/>
      </dsp:txXfrm>
    </dsp:sp>
    <dsp:sp modelId="{724094FC-03D6-4231-A848-A3343980480C}">
      <dsp:nvSpPr>
        <dsp:cNvPr id="0" name=""/>
        <dsp:cNvSpPr/>
      </dsp:nvSpPr>
      <dsp:spPr>
        <a:xfrm>
          <a:off x="2520920" y="4528897"/>
          <a:ext cx="1767367" cy="1767367"/>
        </a:xfrm>
        <a:prstGeom prst="ellipse">
          <a:avLst/>
        </a:prstGeom>
        <a:solidFill>
          <a:schemeClr val="accent6">
            <a:lumMod val="20000"/>
            <a:lumOff val="80000"/>
            <a:alpha val="5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SIA «Valmiera Agro»</a:t>
          </a:r>
        </a:p>
      </dsp:txBody>
      <dsp:txXfrm>
        <a:off x="2779745" y="4787722"/>
        <a:ext cx="1249717" cy="1249717"/>
      </dsp:txXfrm>
    </dsp:sp>
    <dsp:sp modelId="{25B10780-96BD-4821-953C-DBAC80C1D668}">
      <dsp:nvSpPr>
        <dsp:cNvPr id="0" name=""/>
        <dsp:cNvSpPr/>
      </dsp:nvSpPr>
      <dsp:spPr>
        <a:xfrm>
          <a:off x="1423229" y="3335391"/>
          <a:ext cx="1767367" cy="1767367"/>
        </a:xfrm>
        <a:prstGeom prst="ellipse">
          <a:avLst/>
        </a:prstGeom>
        <a:solidFill>
          <a:schemeClr val="accent6">
            <a:lumMod val="20000"/>
            <a:lumOff val="80000"/>
            <a:alpha val="6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SIA stādu audzētava «</a:t>
          </a:r>
          <a:r>
            <a:rPr lang="lv-LV" sz="2000" kern="1200" dirty="0" err="1"/>
            <a:t>Dimzas</a:t>
          </a:r>
          <a:r>
            <a:rPr lang="lv-LV" sz="2000" kern="1200" dirty="0"/>
            <a:t>»</a:t>
          </a:r>
        </a:p>
      </dsp:txBody>
      <dsp:txXfrm>
        <a:off x="1682054" y="3594216"/>
        <a:ext cx="1249717" cy="1249717"/>
      </dsp:txXfrm>
    </dsp:sp>
    <dsp:sp modelId="{BE18C382-4ECD-4AF0-9496-ADEACFF240D6}">
      <dsp:nvSpPr>
        <dsp:cNvPr id="0" name=""/>
        <dsp:cNvSpPr/>
      </dsp:nvSpPr>
      <dsp:spPr>
        <a:xfrm>
          <a:off x="5572672" y="1977799"/>
          <a:ext cx="1767367" cy="1767367"/>
        </a:xfrm>
        <a:prstGeom prst="ellipse">
          <a:avLst/>
        </a:prstGeom>
        <a:solidFill>
          <a:schemeClr val="accent4">
            <a:lumMod val="20000"/>
            <a:lumOff val="80000"/>
            <a:alpha val="5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LOSP</a:t>
          </a:r>
        </a:p>
      </dsp:txBody>
      <dsp:txXfrm>
        <a:off x="5831497" y="2236624"/>
        <a:ext cx="1249717" cy="1249717"/>
      </dsp:txXfrm>
    </dsp:sp>
    <dsp:sp modelId="{48CBC4CE-45B7-4B91-A8EB-C0D554876851}">
      <dsp:nvSpPr>
        <dsp:cNvPr id="0" name=""/>
        <dsp:cNvSpPr/>
      </dsp:nvSpPr>
      <dsp:spPr>
        <a:xfrm>
          <a:off x="5448553" y="3572031"/>
          <a:ext cx="1767367" cy="1767367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LBLA</a:t>
          </a:r>
        </a:p>
      </dsp:txBody>
      <dsp:txXfrm>
        <a:off x="5707378" y="3830856"/>
        <a:ext cx="1249717" cy="1249717"/>
      </dsp:txXfrm>
    </dsp:sp>
    <dsp:sp modelId="{18207620-FCE3-4AB1-B358-31B3216AFCC2}">
      <dsp:nvSpPr>
        <dsp:cNvPr id="0" name=""/>
        <dsp:cNvSpPr/>
      </dsp:nvSpPr>
      <dsp:spPr>
        <a:xfrm>
          <a:off x="4109028" y="4538502"/>
          <a:ext cx="1767367" cy="1767367"/>
        </a:xfrm>
        <a:prstGeom prst="ellipse">
          <a:avLst/>
        </a:prstGeom>
        <a:solidFill>
          <a:schemeClr val="accent4">
            <a:lumMod val="20000"/>
            <a:lumOff val="80000"/>
            <a:alpha val="4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Stādu audzētāju biedrība</a:t>
          </a:r>
        </a:p>
      </dsp:txBody>
      <dsp:txXfrm>
        <a:off x="4367853" y="4797327"/>
        <a:ext cx="1249717" cy="1249717"/>
      </dsp:txXfrm>
    </dsp:sp>
    <dsp:sp modelId="{FA354FF0-E7C8-4333-A140-E4BEB8977655}">
      <dsp:nvSpPr>
        <dsp:cNvPr id="0" name=""/>
        <dsp:cNvSpPr/>
      </dsp:nvSpPr>
      <dsp:spPr>
        <a:xfrm>
          <a:off x="3287048" y="0"/>
          <a:ext cx="1767367" cy="1767367"/>
        </a:xfrm>
        <a:prstGeom prst="ellipse">
          <a:avLst/>
        </a:prstGeom>
        <a:solidFill>
          <a:schemeClr val="accent2">
            <a:lumMod val="20000"/>
            <a:lumOff val="80000"/>
            <a:alpha val="68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LBTU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(LLU)</a:t>
          </a:r>
        </a:p>
      </dsp:txBody>
      <dsp:txXfrm>
        <a:off x="3545873" y="258825"/>
        <a:ext cx="1249717" cy="1249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B5273-3C5E-417B-BEBE-B80D879454CC}" type="datetimeFigureOut">
              <a:rPr lang="lv-LV" smtClean="0"/>
              <a:t>06.03.2023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4E3B5-36A5-4108-8828-0880784A4B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733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E3B5-36A5-4108-8828-0880784A4BD0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353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Komersants – zinātne – nevalstiskais sektors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4E3B5-36A5-4108-8828-0880784A4BD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408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Rezultātu izplatīšana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4E3B5-36A5-4108-8828-0880784A4BD0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241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E3B5-36A5-4108-8828-0880784A4BD0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972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3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829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578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08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40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68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73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635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23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62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4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84B8-A19D-4471-B288-6EEA2B5EBD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45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035" y="1778360"/>
            <a:ext cx="8515928" cy="246339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lv-LV" sz="1600" dirty="0"/>
              <a:t>ES  ELFLA </a:t>
            </a:r>
            <a:br>
              <a:rPr lang="lv-LV" sz="1600" dirty="0"/>
            </a:br>
            <a:r>
              <a:rPr lang="lv-LV" sz="1600" dirty="0"/>
              <a:t>Latvijas Lauku attīstības programmas 2014.–2020.gadam </a:t>
            </a:r>
            <a:br>
              <a:rPr lang="lv-LV" sz="1600" dirty="0"/>
            </a:br>
            <a:r>
              <a:rPr lang="lv-LV" sz="1600" dirty="0"/>
              <a:t>projekta idejas iesniegums pasākuma "Sadarbība" 16.1. </a:t>
            </a:r>
            <a:r>
              <a:rPr lang="lv-LV" sz="1600" dirty="0" err="1"/>
              <a:t>apakšpasākumam</a:t>
            </a:r>
            <a:r>
              <a:rPr lang="lv-LV" sz="1600" dirty="0"/>
              <a:t> "Atbalsts Eiropas Inovāciju partnerības lauksaimniecības ražīgumam un ilgtspējai lauksaimniecības ražīguma un ilgtspējas darba grupu projektu īstenošanai“</a:t>
            </a:r>
            <a:br>
              <a:rPr lang="lv-LV" sz="1600" dirty="0"/>
            </a:br>
            <a:br>
              <a:rPr lang="lv-LV" sz="3200" dirty="0"/>
            </a:br>
            <a:br>
              <a:rPr lang="lv-LV" sz="3200" dirty="0"/>
            </a:br>
            <a:endParaRPr lang="lv-LV" sz="3200" dirty="0"/>
          </a:p>
        </p:txBody>
      </p:sp>
      <p:sp>
        <p:nvSpPr>
          <p:cNvPr id="1044" name="AutoShape 20" descr="Картинки по запросу NAP 2020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grpSp>
        <p:nvGrpSpPr>
          <p:cNvPr id="5" name="Group 4"/>
          <p:cNvGrpSpPr/>
          <p:nvPr/>
        </p:nvGrpSpPr>
        <p:grpSpPr>
          <a:xfrm>
            <a:off x="1861005" y="203201"/>
            <a:ext cx="8515928" cy="1481777"/>
            <a:chOff x="1861005" y="203201"/>
            <a:chExt cx="8515928" cy="1481777"/>
          </a:xfrm>
        </p:grpSpPr>
        <p:pic>
          <p:nvPicPr>
            <p:cNvPr id="1030" name="Picture 6" descr="Картинки по запросу LAD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005" y="203201"/>
              <a:ext cx="2016392" cy="1378857"/>
            </a:xfrm>
            <a:prstGeom prst="rect">
              <a:avLst/>
            </a:prstGeom>
            <a:noFill/>
          </p:spPr>
        </p:pic>
        <p:pic>
          <p:nvPicPr>
            <p:cNvPr id="1045" name="Picture 21" descr="C:\Documents and Settings\User\Desktop\NAP_LEADER_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397" y="203201"/>
              <a:ext cx="6499536" cy="1481777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0" y="3150420"/>
            <a:ext cx="12191999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Inovatīvas dehidratācijas tehnoloģijas pielietojuma izpēte sapropeļa ieguvē, uz sapropeļa bāzes veidotu produktu izmantošanas iespējas augkopībā un lopkopībā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340" y="5169859"/>
            <a:ext cx="11112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Latvijas </a:t>
            </a:r>
            <a:r>
              <a:rPr lang="lv-LV" dirty="0" err="1"/>
              <a:t>Biozinātņu</a:t>
            </a:r>
            <a:r>
              <a:rPr lang="lv-LV" dirty="0"/>
              <a:t> un tehnoloģiju universitāte, </a:t>
            </a:r>
            <a:r>
              <a:rPr lang="lv-LV" dirty="0" err="1"/>
              <a:t>Agroresursu</a:t>
            </a:r>
            <a:r>
              <a:rPr lang="lv-LV" dirty="0"/>
              <a:t> un ekonomikas institūts, </a:t>
            </a:r>
          </a:p>
          <a:p>
            <a:pPr algn="ctr"/>
            <a:r>
              <a:rPr lang="lv-LV" dirty="0"/>
              <a:t>SIA «Ainava GG», SIA «Ogres Piens», SIA «Valmiera Agro», SIA «Stādu audzētava «</a:t>
            </a:r>
            <a:r>
              <a:rPr lang="lv-LV" dirty="0" err="1"/>
              <a:t>Dimzas</a:t>
            </a:r>
            <a:r>
              <a:rPr lang="lv-LV" dirty="0"/>
              <a:t>»», SIA «Zemgales dārzi», </a:t>
            </a:r>
          </a:p>
          <a:p>
            <a:pPr algn="ctr"/>
            <a:r>
              <a:rPr lang="lv-LV" dirty="0"/>
              <a:t>Lauksaimniecības organizāciju sadarbības padome, Latvijas Bioloģiskās lauksaimniecības asociācija, Stādu Audzētāju Biedrība</a:t>
            </a:r>
          </a:p>
        </p:txBody>
      </p:sp>
    </p:spTree>
    <p:extLst>
      <p:ext uri="{BB962C8B-B14F-4D97-AF65-F5344CB8AC3E}">
        <p14:creationId xmlns:p14="http://schemas.microsoft.com/office/powerpoint/2010/main" val="321117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01" y="283781"/>
            <a:ext cx="7869499" cy="1325563"/>
          </a:xfrm>
        </p:spPr>
        <p:txBody>
          <a:bodyPr/>
          <a:lstStyle/>
          <a:p>
            <a:r>
              <a:rPr lang="lv-LV" b="1" dirty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Pētījuma vietas izvēle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5256" y="1569450"/>
            <a:ext cx="663854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400" dirty="0"/>
              <a:t>Pētījuma vietas izvēle </a:t>
            </a:r>
            <a:endParaRPr lang="en-US" sz="2400" dirty="0"/>
          </a:p>
          <a:p>
            <a:r>
              <a:rPr lang="lv-LV" sz="2400" dirty="0"/>
              <a:t>Pagājušā gadsimta 90-jos gados veikta sapropeļa ieguve </a:t>
            </a:r>
            <a:r>
              <a:rPr lang="lv-LV" sz="1600" i="1" dirty="0"/>
              <a:t>(</a:t>
            </a:r>
            <a:r>
              <a:rPr lang="lv-LV" sz="1600" i="1" dirty="0" err="1"/>
              <a:t>izmeltas</a:t>
            </a:r>
            <a:r>
              <a:rPr lang="lv-LV" sz="1600" i="1" dirty="0"/>
              <a:t> 38 tūkst.t</a:t>
            </a:r>
            <a:r>
              <a:rPr lang="lv-LV" sz="1600" dirty="0"/>
              <a:t>.);</a:t>
            </a:r>
          </a:p>
          <a:p>
            <a:endParaRPr lang="lv-LV" sz="2400" dirty="0"/>
          </a:p>
          <a:p>
            <a:r>
              <a:rPr lang="lv-LV" sz="2400" dirty="0"/>
              <a:t>Sapropeļa krājumi 6,5 </a:t>
            </a:r>
            <a:r>
              <a:rPr lang="lv-LV" sz="2400" dirty="0" err="1"/>
              <a:t>mlj</a:t>
            </a:r>
            <a:r>
              <a:rPr lang="lv-LV" sz="2400" dirty="0"/>
              <a:t>. m</a:t>
            </a:r>
            <a:r>
              <a:rPr lang="lv-LV" sz="2400" baseline="30000" dirty="0"/>
              <a:t>3</a:t>
            </a:r>
          </a:p>
          <a:p>
            <a:endParaRPr lang="lv-LV" sz="2400" baseline="30000" dirty="0"/>
          </a:p>
          <a:p>
            <a:r>
              <a:rPr lang="lv-LV" sz="2400" dirty="0"/>
              <a:t>Ieguves ezera vid. dziļums 1,1 m;</a:t>
            </a:r>
          </a:p>
          <a:p>
            <a:endParaRPr lang="lv-LV" sz="2400" dirty="0"/>
          </a:p>
          <a:p>
            <a:r>
              <a:rPr lang="lv-LV" sz="2400" b="1" dirty="0"/>
              <a:t>Ekoloģiskais aspekts: </a:t>
            </a:r>
          </a:p>
          <a:p>
            <a:pPr lvl="1"/>
            <a:r>
              <a:rPr lang="lv-LV" sz="2000" b="1" dirty="0"/>
              <a:t>intensīva eitrofikācija – aizaugšana;</a:t>
            </a:r>
          </a:p>
          <a:p>
            <a:pPr lvl="1"/>
            <a:r>
              <a:rPr lang="lv-LV" sz="2000" b="1" dirty="0"/>
              <a:t>Regulāra zivju slāpšana </a:t>
            </a:r>
            <a:r>
              <a:rPr lang="lv-LV" sz="1200" b="1" i="1" dirty="0"/>
              <a:t>(pēc nozvejas 3 lielākais ezers reģionā; 14 zivju sugas).</a:t>
            </a:r>
            <a:endParaRPr lang="lv-LV" sz="1200" b="1" dirty="0"/>
          </a:p>
        </p:txBody>
      </p:sp>
      <p:sp>
        <p:nvSpPr>
          <p:cNvPr id="6" name="Oval 5"/>
          <p:cNvSpPr/>
          <p:nvPr/>
        </p:nvSpPr>
        <p:spPr>
          <a:xfrm>
            <a:off x="2962656" y="1529557"/>
            <a:ext cx="79200" cy="7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52" y="2431000"/>
            <a:ext cx="3602290" cy="230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79725" y="3705225"/>
            <a:ext cx="79200" cy="7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al 13"/>
          <p:cNvSpPr/>
          <p:nvPr/>
        </p:nvSpPr>
        <p:spPr>
          <a:xfrm>
            <a:off x="462114" y="5146175"/>
            <a:ext cx="79200" cy="7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501714" y="5016791"/>
            <a:ext cx="2126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/>
              <a:t>sapropeļa ieguves vieta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10</a:t>
            </a:fld>
            <a:endParaRPr lang="lv-LV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7252" y="15404"/>
            <a:ext cx="3207049" cy="1901508"/>
            <a:chOff x="277252" y="15404"/>
            <a:chExt cx="3207049" cy="1901508"/>
          </a:xfrm>
        </p:grpSpPr>
        <p:grpSp>
          <p:nvGrpSpPr>
            <p:cNvPr id="9" name="Group 8"/>
            <p:cNvGrpSpPr/>
            <p:nvPr/>
          </p:nvGrpSpPr>
          <p:grpSpPr>
            <a:xfrm>
              <a:off x="277252" y="15404"/>
              <a:ext cx="3207049" cy="1901508"/>
              <a:chOff x="277252" y="15404"/>
              <a:chExt cx="3207049" cy="1901508"/>
            </a:xfrm>
          </p:grpSpPr>
          <p:pic>
            <p:nvPicPr>
              <p:cNvPr id="1026" name="Picture 2" descr="AttÄlu rezultÄti vaicÄjumam âlatvija karte kontÅ«raâ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52" y="15404"/>
                <a:ext cx="3112124" cy="1901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441010" y="1193275"/>
                <a:ext cx="10432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1600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Bižas ez.</a:t>
                </a:r>
              </a:p>
            </p:txBody>
          </p:sp>
        </p:grpSp>
        <p:sp>
          <p:nvSpPr>
            <p:cNvPr id="10" name="Flowchart: Connector 9"/>
            <p:cNvSpPr/>
            <p:nvPr/>
          </p:nvSpPr>
          <p:spPr>
            <a:xfrm>
              <a:off x="2758698" y="1529557"/>
              <a:ext cx="109033" cy="7978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92541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365125"/>
            <a:ext cx="10912366" cy="1325563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55A11"/>
                </a:solidFill>
              </a:rPr>
              <a:t>Projekta pirmā kārta </a:t>
            </a:r>
            <a:r>
              <a:rPr lang="lv-LV" dirty="0"/>
              <a:t>– </a:t>
            </a:r>
            <a:br>
              <a:rPr lang="lv-LV" dirty="0"/>
            </a:br>
            <a:r>
              <a:rPr lang="lv-LV" i="1" dirty="0"/>
              <a:t>sapropeļa ieguve un dehidratācija jeb atūdeņošana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935717"/>
            <a:ext cx="4560843" cy="342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350" y="3911203"/>
            <a:ext cx="4438650" cy="294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53091" y="1887140"/>
            <a:ext cx="3800475" cy="4048126"/>
            <a:chOff x="309562" y="1857375"/>
            <a:chExt cx="3800475" cy="40481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562" y="1857375"/>
              <a:ext cx="3800475" cy="40481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 rot="1511345">
              <a:off x="1073369" y="2173882"/>
              <a:ext cx="484621" cy="7548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Arc 19"/>
            <p:cNvSpPr/>
            <p:nvPr/>
          </p:nvSpPr>
          <p:spPr>
            <a:xfrm>
              <a:off x="1200288" y="2457143"/>
              <a:ext cx="1905001" cy="1077705"/>
            </a:xfrm>
            <a:prstGeom prst="arc">
              <a:avLst>
                <a:gd name="adj1" fmla="val 13024186"/>
                <a:gd name="adj2" fmla="val 21182948"/>
              </a:avLst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1" name="Arc 20"/>
          <p:cNvSpPr/>
          <p:nvPr/>
        </p:nvSpPr>
        <p:spPr>
          <a:xfrm rot="1467613" flipH="1">
            <a:off x="7077959" y="4322598"/>
            <a:ext cx="1493656" cy="1428551"/>
          </a:xfrm>
          <a:prstGeom prst="arc">
            <a:avLst>
              <a:gd name="adj1" fmla="val 13024186"/>
              <a:gd name="adj2" fmla="val 21182948"/>
            </a:avLst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751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12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076" y="2173856"/>
            <a:ext cx="6245524" cy="4684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076" y="0"/>
            <a:ext cx="6245524" cy="312276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3857625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Sapropeļa sūknēšana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57625" y="164589"/>
            <a:ext cx="21074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/>
              <a:t>26.06.2018.</a:t>
            </a:r>
          </a:p>
          <a:p>
            <a:pPr marL="0" indent="0" algn="ctr">
              <a:buNone/>
            </a:pPr>
            <a:r>
              <a:rPr lang="lv-LV" b="1" dirty="0">
                <a:solidFill>
                  <a:srgbClr val="FF0000"/>
                </a:solidFill>
              </a:rPr>
              <a:t>3</a:t>
            </a:r>
            <a:r>
              <a:rPr lang="lv-LV" dirty="0"/>
              <a:t> </a:t>
            </a:r>
            <a:r>
              <a:rPr lang="lv-LV" dirty="0" err="1"/>
              <a:t>geotube</a:t>
            </a:r>
            <a:r>
              <a:rPr lang="lv-LV" dirty="0"/>
              <a:t> maisi</a:t>
            </a:r>
          </a:p>
          <a:p>
            <a:pPr marL="0" indent="0" algn="ctr">
              <a:buNone/>
            </a:pPr>
            <a:endParaRPr lang="lv-LV" dirty="0"/>
          </a:p>
          <a:p>
            <a:pPr algn="ctr"/>
            <a:r>
              <a:rPr lang="lv-LV" dirty="0"/>
              <a:t>31.10.2018.</a:t>
            </a:r>
          </a:p>
          <a:p>
            <a:pPr marL="0" indent="0" algn="ctr">
              <a:buNone/>
            </a:pPr>
            <a:r>
              <a:rPr lang="lv-LV" dirty="0"/>
              <a:t> </a:t>
            </a:r>
            <a:r>
              <a:rPr lang="lv-LV" b="1" dirty="0">
                <a:solidFill>
                  <a:srgbClr val="FF0000"/>
                </a:solidFill>
              </a:rPr>
              <a:t>1</a:t>
            </a:r>
            <a:r>
              <a:rPr lang="lv-LV" dirty="0"/>
              <a:t> </a:t>
            </a:r>
            <a:r>
              <a:rPr lang="lv-LV" dirty="0" err="1"/>
              <a:t>geotube</a:t>
            </a:r>
            <a:r>
              <a:rPr lang="lv-LV" dirty="0"/>
              <a:t> maiss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algn="ctr"/>
            <a:r>
              <a:rPr lang="lv-LV" dirty="0"/>
              <a:t>31.01.2019.</a:t>
            </a:r>
          </a:p>
          <a:p>
            <a:pPr marL="0" indent="0" algn="ctr">
              <a:buNone/>
            </a:pPr>
            <a:r>
              <a:rPr lang="lv-LV" b="1" dirty="0">
                <a:solidFill>
                  <a:srgbClr val="FF0000"/>
                </a:solidFill>
              </a:rPr>
              <a:t>2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dirty="0" err="1"/>
              <a:t>geotube</a:t>
            </a:r>
            <a:r>
              <a:rPr lang="lv-LV" dirty="0"/>
              <a:t> maisi</a:t>
            </a: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240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287"/>
            <a:ext cx="10515600" cy="1325563"/>
          </a:xfrm>
        </p:spPr>
        <p:txBody>
          <a:bodyPr/>
          <a:lstStyle/>
          <a:p>
            <a:r>
              <a:rPr lang="lv-LV" dirty="0">
                <a:solidFill>
                  <a:srgbClr val="C55A11"/>
                </a:solidFill>
              </a:rPr>
              <a:t>Projekta pirmā kārta </a:t>
            </a:r>
            <a:r>
              <a:rPr lang="lv-LV" dirty="0"/>
              <a:t>– sapropeļa atūdeņošana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68436" y="1942420"/>
            <a:ext cx="375198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/>
              <a:t>Absolūtais mitrums tikko izsmeltajā sapropelī vid. 96,65%</a:t>
            </a:r>
          </a:p>
          <a:p>
            <a:endParaRPr lang="lv-LV" sz="2000" dirty="0"/>
          </a:p>
          <a:p>
            <a:r>
              <a:rPr lang="lv-LV" sz="2000" dirty="0"/>
              <a:t>no 27.06.–26.09. sapropeļa mitrums </a:t>
            </a:r>
            <a:r>
              <a:rPr lang="lv-LV" sz="2000" dirty="0" err="1"/>
              <a:t>geotube</a:t>
            </a:r>
            <a:r>
              <a:rPr lang="lv-LV" sz="2000" dirty="0"/>
              <a:t> maisos krities par 10,1%</a:t>
            </a:r>
          </a:p>
          <a:p>
            <a:endParaRPr lang="lv-LV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727921"/>
            <a:ext cx="6130845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52695" y="3105613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86,7%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7694" y="2011601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96,65%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934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7078"/>
          </a:xfrm>
        </p:spPr>
        <p:txBody>
          <a:bodyPr/>
          <a:lstStyle/>
          <a:p>
            <a:r>
              <a:rPr lang="lv-LV" dirty="0">
                <a:solidFill>
                  <a:srgbClr val="C55A11"/>
                </a:solidFill>
              </a:rPr>
              <a:t>Projekta pirmā kārta </a:t>
            </a:r>
            <a:r>
              <a:rPr lang="lv-LV" dirty="0"/>
              <a:t>– sapropeļa sastāvs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621239"/>
              </p:ext>
            </p:extLst>
          </p:nvPr>
        </p:nvGraphicFramePr>
        <p:xfrm>
          <a:off x="1641176" y="849878"/>
          <a:ext cx="4337649" cy="558824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80725">
                  <a:extLst>
                    <a:ext uri="{9D8B030D-6E8A-4147-A177-3AD203B41FA5}">
                      <a16:colId xmlns:a16="http://schemas.microsoft.com/office/drawing/2014/main" val="1485129116"/>
                    </a:ext>
                  </a:extLst>
                </a:gridCol>
                <a:gridCol w="1656924">
                  <a:extLst>
                    <a:ext uri="{9D8B030D-6E8A-4147-A177-3AD203B41FA5}">
                      <a16:colId xmlns:a16="http://schemas.microsoft.com/office/drawing/2014/main" val="3843085497"/>
                    </a:ext>
                  </a:extLst>
                </a:gridCol>
              </a:tblGrid>
              <a:tr h="26260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Sausna,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5.05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4237238557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Sausna, % (absolūtā)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95.02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1194436032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 err="1">
                          <a:effectLst/>
                        </a:rPr>
                        <a:t>Kopslāpeklis</a:t>
                      </a:r>
                      <a:r>
                        <a:rPr lang="lv-LV" sz="1400" i="1" u="none" strike="noStrike" dirty="0">
                          <a:effectLst/>
                        </a:rPr>
                        <a:t>/</a:t>
                      </a:r>
                      <a:r>
                        <a:rPr lang="lv-LV" sz="1400" i="1" u="none" strike="noStrike" dirty="0" err="1">
                          <a:effectLst/>
                        </a:rPr>
                        <a:t>Kopproteīns</a:t>
                      </a:r>
                      <a:r>
                        <a:rPr lang="lv-LV" sz="1400" i="1" u="none" strike="noStrike" dirty="0">
                          <a:effectLst/>
                        </a:rPr>
                        <a:t>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2.58/16.10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505631300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 err="1">
                          <a:effectLst/>
                        </a:rPr>
                        <a:t>Tīrproteīns</a:t>
                      </a:r>
                      <a:r>
                        <a:rPr lang="lv-LV" sz="1400" i="1" u="none" strike="noStrike" dirty="0">
                          <a:effectLst/>
                        </a:rPr>
                        <a:t>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14.33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1286369216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Kokšķiedra, % (sausnā)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Nevar noteikt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286252663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NDF, %(sausnā)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69.8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2207942437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ADF, % (sausnā)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57.23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2751049841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NEL, MJ/kg sausnas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4.04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1338089293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Tauki,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0.37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295013372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 err="1">
                          <a:effectLst/>
                        </a:rPr>
                        <a:t>Koppelni</a:t>
                      </a:r>
                      <a:r>
                        <a:rPr lang="lv-LV" sz="1400" i="1" u="none" strike="noStrike" dirty="0">
                          <a:effectLst/>
                        </a:rPr>
                        <a:t>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53.96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77305641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Kalcijs (</a:t>
                      </a:r>
                      <a:r>
                        <a:rPr lang="lv-LV" sz="1400" i="1" u="none" strike="noStrike" dirty="0" err="1">
                          <a:effectLst/>
                        </a:rPr>
                        <a:t>Ca</a:t>
                      </a:r>
                      <a:r>
                        <a:rPr lang="lv-LV" sz="1400" i="1" u="none" strike="noStrike" dirty="0">
                          <a:effectLst/>
                        </a:rPr>
                        <a:t>)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 -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283237110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Fosfors (P)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0.09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659805077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Etiķskābe,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0.19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629676210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Sviestskābe,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Nav konst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177149060"/>
                  </a:ext>
                </a:extLst>
              </a:tr>
              <a:tr h="24325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Pienskābe,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Nav </a:t>
                      </a:r>
                      <a:r>
                        <a:rPr lang="lv-LV" sz="1400" i="1" u="none" strike="noStrike" dirty="0" err="1">
                          <a:effectLst/>
                        </a:rPr>
                        <a:t>konst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347642710"/>
                  </a:ext>
                </a:extLst>
              </a:tr>
              <a:tr h="24325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Vides reakcija (</a:t>
                      </a:r>
                      <a:r>
                        <a:rPr lang="lv-LV" sz="1400" i="1" u="none" strike="noStrike" dirty="0" err="1">
                          <a:effectLst/>
                        </a:rPr>
                        <a:t>pH</a:t>
                      </a:r>
                      <a:r>
                        <a:rPr lang="lv-LV" sz="1400" i="1" u="none" strike="noStrike" dirty="0">
                          <a:effectLst/>
                        </a:rPr>
                        <a:t>)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6.25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368222607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Amonija slāpeklis (N/NH</a:t>
                      </a:r>
                      <a:r>
                        <a:rPr lang="lv-LV" sz="1400" i="1" u="none" strike="noStrike" baseline="-25000" dirty="0">
                          <a:effectLst/>
                        </a:rPr>
                        <a:t>4</a:t>
                      </a:r>
                      <a:r>
                        <a:rPr lang="lv-LV" sz="1400" i="1" u="none" strike="noStrike" dirty="0">
                          <a:effectLst/>
                        </a:rPr>
                        <a:t>), g/kg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0.03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499666826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Ogleklis%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25.7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893954949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Sērs,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>
                          <a:effectLst/>
                        </a:rPr>
                        <a:t>0.47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936176686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 err="1">
                          <a:effectLst/>
                        </a:rPr>
                        <a:t>Sagremojamība</a:t>
                      </a:r>
                      <a:r>
                        <a:rPr lang="lv-LV" sz="1400" i="1" u="none" strike="noStrike" dirty="0">
                          <a:effectLst/>
                        </a:rPr>
                        <a:t>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44.32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:a16="http://schemas.microsoft.com/office/drawing/2014/main" val="37570637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8869" y="1767869"/>
            <a:ext cx="511223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endParaRPr lang="lv-LV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Iegūtais sapropelis atbilst </a:t>
            </a:r>
          </a:p>
          <a:p>
            <a:pPr algn="ctr"/>
            <a:r>
              <a:rPr lang="lv-LV" sz="2400" b="1" dirty="0" err="1">
                <a:solidFill>
                  <a:schemeClr val="accent6">
                    <a:lumMod val="50000"/>
                  </a:schemeClr>
                </a:solidFill>
              </a:rPr>
              <a:t>organogēnajam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 silikātu sapropelim, </a:t>
            </a:r>
          </a:p>
          <a:p>
            <a:pPr algn="ctr"/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kas </a:t>
            </a:r>
            <a:r>
              <a:rPr lang="lv-LV" sz="2400" b="1" u="sng" dirty="0">
                <a:solidFill>
                  <a:schemeClr val="accent6">
                    <a:lumMod val="50000"/>
                  </a:schemeClr>
                </a:solidFill>
              </a:rPr>
              <a:t>ir izmantojams augsnes ielabošanā</a:t>
            </a:r>
          </a:p>
          <a:p>
            <a:pPr algn="ctr"/>
            <a:endParaRPr lang="lv-LV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14</a:t>
            </a:fld>
            <a:endParaRPr lang="lv-LV"/>
          </a:p>
        </p:txBody>
      </p:sp>
      <p:pic>
        <p:nvPicPr>
          <p:cNvPr id="8" name="Graphic 7" descr="Exclamation mark">
            <a:extLst>
              <a:ext uri="{FF2B5EF4-FFF2-40B4-BE49-F238E27FC236}">
                <a16:creationId xmlns:a16="http://schemas.microsoft.com/office/drawing/2014/main" id="{A7576A2E-BD59-4B38-BB60-4F6917F1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4435" y="1911128"/>
            <a:ext cx="1775586" cy="17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2018.10.31.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5544" y="4295894"/>
            <a:ext cx="10515600" cy="132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 par uzmanību!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83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19" y="2939019"/>
            <a:ext cx="5245405" cy="331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solidFill>
                  <a:srgbClr val="403F43"/>
                </a:solidFill>
              </a:rPr>
              <a:t>Sapropelis ir saldūdens baseinu ūdeņos nogulsnēta, ūdenī dzīvojošo dzīvnieku un augu atlieku masa,</a:t>
            </a:r>
          </a:p>
          <a:p>
            <a:pPr marL="0" indent="0">
              <a:buNone/>
            </a:pPr>
            <a:r>
              <a:rPr lang="lv-LV" sz="2400" dirty="0">
                <a:solidFill>
                  <a:srgbClr val="403F43"/>
                </a:solidFill>
              </a:rPr>
              <a:t>kas pamatā sastāv no:</a:t>
            </a:r>
            <a:br>
              <a:rPr lang="lv-LV" sz="2400" dirty="0">
                <a:solidFill>
                  <a:srgbClr val="403F43"/>
                </a:solidFill>
              </a:rPr>
            </a:br>
            <a:r>
              <a:rPr lang="lv-LV" sz="2400" dirty="0">
                <a:solidFill>
                  <a:srgbClr val="403F43"/>
                </a:solidFill>
              </a:rPr>
              <a:t>- organiskajām vielām (15-95%) un</a:t>
            </a:r>
            <a:br>
              <a:rPr lang="lv-LV" sz="2400" dirty="0">
                <a:solidFill>
                  <a:srgbClr val="403F43"/>
                </a:solidFill>
              </a:rPr>
            </a:br>
            <a:r>
              <a:rPr lang="lv-LV" sz="2400" dirty="0">
                <a:solidFill>
                  <a:srgbClr val="403F43"/>
                </a:solidFill>
              </a:rPr>
              <a:t>- minerālvielām Ca, P, </a:t>
            </a:r>
            <a:r>
              <a:rPr lang="lv-LV" sz="2400" dirty="0" err="1">
                <a:solidFill>
                  <a:srgbClr val="403F43"/>
                </a:solidFill>
              </a:rPr>
              <a:t>Mn</a:t>
            </a:r>
            <a:r>
              <a:rPr lang="lv-LV" sz="2400" dirty="0">
                <a:solidFill>
                  <a:srgbClr val="403F43"/>
                </a:solidFill>
              </a:rPr>
              <a:t>, Co, Cu, </a:t>
            </a:r>
            <a:r>
              <a:rPr lang="lv-LV" sz="2400" dirty="0" err="1">
                <a:solidFill>
                  <a:srgbClr val="403F43"/>
                </a:solidFill>
              </a:rPr>
              <a:t>Zn</a:t>
            </a:r>
            <a:r>
              <a:rPr lang="lv-LV" sz="2400" dirty="0">
                <a:solidFill>
                  <a:srgbClr val="403F43"/>
                </a:solidFill>
              </a:rPr>
              <a:t>, B u.c.</a:t>
            </a:r>
          </a:p>
        </p:txBody>
      </p:sp>
      <p:pic>
        <p:nvPicPr>
          <p:cNvPr id="1026" name="Picture 2" descr="SaistÄ«ts attÄl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3" y="0"/>
            <a:ext cx="12188097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Eiropas inovāciju partnerības darba grupu projekti Latvijā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34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Sapropelis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2</a:t>
            </a:fld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AE974-9A81-45C7-9A3F-F67A2E553C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246" y="2395119"/>
            <a:ext cx="6183643" cy="38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5" y="1887685"/>
            <a:ext cx="6180574" cy="4351338"/>
          </a:xfrm>
        </p:spPr>
        <p:txBody>
          <a:bodyPr>
            <a:normAutofit/>
          </a:bodyPr>
          <a:lstStyle/>
          <a:p>
            <a:r>
              <a:rPr lang="lv-LV" sz="2400" dirty="0"/>
              <a:t>augsnes ielabošana – organiskais mēslojums;</a:t>
            </a:r>
          </a:p>
          <a:p>
            <a:r>
              <a:rPr lang="lv-LV" sz="2400" dirty="0"/>
              <a:t>vitamīnu-minerālā barība dzīvniekiem;</a:t>
            </a:r>
          </a:p>
        </p:txBody>
      </p:sp>
      <p:sp>
        <p:nvSpPr>
          <p:cNvPr id="5" name="Striped Right Arrow 4"/>
          <p:cNvSpPr/>
          <p:nvPr/>
        </p:nvSpPr>
        <p:spPr>
          <a:xfrm rot="3166708">
            <a:off x="2868900" y="2819288"/>
            <a:ext cx="745724" cy="649757"/>
          </a:xfrm>
          <a:prstGeom prst="stripedRightArrow">
            <a:avLst>
              <a:gd name="adj1" fmla="val 47624"/>
              <a:gd name="adj2" fmla="val 5356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368863" y="3612060"/>
            <a:ext cx="5305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/>
              <a:t>Pēc bioloģiskā aktivizācijas –</a:t>
            </a:r>
          </a:p>
          <a:p>
            <a:pPr algn="ctr"/>
            <a:r>
              <a:rPr lang="lv-LV" b="1" dirty="0"/>
              <a:t>žāvēšanas, vēdināšanas, izsaldēšanas, kompostēšanas</a:t>
            </a:r>
          </a:p>
          <a:p>
            <a:pPr algn="ctr"/>
            <a:endParaRPr lang="lv-LV" b="1" dirty="0"/>
          </a:p>
        </p:txBody>
      </p:sp>
      <p:sp>
        <p:nvSpPr>
          <p:cNvPr id="7" name="Striped Right Arrow 6"/>
          <p:cNvSpPr/>
          <p:nvPr/>
        </p:nvSpPr>
        <p:spPr>
          <a:xfrm rot="8293955">
            <a:off x="3520260" y="4339970"/>
            <a:ext cx="745724" cy="649757"/>
          </a:xfrm>
          <a:prstGeom prst="stripedRightArrow">
            <a:avLst>
              <a:gd name="adj1" fmla="val 47624"/>
              <a:gd name="adj2" fmla="val 5356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135626" y="4961353"/>
            <a:ext cx="4589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/>
              <a:t>Sapropelis birstošs viegli iestrādājams, </a:t>
            </a:r>
          </a:p>
          <a:p>
            <a:pPr algn="ctr"/>
            <a:r>
              <a:rPr lang="lv-LV" b="1" dirty="0"/>
              <a:t>Notikusi </a:t>
            </a:r>
            <a:r>
              <a:rPr lang="lv-LV" b="1" dirty="0" err="1"/>
              <a:t>humīnskābju</a:t>
            </a:r>
            <a:r>
              <a:rPr lang="lv-LV" b="1" dirty="0"/>
              <a:t> degradācija – </a:t>
            </a:r>
          </a:p>
          <a:p>
            <a:pPr algn="ctr"/>
            <a:r>
              <a:rPr lang="lv-LV" b="1" i="1" dirty="0"/>
              <a:t>šķīstošas </a:t>
            </a:r>
            <a:r>
              <a:rPr lang="lv-LV" b="1" i="1" dirty="0" err="1"/>
              <a:t>humīnskābes</a:t>
            </a:r>
            <a:r>
              <a:rPr lang="lv-LV" b="1" i="1" dirty="0"/>
              <a:t> </a:t>
            </a:r>
          </a:p>
          <a:p>
            <a:pPr algn="ctr"/>
            <a:r>
              <a:rPr lang="lv-LV" b="1" i="1" dirty="0"/>
              <a:t>kā bioaktīvo vielu transportētāji augu saknēm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pic>
        <p:nvPicPr>
          <p:cNvPr id="12" name="Picture 2" descr="SaistÄ«ts attÄl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3" y="1"/>
            <a:ext cx="12188097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"/>
            <a:ext cx="12192000" cy="150972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174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Sapropeļa izmantošanas veidi lauksaimniecībā: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3</a:t>
            </a:fld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CA39E-EE46-43FA-890F-B27564E5A6C7}"/>
              </a:ext>
            </a:extLst>
          </p:cNvPr>
          <p:cNvSpPr/>
          <p:nvPr/>
        </p:nvSpPr>
        <p:spPr>
          <a:xfrm>
            <a:off x="7673182" y="1957676"/>
            <a:ext cx="3680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chemeClr val="accent6">
                    <a:lumMod val="50000"/>
                  </a:schemeClr>
                </a:solidFill>
              </a:rPr>
              <a:t>Sapropeļa izmantošana augsnes ielabošanā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529B1-FFC8-46F4-8DAF-E2D48A51EE6B}"/>
              </a:ext>
            </a:extLst>
          </p:cNvPr>
          <p:cNvSpPr/>
          <p:nvPr/>
        </p:nvSpPr>
        <p:spPr>
          <a:xfrm>
            <a:off x="7398144" y="4716067"/>
            <a:ext cx="458978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Pieaug humusa daudzums augsnē.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Mazinās K un N izskalošanās.</a:t>
            </a:r>
          </a:p>
        </p:txBody>
      </p:sp>
      <p:sp>
        <p:nvSpPr>
          <p:cNvPr id="16" name="Striped Right Arrow 4">
            <a:extLst>
              <a:ext uri="{FF2B5EF4-FFF2-40B4-BE49-F238E27FC236}">
                <a16:creationId xmlns:a16="http://schemas.microsoft.com/office/drawing/2014/main" id="{5D66DCB4-50ED-4E56-BBAB-CAA7C6D643CD}"/>
              </a:ext>
            </a:extLst>
          </p:cNvPr>
          <p:cNvSpPr/>
          <p:nvPr/>
        </p:nvSpPr>
        <p:spPr>
          <a:xfrm rot="5400000">
            <a:off x="9320174" y="3869713"/>
            <a:ext cx="745724" cy="649757"/>
          </a:xfrm>
          <a:prstGeom prst="stripedRightArrow">
            <a:avLst>
              <a:gd name="adj1" fmla="val 47624"/>
              <a:gd name="adj2" fmla="val 53563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Graphic 16" descr="Exclamation mark">
            <a:extLst>
              <a:ext uri="{FF2B5EF4-FFF2-40B4-BE49-F238E27FC236}">
                <a16:creationId xmlns:a16="http://schemas.microsoft.com/office/drawing/2014/main" id="{045B60AF-7E6B-418A-9984-BEC8D31C5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954" y="3144166"/>
            <a:ext cx="1775586" cy="17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5563"/>
          </a:xfrm>
          <a:solidFill>
            <a:schemeClr val="bg2"/>
          </a:solidFill>
        </p:spPr>
        <p:txBody>
          <a:bodyPr/>
          <a:lstStyle/>
          <a:p>
            <a:r>
              <a:rPr lang="lv-LV" b="1" dirty="0"/>
              <a:t>	</a:t>
            </a:r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Aktualitāte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962" y="1440872"/>
            <a:ext cx="5663213" cy="4351338"/>
          </a:xfrm>
        </p:spPr>
        <p:txBody>
          <a:bodyPr/>
          <a:lstStyle/>
          <a:p>
            <a:r>
              <a:rPr lang="lv-LV" dirty="0"/>
              <a:t>Ekoloģiskais aspekts (ezeru ekosistēmas uzlabošana</a:t>
            </a:r>
            <a:r>
              <a:rPr lang="en-US" dirty="0"/>
              <a:t> - </a:t>
            </a:r>
            <a:r>
              <a:rPr lang="en-US" dirty="0" err="1"/>
              <a:t>eitrofikācijas</a:t>
            </a:r>
            <a:r>
              <a:rPr lang="en-US" dirty="0"/>
              <a:t> </a:t>
            </a:r>
            <a:r>
              <a:rPr lang="en-US" dirty="0" err="1"/>
              <a:t>samazināšana</a:t>
            </a:r>
            <a:r>
              <a:rPr lang="lv-LV" dirty="0"/>
              <a:t>)</a:t>
            </a:r>
          </a:p>
          <a:p>
            <a:r>
              <a:rPr lang="lv-LV" dirty="0"/>
              <a:t>Lieli rūpnieciski izmantojamie sapropeļa krājumi ir 732,4 milj.m</a:t>
            </a:r>
            <a:r>
              <a:rPr lang="lv-LV" baseline="30000" dirty="0"/>
              <a:t>3</a:t>
            </a:r>
          </a:p>
          <a:p>
            <a:r>
              <a:rPr lang="lv-LV" dirty="0"/>
              <a:t>Organiskā mēslojuma nepieciešamība augsnes auglības palielināšanā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08" y="1440872"/>
            <a:ext cx="5594227" cy="365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7202" y="5622933"/>
            <a:ext cx="1971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 err="1"/>
              <a:t>Stankevica</a:t>
            </a:r>
            <a:r>
              <a:rPr lang="lv-LV" sz="1600" i="1" dirty="0"/>
              <a:t> u.c.,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825" y="1325563"/>
            <a:ext cx="1971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Sapropeļa izplatība </a:t>
            </a:r>
          </a:p>
          <a:p>
            <a:r>
              <a:rPr lang="lv-LV" sz="1600" dirty="0">
                <a:solidFill>
                  <a:schemeClr val="accent2">
                    <a:lumMod val="75000"/>
                  </a:schemeClr>
                </a:solidFill>
              </a:rPr>
              <a:t>ezeros (tūkst. m</a:t>
            </a:r>
            <a:r>
              <a:rPr lang="lv-LV" sz="1600" baseline="30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lv-LV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lv-LV" sz="16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Eiropas inovāciju partnerības darba grupu projekti Latvijā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6166" y="4349794"/>
            <a:ext cx="1273105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lv-LV" sz="1100" dirty="0"/>
              <a:t>Organiskais </a:t>
            </a:r>
          </a:p>
          <a:p>
            <a:r>
              <a:rPr lang="lv-LV" sz="1100" dirty="0"/>
              <a:t>Organiskais silikātu</a:t>
            </a:r>
          </a:p>
          <a:p>
            <a:r>
              <a:rPr lang="lv-LV" sz="1100" dirty="0"/>
              <a:t>Karbonātiskais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442" y="4349794"/>
            <a:ext cx="136324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100" dirty="0"/>
              <a:t>Silikātu</a:t>
            </a:r>
          </a:p>
          <a:p>
            <a:pPr algn="r"/>
            <a:r>
              <a:rPr lang="lv-LV" sz="1100" dirty="0"/>
              <a:t>Dzelzs</a:t>
            </a:r>
          </a:p>
          <a:p>
            <a:pPr algn="r"/>
            <a:r>
              <a:rPr lang="lv-LV" sz="1100" dirty="0" err="1"/>
              <a:t>Diatomeju</a:t>
            </a:r>
            <a:endParaRPr lang="lv-LV" sz="11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15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8817" y="1167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>
                <a:solidFill>
                  <a:schemeClr val="accent2">
                    <a:lumMod val="75000"/>
                  </a:schemeClr>
                </a:solidFill>
              </a:rPr>
              <a:t>Problemātika</a:t>
            </a:r>
            <a:r>
              <a:rPr lang="lv-LV" dirty="0"/>
              <a:t> - </a:t>
            </a:r>
            <a:r>
              <a:rPr lang="lv-LV" sz="2800" dirty="0"/>
              <a:t>līdz šim ekonomiski nelietderīga ieguve</a:t>
            </a:r>
            <a:endParaRPr lang="lv-LV" sz="2800" baseline="30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0041" y="1921715"/>
            <a:ext cx="10515600" cy="123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96794" y="1192303"/>
            <a:ext cx="3592881" cy="4351338"/>
          </a:xfrm>
        </p:spPr>
        <p:txBody>
          <a:bodyPr>
            <a:normAutofit/>
          </a:bodyPr>
          <a:lstStyle/>
          <a:p>
            <a:r>
              <a:rPr lang="lv-LV" sz="2400" dirty="0"/>
              <a:t>Sarežģīti ieguves apstākļi (ezeri, purvi u.c.).</a:t>
            </a:r>
          </a:p>
          <a:p>
            <a:r>
              <a:rPr lang="lv-LV" sz="2400" dirty="0"/>
              <a:t>Sapropeļa ieguves veids – augsta iekārtu cena un </a:t>
            </a:r>
            <a:r>
              <a:rPr lang="lv-LV" sz="2400" dirty="0" err="1"/>
              <a:t>nosēdlauku</a:t>
            </a:r>
            <a:r>
              <a:rPr lang="lv-LV" sz="2400" dirty="0"/>
              <a:t> izbūves izmaksas.</a:t>
            </a:r>
          </a:p>
          <a:p>
            <a:r>
              <a:rPr lang="lv-LV" sz="2400" dirty="0"/>
              <a:t>Transportēšanai nepateicīgs agregātstāvoklis – liels ūdens saturs.</a:t>
            </a:r>
          </a:p>
          <a:p>
            <a:endParaRPr lang="lv-LV" sz="2400" dirty="0"/>
          </a:p>
          <a:p>
            <a:endParaRPr lang="lv-LV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7149" y="-120561"/>
            <a:ext cx="5306149" cy="79318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86617" y="6129121"/>
            <a:ext cx="124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/>
              <a:t>Kaķītis, 1999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463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3876675"/>
            <a:ext cx="9963150" cy="2844800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Apakšmērķi</a:t>
            </a:r>
            <a:r>
              <a:rPr lang="lv-LV" b="1" dirty="0">
                <a:solidFill>
                  <a:srgbClr val="C55A11"/>
                </a:solidFill>
              </a:rPr>
              <a:t>:</a:t>
            </a:r>
          </a:p>
          <a:p>
            <a:pPr marL="914400" lvl="1" indent="-457200">
              <a:buAutoNum type="arabicPeriod"/>
            </a:pPr>
            <a:r>
              <a:rPr lang="lv-LV" dirty="0"/>
              <a:t>Sapropeļa dehidratācijas metodes izstrāde;</a:t>
            </a:r>
          </a:p>
          <a:p>
            <a:pPr marL="914400" lvl="1" indent="-457200">
              <a:buAutoNum type="arabicPeriod"/>
            </a:pPr>
            <a:r>
              <a:rPr lang="lv-LV" dirty="0"/>
              <a:t>Sapropeļa kā bioloģiskā mēslojuma un augsnes substrātu produktu izpēte;</a:t>
            </a:r>
          </a:p>
          <a:p>
            <a:pPr marL="914400" lvl="1" indent="-457200">
              <a:buAutoNum type="arabicPeriod"/>
            </a:pPr>
            <a:r>
              <a:rPr lang="lv-LV" dirty="0"/>
              <a:t>Bioloģiski aktīvas sapropeļa lopbarības piedevas izpēte lopkopībā.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273790"/>
            <a:ext cx="4086225" cy="1459465"/>
          </a:xfrm>
          <a:prstGeom prst="rightArrow">
            <a:avLst>
              <a:gd name="adj1" fmla="val 50000"/>
              <a:gd name="adj2" fmla="val 69768"/>
            </a:avLst>
          </a:prstGeom>
          <a:gradFill flip="none" rotWithShape="1">
            <a:gsLst>
              <a:gs pos="9000">
                <a:srgbClr val="222125"/>
              </a:gs>
              <a:gs pos="43000">
                <a:schemeClr val="accent3">
                  <a:lumMod val="89000"/>
                </a:schemeClr>
              </a:gs>
              <a:gs pos="68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2700000" scaled="0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725" y="340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 mērķis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1950" y="260523"/>
            <a:ext cx="7714265" cy="2893100"/>
          </a:xfrm>
          <a:prstGeom prst="rect">
            <a:avLst/>
          </a:prstGeom>
          <a:solidFill>
            <a:schemeClr val="bg2"/>
          </a:solidFill>
          <a:ln w="38100">
            <a:solidFill>
              <a:srgbClr val="C55A1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lv-LV" sz="2600" dirty="0"/>
          </a:p>
          <a:p>
            <a:pPr algn="ctr"/>
            <a:r>
              <a:rPr lang="lv-LV" sz="2600" dirty="0"/>
              <a:t>Izpētīt un izstrādāt energoefektīvas un ekonomiski pamatotas sapropeļa ieguves (</a:t>
            </a:r>
            <a:r>
              <a:rPr lang="lv-LV" sz="2600" dirty="0" err="1"/>
              <a:t>dehidratēšanas</a:t>
            </a:r>
            <a:r>
              <a:rPr lang="lv-LV" sz="2600" dirty="0"/>
              <a:t>) tehnoloģijas Latvijas apstākļos un izvērtēt sapropeļa kā bioloģiski aktīvas piedevas un augsnes mēslošanas līdzekļa piemērotību lauksaimniecības nozarēs.</a:t>
            </a:r>
          </a:p>
          <a:p>
            <a:pPr algn="ctr"/>
            <a:endParaRPr lang="lv-LV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934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6" y="212103"/>
            <a:ext cx="7700744" cy="1325563"/>
          </a:xfrm>
        </p:spPr>
        <p:txBody>
          <a:bodyPr/>
          <a:lstStyle/>
          <a:p>
            <a:r>
              <a:rPr lang="lv-LV" dirty="0"/>
              <a:t>Projekta virsmērķa realizācija – </a:t>
            </a:r>
            <a:br>
              <a:rPr lang="lv-LV" dirty="0"/>
            </a:br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SADARBĪBA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544471"/>
              </p:ext>
            </p:extLst>
          </p:nvPr>
        </p:nvGraphicFramePr>
        <p:xfrm>
          <a:off x="3339482" y="292785"/>
          <a:ext cx="8307778" cy="630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876" y="6361847"/>
            <a:ext cx="4114800" cy="365125"/>
          </a:xfrm>
        </p:spPr>
        <p:txBody>
          <a:bodyPr/>
          <a:lstStyle/>
          <a:p>
            <a:r>
              <a:rPr lang="lv-LV" dirty="0"/>
              <a:t>Eiropas inovāciju partnerības darba grupu projekti Latvijā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7</a:t>
            </a:fld>
            <a:endParaRPr lang="lv-LV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5825D1-C6B1-4A8D-8C97-E1DE03E60BFD}"/>
              </a:ext>
            </a:extLst>
          </p:cNvPr>
          <p:cNvGrpSpPr/>
          <p:nvPr/>
        </p:nvGrpSpPr>
        <p:grpSpPr>
          <a:xfrm>
            <a:off x="3339482" y="4213413"/>
            <a:ext cx="1799904" cy="1716646"/>
            <a:chOff x="2063896" y="3934944"/>
            <a:chExt cx="1544224" cy="1544224"/>
          </a:xfrm>
          <a:solidFill>
            <a:schemeClr val="accent6">
              <a:lumMod val="20000"/>
              <a:lumOff val="80000"/>
              <a:alpha val="56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3100F-6A64-4C58-A236-4E5467F03D9C}"/>
                </a:ext>
              </a:extLst>
            </p:cNvPr>
            <p:cNvSpPr/>
            <p:nvPr/>
          </p:nvSpPr>
          <p:spPr>
            <a:xfrm>
              <a:off x="2063896" y="3934944"/>
              <a:ext cx="1544224" cy="1544224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alpha val="50000"/>
                <a:hueOff val="-4085191"/>
                <a:satOff val="-5682"/>
                <a:lumOff val="-2179"/>
                <a:alphaOff val="0"/>
              </a:schemeClr>
            </a:fillRef>
            <a:effectRef idx="0">
              <a:schemeClr val="accent5">
                <a:alpha val="50000"/>
                <a:hueOff val="-4085191"/>
                <a:satOff val="-5682"/>
                <a:lumOff val="-217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EEC427B6-0850-4F8F-8E03-FB9F8EA46A2E}"/>
                </a:ext>
              </a:extLst>
            </p:cNvPr>
            <p:cNvSpPr txBox="1"/>
            <p:nvPr/>
          </p:nvSpPr>
          <p:spPr>
            <a:xfrm>
              <a:off x="2285732" y="4210905"/>
              <a:ext cx="1091932" cy="1091932"/>
            </a:xfrm>
            <a:prstGeom prst="rect">
              <a:avLst/>
            </a:prstGeom>
            <a:solidFill>
              <a:schemeClr val="bg1">
                <a:alpha val="18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700" kern="1200" dirty="0"/>
                <a:t>SIA</a:t>
              </a:r>
              <a:r>
                <a:rPr lang="lv-LV" sz="1700" dirty="0"/>
                <a:t> «Zemgales dārzi»</a:t>
              </a:r>
              <a:endParaRPr lang="lv-LV" sz="1700" kern="12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4FC75-291B-415A-8B1F-DE368D3F2020}"/>
              </a:ext>
            </a:extLst>
          </p:cNvPr>
          <p:cNvSpPr/>
          <p:nvPr/>
        </p:nvSpPr>
        <p:spPr>
          <a:xfrm>
            <a:off x="1496072" y="2488412"/>
            <a:ext cx="21992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chemeClr val="accent6">
                    <a:lumMod val="50000"/>
                  </a:schemeClr>
                </a:solidFill>
              </a:rPr>
              <a:t>komersants </a:t>
            </a:r>
            <a:endParaRPr lang="lv-LV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D6F71-F992-4EC2-88AD-ED90732DA009}"/>
              </a:ext>
            </a:extLst>
          </p:cNvPr>
          <p:cNvSpPr/>
          <p:nvPr/>
        </p:nvSpPr>
        <p:spPr>
          <a:xfrm>
            <a:off x="10279671" y="541991"/>
            <a:ext cx="12809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lv-LV" sz="2800" b="1" dirty="0">
                <a:solidFill>
                  <a:schemeClr val="accent2">
                    <a:lumMod val="75000"/>
                  </a:schemeClr>
                </a:solidFill>
              </a:rPr>
              <a:t>zinātne</a:t>
            </a:r>
            <a:endParaRPr lang="lv-LV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4BCC4-A4DA-4B89-B333-5268498EFA54}"/>
              </a:ext>
            </a:extLst>
          </p:cNvPr>
          <p:cNvSpPr/>
          <p:nvPr/>
        </p:nvSpPr>
        <p:spPr>
          <a:xfrm>
            <a:off x="9311654" y="5766368"/>
            <a:ext cx="27856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lv-LV" sz="2400" b="1" dirty="0">
                <a:solidFill>
                  <a:schemeClr val="accent4">
                    <a:lumMod val="75000"/>
                  </a:schemeClr>
                </a:solidFill>
              </a:rPr>
              <a:t>nevalstiskais sektors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20387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F26C2-4891-4AE3-AB9A-E7E69546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7702" y="6490477"/>
            <a:ext cx="4114800" cy="365125"/>
          </a:xfrm>
        </p:spPr>
        <p:txBody>
          <a:bodyPr/>
          <a:lstStyle/>
          <a:p>
            <a:r>
              <a:rPr lang="lv-LV" dirty="0"/>
              <a:t>Eiropas inovāciju partnerības darba grupu projekti Latvijā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B178C-065E-40E9-B4AD-89D6ABE5C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50" y="273377"/>
            <a:ext cx="7718356" cy="5231877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5D4DBC76-1E43-4020-A2D9-1271C816A94B}"/>
              </a:ext>
            </a:extLst>
          </p:cNvPr>
          <p:cNvSpPr/>
          <p:nvPr/>
        </p:nvSpPr>
        <p:spPr>
          <a:xfrm>
            <a:off x="7931320" y="2924356"/>
            <a:ext cx="1180176" cy="1440211"/>
          </a:xfrm>
          <a:prstGeom prst="stripedRightArrow">
            <a:avLst>
              <a:gd name="adj1" fmla="val 61134"/>
              <a:gd name="adj2" fmla="val 48513"/>
            </a:avLst>
          </a:prstGeom>
          <a:solidFill>
            <a:schemeClr val="bg1">
              <a:lumMod val="75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325B6-7696-49C2-BC8B-8D4380BD4EB6}"/>
              </a:ext>
            </a:extLst>
          </p:cNvPr>
          <p:cNvSpPr txBox="1"/>
          <p:nvPr/>
        </p:nvSpPr>
        <p:spPr>
          <a:xfrm>
            <a:off x="9167038" y="1906124"/>
            <a:ext cx="138155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lv-LV" sz="1400" b="1" dirty="0">
                <a:solidFill>
                  <a:prstClr val="black"/>
                </a:solidFill>
                <a:latin typeface="Calibri"/>
              </a:rPr>
              <a:t>Rezultātu izplatīšana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86DAE-679A-4B06-BB6A-CC24321C8A23}"/>
              </a:ext>
            </a:extLst>
          </p:cNvPr>
          <p:cNvSpPr txBox="1"/>
          <p:nvPr/>
        </p:nvSpPr>
        <p:spPr>
          <a:xfrm>
            <a:off x="9167038" y="2429344"/>
            <a:ext cx="1381556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200" dirty="0">
                <a:solidFill>
                  <a:prstClr val="black"/>
                </a:solidFill>
                <a:latin typeface="Calibri"/>
              </a:rPr>
              <a:t>Nozaru speciālistu semināri,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200" dirty="0">
                <a:solidFill>
                  <a:prstClr val="black"/>
                </a:solidFill>
                <a:latin typeface="Calibri"/>
              </a:rPr>
              <a:t>Konferences,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200" dirty="0">
                <a:solidFill>
                  <a:prstClr val="black"/>
                </a:solidFill>
                <a:latin typeface="Calibri"/>
              </a:rPr>
              <a:t>Zinātniskas un populārzinātniskas publikācijas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200" dirty="0">
                <a:solidFill>
                  <a:prstClr val="black"/>
                </a:solidFill>
                <a:latin typeface="Calibri"/>
              </a:rPr>
              <a:t>Informācija mājaslapās, sabiedriskajos medijos u.c. 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endParaRPr lang="lv-LV" sz="1200" dirty="0">
              <a:solidFill>
                <a:prstClr val="black"/>
              </a:solidFill>
              <a:latin typeface="Calibri"/>
            </a:endParaRP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endParaRPr lang="lv-LV" sz="1200" dirty="0">
              <a:solidFill>
                <a:prstClr val="black"/>
              </a:solidFill>
              <a:latin typeface="Calibri"/>
            </a:endParaRP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endParaRPr lang="lv-LV" sz="1200" dirty="0">
              <a:solidFill>
                <a:prstClr val="black"/>
              </a:solidFill>
              <a:latin typeface="Calibri"/>
            </a:endParaRP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endParaRPr lang="lv-LV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33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963"/>
            <a:ext cx="10515600" cy="1325563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 REALIZĀCIJA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Eiropas inovāciju partnerības darba grupu projekti Latvijā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636" y="1494526"/>
            <a:ext cx="8643241" cy="486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1277" y="6326596"/>
            <a:ext cx="2743200" cy="365125"/>
          </a:xfrm>
        </p:spPr>
        <p:txBody>
          <a:bodyPr/>
          <a:lstStyle/>
          <a:p>
            <a:fld id="{FC8984B8-A19D-4471-B288-6EEA2B5EBD3E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393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1627</TotalTime>
  <Words>868</Words>
  <Application>Microsoft Office PowerPoint</Application>
  <PresentationFormat>Widescreen</PresentationFormat>
  <Paragraphs>181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ES  ELFLA  Latvijas Lauku attīstības programmas 2014.–2020.gadam  projekta idejas iesniegums pasākuma "Sadarbība" 16.1. apakšpasākumam "Atbalsts Eiropas Inovāciju partnerības lauksaimniecības ražīgumam un ilgtspējai lauksaimniecības ražīguma un ilgtspējas darba grupu projektu īstenošanai“   </vt:lpstr>
      <vt:lpstr>PowerPoint Presentation</vt:lpstr>
      <vt:lpstr>PowerPoint Presentation</vt:lpstr>
      <vt:lpstr> Aktualitāte</vt:lpstr>
      <vt:lpstr>PowerPoint Presentation</vt:lpstr>
      <vt:lpstr>PowerPoint Presentation</vt:lpstr>
      <vt:lpstr>Projekta virsmērķa realizācija –  SADARBĪBA</vt:lpstr>
      <vt:lpstr>PowerPoint Presentation</vt:lpstr>
      <vt:lpstr>PROJEKTA REALIZĀCIJA</vt:lpstr>
      <vt:lpstr>Pētījuma vietas izvēle </vt:lpstr>
      <vt:lpstr>Projekta pirmā kārta –  sapropeļa ieguve un dehidratācija jeb atūdeņošana</vt:lpstr>
      <vt:lpstr>PowerPoint Presentation</vt:lpstr>
      <vt:lpstr>Projekta pirmā kārta – sapropeļa atūdeņošana</vt:lpstr>
      <vt:lpstr>Projekta pirmā kārta – sapropeļa sastāvs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Inovatīvas dehidratācijas tehnoloģijas pielietojuma izpēte sapropeļa ieguvē, uz sapropeļa bāzes veidotu produktu izmantošanas iespējas augkopībā un lopkopībā</dc:title>
  <dc:creator>Lietotajs</dc:creator>
  <cp:lastModifiedBy>Līga Proskina</cp:lastModifiedBy>
  <cp:revision>115</cp:revision>
  <dcterms:created xsi:type="dcterms:W3CDTF">2018-10-12T09:06:23Z</dcterms:created>
  <dcterms:modified xsi:type="dcterms:W3CDTF">2023-03-06T12:06:43Z</dcterms:modified>
</cp:coreProperties>
</file>