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6"/>
  </p:notesMasterIdLst>
  <p:sldIdLst>
    <p:sldId id="288" r:id="rId2"/>
    <p:sldId id="257" r:id="rId3"/>
    <p:sldId id="282" r:id="rId4"/>
    <p:sldId id="275" r:id="rId5"/>
    <p:sldId id="283" r:id="rId6"/>
    <p:sldId id="279" r:id="rId7"/>
    <p:sldId id="280" r:id="rId8"/>
    <p:sldId id="285" r:id="rId9"/>
    <p:sldId id="272" r:id="rId10"/>
    <p:sldId id="284" r:id="rId11"/>
    <p:sldId id="286" r:id="rId12"/>
    <p:sldId id="281" r:id="rId13"/>
    <p:sldId id="287" r:id="rId14"/>
    <p:sldId id="271" r:id="rId1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298" autoAdjust="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EF1F0-5E78-46AA-A875-7145A047DC5C}" type="datetimeFigureOut">
              <a:rPr lang="lv-LV" smtClean="0"/>
              <a:t>06.03.2023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06A5A-3ADC-4AE0-9644-1D420F2F2C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048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06A5A-3ADC-4AE0-9644-1D420F2F2C62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924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06A5A-3ADC-4AE0-9644-1D420F2F2C62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227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169FC-1BA8-4EF4-9C34-089DE7DC24D0}" type="datetimeFigureOut">
              <a:rPr lang="lv-LV" smtClean="0"/>
              <a:pPr/>
              <a:t>06.03.2023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020B-94EB-4D98-970D-B4945153A4BB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551576"/>
            <a:ext cx="6386946" cy="184754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lv-LV" sz="1200" dirty="0"/>
              <a:t>ES  ELFLA </a:t>
            </a:r>
            <a:br>
              <a:rPr lang="lv-LV" sz="1200" dirty="0"/>
            </a:br>
            <a:r>
              <a:rPr lang="lv-LV" sz="1200" dirty="0"/>
              <a:t>Latvijas Lauku attīstības programmas 2014.–2020.gadam </a:t>
            </a:r>
            <a:br>
              <a:rPr lang="lv-LV" sz="1200" dirty="0"/>
            </a:br>
            <a:r>
              <a:rPr lang="lv-LV" sz="1200" dirty="0"/>
              <a:t>projekta idejas iesniegums pasākuma "Sadarbība" 16.1. </a:t>
            </a:r>
            <a:r>
              <a:rPr lang="lv-LV" sz="1200" dirty="0" err="1"/>
              <a:t>apakšpasākumam</a:t>
            </a:r>
            <a:r>
              <a:rPr lang="lv-LV" sz="1200" dirty="0"/>
              <a:t> "Atbalsts Eiropas Inovāciju partnerības lauksaimniecības ražīgumam un ilgtspējai lauksaimniecības ražīguma un ilgtspējas darba grupu projektu īstenošanai“</a:t>
            </a:r>
            <a:br>
              <a:rPr lang="lv-LV" sz="1200" dirty="0"/>
            </a:br>
            <a:br>
              <a:rPr lang="lv-LV" sz="2400" dirty="0"/>
            </a:br>
            <a:br>
              <a:rPr lang="lv-LV" sz="2400" dirty="0"/>
            </a:br>
            <a:endParaRPr lang="lv-LV" sz="2400" dirty="0"/>
          </a:p>
        </p:txBody>
      </p:sp>
      <p:sp>
        <p:nvSpPr>
          <p:cNvPr id="1044" name="AutoShape 20" descr="Картинки по запросу NAP 2020 logo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lv-LV" sz="1350"/>
          </a:p>
        </p:txBody>
      </p:sp>
      <p:grpSp>
        <p:nvGrpSpPr>
          <p:cNvPr id="5" name="Group 4"/>
          <p:cNvGrpSpPr/>
          <p:nvPr/>
        </p:nvGrpSpPr>
        <p:grpSpPr>
          <a:xfrm>
            <a:off x="1297194" y="307536"/>
            <a:ext cx="6386946" cy="1111333"/>
            <a:chOff x="1861005" y="203201"/>
            <a:chExt cx="8515928" cy="1481777"/>
          </a:xfrm>
        </p:grpSpPr>
        <p:pic>
          <p:nvPicPr>
            <p:cNvPr id="1030" name="Picture 6" descr="Картинки по запросу LAD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005" y="203201"/>
              <a:ext cx="2016392" cy="1378857"/>
            </a:xfrm>
            <a:prstGeom prst="rect">
              <a:avLst/>
            </a:prstGeom>
            <a:noFill/>
          </p:spPr>
        </p:pic>
        <p:pic>
          <p:nvPicPr>
            <p:cNvPr id="1045" name="Picture 21" descr="C:\Documents and Settings\User\Desktop\NAP_LEADER_logo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397" y="203201"/>
              <a:ext cx="6499536" cy="1481777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-28072" y="2588090"/>
            <a:ext cx="9143999" cy="13388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700" dirty="0"/>
              <a:t>Inovatīvas dehidratācijas tehnoloģijas pielietojuma izpēte sapropeļa ieguvē, uz sapropeļa bāzes veidotu produktu izmantošanas iespējas augkopībā un lopkopībā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5733256"/>
            <a:ext cx="8334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350" dirty="0"/>
              <a:t>Latvijas </a:t>
            </a:r>
            <a:r>
              <a:rPr lang="lv-LV" sz="1350" dirty="0" err="1"/>
              <a:t>Biozinātņu</a:t>
            </a:r>
            <a:r>
              <a:rPr lang="lv-LV" sz="1350" dirty="0"/>
              <a:t> un tehnoloģiju universitāte, </a:t>
            </a:r>
            <a:r>
              <a:rPr lang="lv-LV" sz="1350" dirty="0" err="1"/>
              <a:t>Agroresursu</a:t>
            </a:r>
            <a:r>
              <a:rPr lang="lv-LV" sz="1350" dirty="0"/>
              <a:t> un ekonomikas institūts, </a:t>
            </a:r>
          </a:p>
          <a:p>
            <a:pPr algn="ctr"/>
            <a:r>
              <a:rPr lang="lv-LV" sz="1350" dirty="0"/>
              <a:t>SIA «Ainava GG», SIA «Ogres Piens», SIA «Valmiera Agro», SIA «Stādu audzētava «</a:t>
            </a:r>
            <a:r>
              <a:rPr lang="lv-LV" sz="1350" dirty="0" err="1"/>
              <a:t>Dimzas</a:t>
            </a:r>
            <a:r>
              <a:rPr lang="lv-LV" sz="1350" dirty="0"/>
              <a:t>»», SIA «Zemgales dārzi», </a:t>
            </a:r>
          </a:p>
          <a:p>
            <a:pPr algn="ctr"/>
            <a:r>
              <a:rPr lang="lv-LV" sz="1350" dirty="0"/>
              <a:t>Lauksaimniecības organizāciju sadarbības padome, Latvijas Bioloģiskās lauksaimniecības asociācija, Stādu Audzētāju Biedrība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70530-E00D-4A14-9EA0-C2EDF78FAF92}"/>
              </a:ext>
            </a:extLst>
          </p:cNvPr>
          <p:cNvSpPr/>
          <p:nvPr/>
        </p:nvSpPr>
        <p:spPr>
          <a:xfrm>
            <a:off x="467544" y="4275073"/>
            <a:ext cx="8787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000" b="1" dirty="0">
                <a:solidFill>
                  <a:schemeClr val="bg2">
                    <a:lumMod val="25000"/>
                  </a:schemeClr>
                </a:solidFill>
              </a:rPr>
              <a:t>Sapropeļa izmantošana segtajās platībās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321117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FBDE-8C83-47FA-A9F7-D8F8181F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/>
              <a:t>Rezultāti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4C46-F38B-453E-8276-465DADC95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lnSpcReduction="10000"/>
          </a:bodyPr>
          <a:lstStyle/>
          <a:p>
            <a:r>
              <a:rPr lang="lv-LV" dirty="0" err="1"/>
              <a:t>Citronmārsils</a:t>
            </a:r>
            <a:r>
              <a:rPr lang="lv-LV" dirty="0"/>
              <a:t> visproduktīvāk ir audzis substrātā ar 20% pievienoto sapropeli, tad 10% un 30%</a:t>
            </a:r>
          </a:p>
        </p:txBody>
      </p:sp>
      <p:pic>
        <p:nvPicPr>
          <p:cNvPr id="5" name="Picture 4" descr="G:\DCIM\100CANON\IMG_1934.JPG">
            <a:extLst>
              <a:ext uri="{FF2B5EF4-FFF2-40B4-BE49-F238E27FC236}">
                <a16:creationId xmlns:a16="http://schemas.microsoft.com/office/drawing/2014/main" id="{4B4DB4EB-D7E0-476F-84D2-B2531DE9F42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68960"/>
            <a:ext cx="36827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:\DCIM\100CANON\IMG_1948.JPG">
            <a:extLst>
              <a:ext uri="{FF2B5EF4-FFF2-40B4-BE49-F238E27FC236}">
                <a16:creationId xmlns:a16="http://schemas.microsoft.com/office/drawing/2014/main" id="{6FDB3BAD-E416-48E7-8642-8CE7935F755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253" y="3046908"/>
            <a:ext cx="373824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23FBFD-9189-422B-AABC-9B2FCE19E76E}"/>
              </a:ext>
            </a:extLst>
          </p:cNvPr>
          <p:cNvSpPr/>
          <p:nvPr/>
        </p:nvSpPr>
        <p:spPr>
          <a:xfrm>
            <a:off x="457201" y="5805264"/>
            <a:ext cx="3538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kern="50" dirty="0" err="1">
                <a:latin typeface="Times New Roman" panose="02020603050405020304" pitchFamily="18" charset="0"/>
                <a:ea typeface="Lucida Sans Unicode" panose="020B0602030504020204" pitchFamily="34" charset="0"/>
              </a:rPr>
              <a:t>Citronmārsils</a:t>
            </a:r>
            <a:r>
              <a:rPr lang="lv-LV" kern="5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 augsnes substrātā ar 20% sapropeļa piejaukumu</a:t>
            </a:r>
            <a:endParaRPr lang="lv-LV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E46AB-A874-4241-AE4D-7721686FC17A}"/>
              </a:ext>
            </a:extLst>
          </p:cNvPr>
          <p:cNvSpPr/>
          <p:nvPr/>
        </p:nvSpPr>
        <p:spPr>
          <a:xfrm>
            <a:off x="4544253" y="5790173"/>
            <a:ext cx="3538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kern="50" dirty="0" err="1">
                <a:latin typeface="Times New Roman" panose="02020603050405020304" pitchFamily="18" charset="0"/>
                <a:ea typeface="Lucida Sans Unicode" panose="020B0602030504020204" pitchFamily="34" charset="0"/>
              </a:rPr>
              <a:t>Citronmārsils</a:t>
            </a:r>
            <a:r>
              <a:rPr lang="lv-LV" kern="5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 kontroles </a:t>
            </a:r>
            <a:r>
              <a:rPr lang="lv-LV" kern="50" dirty="0" err="1">
                <a:latin typeface="Times New Roman" panose="02020603050405020304" pitchFamily="18" charset="0"/>
                <a:ea typeface="Lucida Sans Unicode" panose="020B0602030504020204" pitchFamily="34" charset="0"/>
              </a:rPr>
              <a:t>varinats</a:t>
            </a:r>
            <a:r>
              <a:rPr lang="lv-LV" kern="5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 - augsnes substrātā bez sapropeļa piejaukuma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5802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099C2-BE23-41BC-A973-D8AA72F5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lv-LV" sz="3600" b="1" dirty="0"/>
              <a:t>Rezultāti: Produktīvāka veģetatīvā attīstība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EA79-B189-4371-8232-6BE30AE91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05" y="1916832"/>
            <a:ext cx="8229600" cy="3845024"/>
          </a:xfrm>
        </p:spPr>
        <p:txBody>
          <a:bodyPr>
            <a:normAutofit fontScale="62500" lnSpcReduction="20000"/>
          </a:bodyPr>
          <a:lstStyle/>
          <a:p>
            <a:r>
              <a:rPr lang="lv-LV" b="1" dirty="0"/>
              <a:t>Ķīnas citronliānai </a:t>
            </a:r>
            <a:r>
              <a:rPr lang="lv-LV" dirty="0"/>
              <a:t>2020. gadā variantā ar 10% sapropeļa piejaukuma, savukārt 2021.un 2022. gadā – ar 20% sapropeļa piejaukumu.</a:t>
            </a:r>
          </a:p>
          <a:p>
            <a:r>
              <a:rPr lang="lv-LV" b="1" dirty="0"/>
              <a:t>Smaržīgam </a:t>
            </a:r>
            <a:r>
              <a:rPr lang="lv-LV" b="1" dirty="0" err="1"/>
              <a:t>citronmārsilam</a:t>
            </a:r>
            <a:r>
              <a:rPr lang="lv-LV" b="1" dirty="0"/>
              <a:t> </a:t>
            </a:r>
            <a:r>
              <a:rPr lang="lv-LV" dirty="0"/>
              <a:t>visos trijos pētījuma gados rezultāts bija nemainīgs –20% variantā. </a:t>
            </a:r>
          </a:p>
          <a:p>
            <a:r>
              <a:rPr lang="lv-LV" b="1" dirty="0" err="1"/>
              <a:t>Ponta</a:t>
            </a:r>
            <a:r>
              <a:rPr lang="lv-LV" b="1" dirty="0"/>
              <a:t> vērmelēm </a:t>
            </a:r>
            <a:r>
              <a:rPr lang="lv-LV" dirty="0"/>
              <a:t>visos trijos pētījuma gados rezultāts bija nemainīgs– 30% variantā. </a:t>
            </a:r>
          </a:p>
          <a:p>
            <a:r>
              <a:rPr lang="lv-LV" b="1" dirty="0"/>
              <a:t>Parastai raudenei </a:t>
            </a:r>
            <a:r>
              <a:rPr lang="lv-LV" dirty="0"/>
              <a:t>– 2020. gadā 30% variantā; 2021.un 2022. gadā 20% variantā. </a:t>
            </a:r>
          </a:p>
          <a:p>
            <a:r>
              <a:rPr lang="lv-LV" b="1" dirty="0"/>
              <a:t>Dārza zemenēm ‘</a:t>
            </a:r>
            <a:r>
              <a:rPr lang="lv-LV" b="1" dirty="0" err="1"/>
              <a:t>Dukat</a:t>
            </a:r>
            <a:r>
              <a:rPr lang="lv-LV" dirty="0"/>
              <a:t>’ – 2020. un 2022. gadā produktīvākā veģetatīvā augšana 30% variantā un 2021. gadā – 20% variantā. </a:t>
            </a:r>
          </a:p>
          <a:p>
            <a:r>
              <a:rPr lang="lv-LV" b="1" dirty="0"/>
              <a:t>Dārza zemenēm ‘</a:t>
            </a:r>
            <a:r>
              <a:rPr lang="lv-LV" b="1" dirty="0" err="1"/>
              <a:t>Sjurpriz</a:t>
            </a:r>
            <a:r>
              <a:rPr lang="lv-LV" b="1" dirty="0"/>
              <a:t> </a:t>
            </a:r>
            <a:r>
              <a:rPr lang="lv-LV" b="1" dirty="0" err="1"/>
              <a:t>Oļimpiadi</a:t>
            </a:r>
            <a:r>
              <a:rPr lang="lv-LV" dirty="0"/>
              <a:t>’ 2020. gadā – 10 % variantā, bet 2021. un 2022. gadā – 20% variantā.</a:t>
            </a:r>
          </a:p>
        </p:txBody>
      </p:sp>
    </p:spTree>
    <p:extLst>
      <p:ext uri="{BB962C8B-B14F-4D97-AF65-F5344CB8AC3E}">
        <p14:creationId xmlns:p14="http://schemas.microsoft.com/office/powerpoint/2010/main" val="274912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7B8C3-A24B-4CEE-9097-4D9D52EF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b="1" dirty="0"/>
              <a:t>Rezultāti: Augu minerālā barošanās.</a:t>
            </a:r>
            <a:r>
              <a:rPr lang="lv-LV" b="1" dirty="0"/>
              <a:t> </a:t>
            </a:r>
            <a:r>
              <a:rPr lang="lv-LV" sz="3100" b="1" dirty="0"/>
              <a:t>N</a:t>
            </a:r>
            <a:r>
              <a:rPr lang="en-US" sz="3100" b="1" dirty="0" err="1"/>
              <a:t>odrošinājums</a:t>
            </a:r>
            <a:r>
              <a:rPr lang="en-US" sz="3100" b="1" dirty="0"/>
              <a:t> </a:t>
            </a:r>
            <a:r>
              <a:rPr lang="en-US" sz="3100" b="1" dirty="0" err="1"/>
              <a:t>ar</a:t>
            </a:r>
            <a:r>
              <a:rPr lang="en-US" sz="3100" b="1" dirty="0"/>
              <a:t> </a:t>
            </a:r>
            <a:r>
              <a:rPr lang="en-US" sz="3100" b="1" dirty="0" err="1"/>
              <a:t>barības</a:t>
            </a:r>
            <a:r>
              <a:rPr lang="en-US" sz="3100" b="1" dirty="0"/>
              <a:t> </a:t>
            </a:r>
            <a:r>
              <a:rPr lang="en-US" sz="3100" b="1" dirty="0" err="1"/>
              <a:t>elementiem</a:t>
            </a:r>
            <a:endParaRPr lang="lv-LV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AA18E3-2ACF-4A4C-B037-2F605A275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881139"/>
              </p:ext>
            </p:extLst>
          </p:nvPr>
        </p:nvGraphicFramePr>
        <p:xfrm>
          <a:off x="683568" y="1520788"/>
          <a:ext cx="7488832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870">
                  <a:extLst>
                    <a:ext uri="{9D8B030D-6E8A-4147-A177-3AD203B41FA5}">
                      <a16:colId xmlns:a16="http://schemas.microsoft.com/office/drawing/2014/main" val="2142295704"/>
                    </a:ext>
                  </a:extLst>
                </a:gridCol>
                <a:gridCol w="1505844">
                  <a:extLst>
                    <a:ext uri="{9D8B030D-6E8A-4147-A177-3AD203B41FA5}">
                      <a16:colId xmlns:a16="http://schemas.microsoft.com/office/drawing/2014/main" val="3932099667"/>
                    </a:ext>
                  </a:extLst>
                </a:gridCol>
                <a:gridCol w="1505844">
                  <a:extLst>
                    <a:ext uri="{9D8B030D-6E8A-4147-A177-3AD203B41FA5}">
                      <a16:colId xmlns:a16="http://schemas.microsoft.com/office/drawing/2014/main" val="1613184887"/>
                    </a:ext>
                  </a:extLst>
                </a:gridCol>
                <a:gridCol w="1117637">
                  <a:extLst>
                    <a:ext uri="{9D8B030D-6E8A-4147-A177-3AD203B41FA5}">
                      <a16:colId xmlns:a16="http://schemas.microsoft.com/office/drawing/2014/main" val="1262565934"/>
                    </a:ext>
                  </a:extLst>
                </a:gridCol>
                <a:gridCol w="1117637">
                  <a:extLst>
                    <a:ext uri="{9D8B030D-6E8A-4147-A177-3AD203B41FA5}">
                      <a16:colId xmlns:a16="http://schemas.microsoft.com/office/drawing/2014/main" val="2941396489"/>
                    </a:ext>
                  </a:extLst>
                </a:gridCol>
              </a:tblGrid>
              <a:tr h="33465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Izmantotie augi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Sapropeļa koncentrācija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10604"/>
                  </a:ext>
                </a:extLst>
              </a:tr>
              <a:tr h="33465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Kontrole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9123621"/>
                  </a:ext>
                </a:extLst>
              </a:tr>
              <a:tr h="492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effectLst/>
                        </a:rPr>
                        <a:t>Ķīnas</a:t>
                      </a:r>
                      <a:r>
                        <a:rPr lang="en-US" sz="1600" kern="0" dirty="0">
                          <a:effectLst/>
                        </a:rPr>
                        <a:t> </a:t>
                      </a:r>
                      <a:r>
                        <a:rPr lang="en-US" sz="1600" kern="0" dirty="0" err="1">
                          <a:effectLst/>
                        </a:rPr>
                        <a:t>citroliānas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10-20%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5781708"/>
                  </a:ext>
                </a:extLst>
              </a:tr>
              <a:tr h="492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Ponta vērmele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1082014"/>
                  </a:ext>
                </a:extLst>
              </a:tr>
              <a:tr h="492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effectLst/>
                        </a:rPr>
                        <a:t>Smaržīgais</a:t>
                      </a:r>
                      <a:r>
                        <a:rPr lang="en-US" sz="1600" kern="0" dirty="0">
                          <a:effectLst/>
                        </a:rPr>
                        <a:t> </a:t>
                      </a:r>
                      <a:r>
                        <a:rPr lang="en-US" sz="1600" kern="0" dirty="0" err="1">
                          <a:effectLst/>
                        </a:rPr>
                        <a:t>citromārsils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4822344"/>
                  </a:ext>
                </a:extLst>
              </a:tr>
              <a:tr h="492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Parastā raudene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7861004"/>
                  </a:ext>
                </a:extLst>
              </a:tr>
              <a:tr h="492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Zemenes 'Dukat'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10-20%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98276098"/>
                  </a:ext>
                </a:extLst>
              </a:tr>
              <a:tr h="686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Zemenes 'Sjurpriz Oļimpiadi'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10-20%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764649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3046E5B-405E-492F-8888-6D7AD2AB9749}"/>
              </a:ext>
            </a:extLst>
          </p:cNvPr>
          <p:cNvSpPr/>
          <p:nvPr/>
        </p:nvSpPr>
        <p:spPr>
          <a:xfrm>
            <a:off x="107504" y="5455738"/>
            <a:ext cx="8928992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Ķīnas citronliānai, </a:t>
            </a:r>
            <a:r>
              <a:rPr lang="lv-LV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Ponta</a:t>
            </a:r>
            <a:r>
              <a:rPr lang="lv-LV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 vērmelei, un dārza zemenēm augstākais nodrošinājums ar barības elementiem ir variantos 10% un/vai 20%.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Smaržīgam </a:t>
            </a:r>
            <a:r>
              <a:rPr lang="lv-LV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citronmārsilam</a:t>
            </a:r>
            <a:r>
              <a:rPr lang="lv-LV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 un Parastai raudenei šis rādītājs ir substrātā ar 30% sapropeļa piejaukumu.</a:t>
            </a:r>
            <a:endParaRPr lang="lv-LV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5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EDA7-4515-45DF-8A3A-15FE7238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b="1" dirty="0"/>
              <a:t>Rezultāti: Bioķīmiskie rādītāji nežāvētos, svaigos ārstniecības augos 2022. gadā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C5B8-E087-4832-ACF9-44BFA8AA1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Sapropeļa koncentrācija augsnē ietekmē arī bioķīmiskā satura rādītājus augos </a:t>
            </a:r>
          </a:p>
          <a:p>
            <a:r>
              <a:rPr lang="lv-LV" b="1" u="sng" dirty="0"/>
              <a:t>Ķīnas citronliānu </a:t>
            </a:r>
            <a:r>
              <a:rPr lang="lv-LV" dirty="0"/>
              <a:t>lapās variantā ar 20% un 30% sapropeļa piejaukumu </a:t>
            </a:r>
            <a:r>
              <a:rPr lang="lv-LV" b="1" dirty="0"/>
              <a:t>ir augstākie bioķīmiskie rādītāji C vitamīna un kopējo flavonoīdu saturā, kā arī </a:t>
            </a:r>
            <a:r>
              <a:rPr lang="lv-LV" b="1" dirty="0" err="1"/>
              <a:t>antioksidatīvā</a:t>
            </a:r>
            <a:r>
              <a:rPr lang="lv-LV" b="1" dirty="0"/>
              <a:t> aktivitātē</a:t>
            </a:r>
            <a:r>
              <a:rPr lang="lv-LV" dirty="0"/>
              <a:t>. </a:t>
            </a:r>
          </a:p>
          <a:p>
            <a:r>
              <a:rPr lang="lv-LV" dirty="0"/>
              <a:t>Kopējie fenoli un tanīna saturs augos visaugstākais tika konstatēts kontroles variantā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9A87A6-4CE9-4947-8629-C42B3DF1F753}"/>
              </a:ext>
            </a:extLst>
          </p:cNvPr>
          <p:cNvSpPr/>
          <p:nvPr/>
        </p:nvSpPr>
        <p:spPr>
          <a:xfrm>
            <a:off x="251520" y="584706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Svaigu Ķīnas citronliānu lapās bioķīmiskie rādītāji (C vitamīna, kopējo fenolu, flavonoīdu, tanīnu satura, kā arī </a:t>
            </a:r>
            <a:r>
              <a:rPr lang="lv-LV" dirty="0" err="1"/>
              <a:t>antioksidatīvā</a:t>
            </a:r>
            <a:r>
              <a:rPr lang="lv-LV" dirty="0"/>
              <a:t> aktivitāte) ir būtiski augstāki, salīdzinot ar pārējiem testētajiem augiem. Tas atspoguļo citronliānu bioķīmisko </a:t>
            </a:r>
            <a:r>
              <a:rPr lang="lv-LV" dirty="0" err="1"/>
              <a:t>augstvērtību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88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bižas ez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4" y="0"/>
            <a:ext cx="9166684" cy="690120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140968"/>
            <a:ext cx="3250704" cy="1252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6000" b="1" dirty="0">
                <a:solidFill>
                  <a:schemeClr val="bg1"/>
                </a:solidFill>
              </a:rPr>
              <a:t>Paldies!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4" y="260648"/>
            <a:ext cx="8424936" cy="1584176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§"/>
            </a:pPr>
            <a:r>
              <a:rPr lang="lv-LV" sz="4000" b="1" dirty="0"/>
              <a:t> </a:t>
            </a:r>
            <a:r>
              <a:rPr lang="lv-LV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Mērķis</a:t>
            </a:r>
            <a:r>
              <a:rPr lang="lv-LV" sz="3600" b="1" dirty="0">
                <a:latin typeface="+mn-lt"/>
              </a:rPr>
              <a:t> </a:t>
            </a:r>
            <a:r>
              <a:rPr lang="lv-LV" sz="3600" dirty="0">
                <a:latin typeface="+mn-lt"/>
              </a:rPr>
              <a:t>– sapropeļa, kā bioloģiskā mēslojuma  			pielietošanas efektivitāte dārzkopībā.</a:t>
            </a:r>
          </a:p>
        </p:txBody>
      </p:sp>
      <p:pic>
        <p:nvPicPr>
          <p:cNvPr id="6147" name="Picture 3" descr="C:\Users\Jana\Desktop\Jaunakie foto\Telefona foto\20181109_140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1813-24A4-4888-BA84-3EEAC8AF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/>
              <a:t>Izmēģinājuma īstenošana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CC3D8-3027-4B82-8A87-9BAD3F2D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556792"/>
            <a:ext cx="4758308" cy="332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/>
              <a:t>Izmēģinājums par sapropeļa izmantošanu, kā mēslošanas līdzekli un augsnes fizikālo un ķīmisko īpašību ielabotāju segtajās platībās uzsākts 2019. gada maijā, īstenots līdz 2023. gada martam.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CD1C55-9FF4-4D2A-8E2B-3F450E6A4E83}"/>
              </a:ext>
            </a:extLst>
          </p:cNvPr>
          <p:cNvSpPr/>
          <p:nvPr/>
        </p:nvSpPr>
        <p:spPr>
          <a:xfrm>
            <a:off x="4139952" y="4797152"/>
            <a:ext cx="5421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/>
              <a:t>Īstenots LBTU, uzņēmumā SIA Stādu audzētavā «</a:t>
            </a:r>
            <a:r>
              <a:rPr lang="lv-LV" sz="2400" dirty="0" err="1"/>
              <a:t>Dimzas</a:t>
            </a:r>
            <a:r>
              <a:rPr lang="lv-LV" sz="2400" dirty="0"/>
              <a:t>» un SIA «Zemgales dārzi».</a:t>
            </a:r>
          </a:p>
        </p:txBody>
      </p:sp>
      <p:pic>
        <p:nvPicPr>
          <p:cNvPr id="6" name="Picture 3" descr="C:\Users\Jana\Desktop\Sapropeļa foto 2019\Telefons 2019 1180.jpg">
            <a:extLst>
              <a:ext uri="{FF2B5EF4-FFF2-40B4-BE49-F238E27FC236}">
                <a16:creationId xmlns:a16="http://schemas.microsoft.com/office/drawing/2014/main" id="{F37CA06E-4FD1-42ED-B88D-E375BCC0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47" y="1417638"/>
            <a:ext cx="3826768" cy="5102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1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U fotoarhīvs. Talka Rododendru selekcijas un izmēģinājumu audzētavā  «Babīte»">
            <a:extLst>
              <a:ext uri="{FF2B5EF4-FFF2-40B4-BE49-F238E27FC236}">
                <a16:creationId xmlns:a16="http://schemas.microsoft.com/office/drawing/2014/main" id="{05295DA6-08F8-4114-82BD-8501B1E7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/>
              <a:t>Galvenie veicamie uzdevumi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4762872" cy="42770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lv-LV" dirty="0"/>
              <a:t>Augsnes fizikālo un ķīmisko īpašību noteikšana. Modificētā substrāta augsnes pretestības mērījumi.</a:t>
            </a:r>
          </a:p>
          <a:p>
            <a:pPr>
              <a:buFont typeface="Wingdings" pitchFamily="2" charset="2"/>
              <a:buChar char="§"/>
            </a:pPr>
            <a:r>
              <a:rPr lang="lv-LV" dirty="0"/>
              <a:t>Augu veģetatīvās augšanas novērojumi un uzskaite.</a:t>
            </a:r>
          </a:p>
          <a:p>
            <a:pPr>
              <a:buFont typeface="Wingdings" pitchFamily="2" charset="2"/>
              <a:buChar char="§"/>
            </a:pPr>
            <a:r>
              <a:rPr lang="lv-LV" dirty="0"/>
              <a:t>Augu minerālās barošanās diagnostika, produktivitātes uzskaite un kvalitātes rādītāji.</a:t>
            </a:r>
          </a:p>
          <a:p>
            <a:pPr>
              <a:buFont typeface="Wingdings" pitchFamily="2" charset="2"/>
              <a:buChar char="§"/>
            </a:pPr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8A2C8-19D4-44BF-BB89-79EE8E8E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826" y="2492896"/>
            <a:ext cx="3670110" cy="22557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A621-361C-43CD-8C79-15DFCB3A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/>
              <a:t>Izmēģinājumā izmantotie augi.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BA71-FD09-4B17-ABB6-65C43A8C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/>
              <a:t>Pētījumā tiks izmantoti sešu sugu un piecu šķirņu augi:</a:t>
            </a:r>
          </a:p>
          <a:p>
            <a:r>
              <a:rPr lang="lv-LV" dirty="0"/>
              <a:t>Ķīnas citronliāna </a:t>
            </a:r>
            <a:r>
              <a:rPr lang="lv-LV" i="1" dirty="0" err="1"/>
              <a:t>Chisandra</a:t>
            </a:r>
            <a:r>
              <a:rPr lang="lv-LV" i="1" dirty="0"/>
              <a:t> </a:t>
            </a:r>
            <a:r>
              <a:rPr lang="lv-LV" i="1" dirty="0" err="1"/>
              <a:t>chinensis</a:t>
            </a:r>
            <a:r>
              <a:rPr lang="lv-LV" i="1" dirty="0"/>
              <a:t> </a:t>
            </a:r>
            <a:r>
              <a:rPr lang="lv-LV" dirty="0"/>
              <a:t>L. – ārstniecības augs. </a:t>
            </a:r>
          </a:p>
          <a:p>
            <a:r>
              <a:rPr lang="lv-LV" dirty="0"/>
              <a:t>Parastā raudene </a:t>
            </a:r>
            <a:r>
              <a:rPr lang="lv-LV" i="1" dirty="0" err="1"/>
              <a:t>Origanum</a:t>
            </a:r>
            <a:r>
              <a:rPr lang="lv-LV" i="1" dirty="0"/>
              <a:t> </a:t>
            </a:r>
            <a:r>
              <a:rPr lang="lv-LV" i="1" dirty="0" err="1"/>
              <a:t>vulgare</a:t>
            </a:r>
            <a:r>
              <a:rPr lang="lv-LV" i="1" dirty="0"/>
              <a:t> </a:t>
            </a:r>
            <a:r>
              <a:rPr lang="lv-LV" dirty="0"/>
              <a:t>L. – garšaugs, ārstniecības augs.</a:t>
            </a:r>
          </a:p>
          <a:p>
            <a:r>
              <a:rPr lang="lv-LV" dirty="0"/>
              <a:t>Smaržīgais </a:t>
            </a:r>
            <a:r>
              <a:rPr lang="lv-LV" dirty="0" err="1"/>
              <a:t>citronmārsils</a:t>
            </a:r>
            <a:r>
              <a:rPr lang="lv-LV" dirty="0"/>
              <a:t> </a:t>
            </a:r>
            <a:r>
              <a:rPr lang="lv-LV" i="1" dirty="0" err="1"/>
              <a:t>Thymus</a:t>
            </a:r>
            <a:r>
              <a:rPr lang="lv-LV" dirty="0"/>
              <a:t> x </a:t>
            </a:r>
            <a:r>
              <a:rPr lang="lv-LV" i="1" dirty="0" err="1"/>
              <a:t>citriodorus</a:t>
            </a:r>
            <a:r>
              <a:rPr lang="lv-LV" dirty="0"/>
              <a:t> ‘</a:t>
            </a:r>
            <a:r>
              <a:rPr lang="lv-LV" dirty="0" err="1"/>
              <a:t>Limone</a:t>
            </a:r>
            <a:r>
              <a:rPr lang="lv-LV" dirty="0"/>
              <a:t>’ – gan dekoratīvs, gan garšaugs.</a:t>
            </a:r>
          </a:p>
          <a:p>
            <a:r>
              <a:rPr lang="lv-LV" dirty="0"/>
              <a:t>Dārza jeb lielogu zemenes </a:t>
            </a:r>
            <a:r>
              <a:rPr lang="lv-LV" i="1" dirty="0" err="1"/>
              <a:t>Fragaria</a:t>
            </a:r>
            <a:r>
              <a:rPr lang="lv-LV" dirty="0"/>
              <a:t> x </a:t>
            </a:r>
            <a:r>
              <a:rPr lang="lv-LV" i="1" dirty="0" err="1"/>
              <a:t>ananassa</a:t>
            </a:r>
            <a:r>
              <a:rPr lang="lv-LV" i="1" dirty="0"/>
              <a:t>, </a:t>
            </a:r>
            <a:r>
              <a:rPr lang="lv-LV" dirty="0"/>
              <a:t>šķirne ‘</a:t>
            </a:r>
            <a:r>
              <a:rPr lang="lv-LV" dirty="0" err="1"/>
              <a:t>Dukats</a:t>
            </a:r>
            <a:r>
              <a:rPr lang="lv-LV" dirty="0"/>
              <a:t>’ un ’</a:t>
            </a:r>
            <a:r>
              <a:rPr lang="lv-LV" dirty="0" err="1"/>
              <a:t>Sjurpriz</a:t>
            </a:r>
            <a:r>
              <a:rPr lang="lv-LV" dirty="0"/>
              <a:t> </a:t>
            </a:r>
            <a:r>
              <a:rPr lang="lv-LV" dirty="0" err="1"/>
              <a:t>Oļimpiadi</a:t>
            </a:r>
            <a:r>
              <a:rPr lang="lv-LV" dirty="0"/>
              <a:t>’ – augļaugs.</a:t>
            </a:r>
          </a:p>
          <a:p>
            <a:r>
              <a:rPr lang="lv-LV" dirty="0" err="1"/>
              <a:t>Ponta</a:t>
            </a:r>
            <a:r>
              <a:rPr lang="lv-LV" dirty="0"/>
              <a:t> vērmele </a:t>
            </a:r>
            <a:r>
              <a:rPr lang="lv-LV" i="1" dirty="0" err="1"/>
              <a:t>Artemisia</a:t>
            </a:r>
            <a:r>
              <a:rPr lang="lv-LV" i="1" dirty="0"/>
              <a:t> </a:t>
            </a:r>
            <a:r>
              <a:rPr lang="lv-LV" i="1" dirty="0" err="1"/>
              <a:t>pontica</a:t>
            </a:r>
            <a:r>
              <a:rPr lang="lv-LV" i="1" dirty="0"/>
              <a:t> </a:t>
            </a:r>
            <a:r>
              <a:rPr lang="lv-LV" dirty="0"/>
              <a:t>L. – ārstniecības augs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5914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0785-F267-4B60-842E-3A7290F5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Izmēģinājums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D8513-29FE-4AEB-83D4-5A0DA585A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980928"/>
          </a:xfrm>
        </p:spPr>
        <p:txBody>
          <a:bodyPr>
            <a:normAutofit fontScale="85000" lnSpcReduction="10000"/>
          </a:bodyPr>
          <a:lstStyle/>
          <a:p>
            <a:r>
              <a:rPr lang="lv-LV" dirty="0"/>
              <a:t>Augu stādīšana sākta 2019. gada 2. augustā dažāda diametra un tilpuma veģetācijas traukos – Ø 23 7 L un Ø 28 10 L, atkarībā no auga sakņu sistēmas un habitusa īpatnībām. </a:t>
            </a:r>
          </a:p>
          <a:p>
            <a:r>
              <a:rPr lang="lv-LV" dirty="0"/>
              <a:t>Izmantotajā substrātā mehāniski iejaukta sapropeļa masa  10%, 20% un 30% apmērā. </a:t>
            </a:r>
          </a:p>
          <a:p>
            <a:r>
              <a:rPr lang="lv-LV" dirty="0"/>
              <a:t>Kontroles variants – </a:t>
            </a:r>
            <a:r>
              <a:rPr lang="lv-LV" dirty="0" err="1"/>
              <a:t>minerālaugsne</a:t>
            </a:r>
            <a:r>
              <a:rPr lang="lv-LV" dirty="0"/>
              <a:t> bez piedevām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D829D0C-7444-4756-951D-C80797624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650923"/>
              </p:ext>
            </p:extLst>
          </p:nvPr>
        </p:nvGraphicFramePr>
        <p:xfrm>
          <a:off x="323528" y="4869160"/>
          <a:ext cx="8712967" cy="128642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595104">
                  <a:extLst>
                    <a:ext uri="{9D8B030D-6E8A-4147-A177-3AD203B41FA5}">
                      <a16:colId xmlns:a16="http://schemas.microsoft.com/office/drawing/2014/main" val="3321316769"/>
                    </a:ext>
                  </a:extLst>
                </a:gridCol>
                <a:gridCol w="1717216">
                  <a:extLst>
                    <a:ext uri="{9D8B030D-6E8A-4147-A177-3AD203B41FA5}">
                      <a16:colId xmlns:a16="http://schemas.microsoft.com/office/drawing/2014/main" val="1624304097"/>
                    </a:ext>
                  </a:extLst>
                </a:gridCol>
                <a:gridCol w="1152176">
                  <a:extLst>
                    <a:ext uri="{9D8B030D-6E8A-4147-A177-3AD203B41FA5}">
                      <a16:colId xmlns:a16="http://schemas.microsoft.com/office/drawing/2014/main" val="2532657908"/>
                    </a:ext>
                  </a:extLst>
                </a:gridCol>
                <a:gridCol w="891312">
                  <a:extLst>
                    <a:ext uri="{9D8B030D-6E8A-4147-A177-3AD203B41FA5}">
                      <a16:colId xmlns:a16="http://schemas.microsoft.com/office/drawing/2014/main" val="1701550455"/>
                    </a:ext>
                  </a:extLst>
                </a:gridCol>
                <a:gridCol w="1167708">
                  <a:extLst>
                    <a:ext uri="{9D8B030D-6E8A-4147-A177-3AD203B41FA5}">
                      <a16:colId xmlns:a16="http://schemas.microsoft.com/office/drawing/2014/main" val="609834458"/>
                    </a:ext>
                  </a:extLst>
                </a:gridCol>
                <a:gridCol w="821300">
                  <a:extLst>
                    <a:ext uri="{9D8B030D-6E8A-4147-A177-3AD203B41FA5}">
                      <a16:colId xmlns:a16="http://schemas.microsoft.com/office/drawing/2014/main" val="3519518811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3607490278"/>
                    </a:ext>
                  </a:extLst>
                </a:gridCol>
              </a:tblGrid>
              <a:tr h="576496"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Kultivēšanas vide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Higroskopiskais mirums, % sausnē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K</a:t>
                      </a:r>
                      <a:r>
                        <a:rPr lang="lv-LV" sz="1200" kern="50" baseline="30000" dirty="0">
                          <a:effectLst/>
                        </a:rPr>
                        <a:t>2</a:t>
                      </a:r>
                      <a:r>
                        <a:rPr lang="lv-LV" sz="1200" kern="50" dirty="0">
                          <a:effectLst/>
                        </a:rPr>
                        <a:t>O, mg kg</a:t>
                      </a:r>
                      <a:r>
                        <a:rPr lang="lv-LV" sz="1200" kern="50" baseline="30000" dirty="0">
                          <a:effectLst/>
                        </a:rPr>
                        <a:t>-1</a:t>
                      </a:r>
                      <a:r>
                        <a:rPr lang="lv-LV" sz="1200" kern="50" dirty="0">
                          <a:effectLst/>
                        </a:rPr>
                        <a:t> sausnē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P</a:t>
                      </a:r>
                      <a:r>
                        <a:rPr lang="lv-LV" sz="1200" kern="50" baseline="-25000" dirty="0">
                          <a:effectLst/>
                        </a:rPr>
                        <a:t>2</a:t>
                      </a:r>
                      <a:r>
                        <a:rPr lang="lv-LV" sz="1200" kern="50" dirty="0">
                          <a:effectLst/>
                        </a:rPr>
                        <a:t>O</a:t>
                      </a:r>
                      <a:r>
                        <a:rPr lang="lv-LV" sz="1200" kern="50" baseline="-25000" dirty="0">
                          <a:effectLst/>
                        </a:rPr>
                        <a:t>5</a:t>
                      </a:r>
                      <a:r>
                        <a:rPr lang="lv-LV" sz="1200" kern="50" dirty="0">
                          <a:effectLst/>
                        </a:rPr>
                        <a:t>, mg kg</a:t>
                      </a:r>
                      <a:r>
                        <a:rPr lang="lv-LV" sz="1200" kern="50" baseline="30000" dirty="0">
                          <a:effectLst/>
                        </a:rPr>
                        <a:t>-1</a:t>
                      </a:r>
                      <a:r>
                        <a:rPr lang="lv-LV" sz="1200" kern="50" dirty="0">
                          <a:effectLst/>
                        </a:rPr>
                        <a:t> sausnē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OV saturs sausnē,%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 err="1">
                          <a:effectLst/>
                        </a:rPr>
                        <a:t>pH</a:t>
                      </a:r>
                      <a:r>
                        <a:rPr lang="lv-LV" sz="1200" kern="50" dirty="0">
                          <a:effectLst/>
                        </a:rPr>
                        <a:t> </a:t>
                      </a:r>
                      <a:r>
                        <a:rPr lang="lv-LV" sz="1200" kern="50" baseline="-25000" dirty="0" err="1">
                          <a:effectLst/>
                        </a:rPr>
                        <a:t>KCl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 err="1">
                          <a:effectLst/>
                        </a:rPr>
                        <a:t>Kopslāpeklis</a:t>
                      </a:r>
                      <a:r>
                        <a:rPr lang="lv-LV" sz="1200" kern="50" dirty="0">
                          <a:effectLst/>
                        </a:rPr>
                        <a:t>, %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503253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87313" algn="l"/>
                        </a:tabLst>
                      </a:pPr>
                      <a:r>
                        <a:rPr lang="lv-LV" sz="1200" kern="50" dirty="0" err="1">
                          <a:effectLst/>
                        </a:rPr>
                        <a:t>Minerālaugsne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97.67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69.05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101.98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6.46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6.35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0.26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7302391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Sapropelis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lv-LV" sz="1200" kern="50" dirty="0">
                          <a:effectLst/>
                        </a:rPr>
                        <a:t>84.56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230.70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85.99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60.43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5.45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v-LV" sz="1200" kern="50" dirty="0">
                          <a:effectLst/>
                        </a:rPr>
                        <a:t>2.78</a:t>
                      </a:r>
                      <a:endParaRPr lang="lv-LV" sz="18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814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44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FAC1-4593-4380-8F8F-59866853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92" y="332656"/>
            <a:ext cx="8229600" cy="1143000"/>
          </a:xfrm>
        </p:spPr>
        <p:txBody>
          <a:bodyPr>
            <a:noAutofit/>
          </a:bodyPr>
          <a:lstStyle/>
          <a:p>
            <a:r>
              <a:rPr lang="lv-LV" sz="3600" b="1" dirty="0"/>
              <a:t>Rezultāti: Modificētā substrāta augsnes pretestības mērījumi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8F888E-38B1-4913-BC99-B270919C0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519694"/>
              </p:ext>
            </p:extLst>
          </p:nvPr>
        </p:nvGraphicFramePr>
        <p:xfrm>
          <a:off x="490992" y="1556791"/>
          <a:ext cx="7861428" cy="388843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89140">
                  <a:extLst>
                    <a:ext uri="{9D8B030D-6E8A-4147-A177-3AD203B41FA5}">
                      <a16:colId xmlns:a16="http://schemas.microsoft.com/office/drawing/2014/main" val="1008899010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3534295343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281545485"/>
                    </a:ext>
                  </a:extLst>
                </a:gridCol>
                <a:gridCol w="1518494">
                  <a:extLst>
                    <a:ext uri="{9D8B030D-6E8A-4147-A177-3AD203B41FA5}">
                      <a16:colId xmlns:a16="http://schemas.microsoft.com/office/drawing/2014/main" val="1524587140"/>
                    </a:ext>
                  </a:extLst>
                </a:gridCol>
                <a:gridCol w="1518494">
                  <a:extLst>
                    <a:ext uri="{9D8B030D-6E8A-4147-A177-3AD203B41FA5}">
                      <a16:colId xmlns:a16="http://schemas.microsoft.com/office/drawing/2014/main" val="3244993183"/>
                    </a:ext>
                  </a:extLst>
                </a:gridCol>
              </a:tblGrid>
              <a:tr h="5553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Izmantotie augi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Augsnes pretestība, N cm</a:t>
                      </a:r>
                      <a:r>
                        <a:rPr lang="lv-LV" sz="1600" kern="1100" baseline="30000" dirty="0">
                          <a:effectLst/>
                        </a:rPr>
                        <a:t>-2</a:t>
                      </a:r>
                      <a:endParaRPr lang="lv-LV" sz="16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 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960724"/>
                  </a:ext>
                </a:extLst>
              </a:tr>
              <a:tr h="27768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Kontrole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20%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30%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75754"/>
                  </a:ext>
                </a:extLst>
              </a:tr>
              <a:tr h="382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Citronmārsils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20.8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17.6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7.6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8.4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626003"/>
                  </a:ext>
                </a:extLst>
              </a:tr>
              <a:tr h="382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Ponta vērmele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32.8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22.8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12.4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9.6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4443874"/>
                  </a:ext>
                </a:extLst>
              </a:tr>
              <a:tr h="382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Parastā raudene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20.4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14.0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16.0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8.7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0604545"/>
                  </a:ext>
                </a:extLst>
              </a:tr>
              <a:tr h="518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Ķīnas citronliānas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24.2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22.8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11.8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5.0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7451792"/>
                  </a:ext>
                </a:extLst>
              </a:tr>
              <a:tr h="55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Dārza zemenes ‘</a:t>
                      </a:r>
                      <a:r>
                        <a:rPr lang="lv-LV" sz="1600" kern="50" dirty="0" err="1">
                          <a:effectLst/>
                        </a:rPr>
                        <a:t>Dukat</a:t>
                      </a:r>
                      <a:r>
                        <a:rPr lang="lv-LV" sz="1600" kern="50" dirty="0">
                          <a:effectLst/>
                        </a:rPr>
                        <a:t>’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15.0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13.0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6.0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4.0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708907"/>
                  </a:ext>
                </a:extLst>
              </a:tr>
              <a:tr h="833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Dārza zemenes ‘Sjurpriz Oļimpiadi’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15.5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9.00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10.5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9.34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017735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A41FE65-3EED-4494-B381-08F0757F646B}"/>
              </a:ext>
            </a:extLst>
          </p:cNvPr>
          <p:cNvSpPr/>
          <p:nvPr/>
        </p:nvSpPr>
        <p:spPr>
          <a:xfrm>
            <a:off x="611560" y="58052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kern="5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Pie augstākas sapropeļa koncentrācijas augsnes pretestība samazinās.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482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B77C-C809-4807-871C-78DA7E0C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Rezultāti: Augu veģetatīvās attīstība 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3A4894-CB83-4BAF-94F5-8351E99AE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683071"/>
              </p:ext>
            </p:extLst>
          </p:nvPr>
        </p:nvGraphicFramePr>
        <p:xfrm>
          <a:off x="457200" y="1700808"/>
          <a:ext cx="8075239" cy="439248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val="2594403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999949284"/>
                    </a:ext>
                  </a:extLst>
                </a:gridCol>
                <a:gridCol w="1463959">
                  <a:extLst>
                    <a:ext uri="{9D8B030D-6E8A-4147-A177-3AD203B41FA5}">
                      <a16:colId xmlns:a16="http://schemas.microsoft.com/office/drawing/2014/main" val="1221277534"/>
                    </a:ext>
                  </a:extLst>
                </a:gridCol>
                <a:gridCol w="1608280">
                  <a:extLst>
                    <a:ext uri="{9D8B030D-6E8A-4147-A177-3AD203B41FA5}">
                      <a16:colId xmlns:a16="http://schemas.microsoft.com/office/drawing/2014/main" val="3112133106"/>
                    </a:ext>
                  </a:extLst>
                </a:gridCol>
                <a:gridCol w="1608280">
                  <a:extLst>
                    <a:ext uri="{9D8B030D-6E8A-4147-A177-3AD203B41FA5}">
                      <a16:colId xmlns:a16="http://schemas.microsoft.com/office/drawing/2014/main" val="3761679642"/>
                    </a:ext>
                  </a:extLst>
                </a:gridCol>
              </a:tblGrid>
              <a:tr h="3344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Izmantotie augi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Dzinumu skaits, </a:t>
                      </a:r>
                      <a:r>
                        <a:rPr lang="lv-LV" sz="1600" kern="50" dirty="0" err="1">
                          <a:effectLst/>
                        </a:rPr>
                        <a:t>gb</a:t>
                      </a:r>
                      <a:r>
                        <a:rPr lang="lv-LV" sz="1600" kern="50" dirty="0">
                          <a:effectLst/>
                        </a:rPr>
                        <a:t>/garums, cm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47761"/>
                  </a:ext>
                </a:extLst>
              </a:tr>
              <a:tr h="3344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Kontrole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20%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30%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629092"/>
                  </a:ext>
                </a:extLst>
              </a:tr>
              <a:tr h="46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Citronmārsils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-/13,1</a:t>
                      </a:r>
                      <a:r>
                        <a:rPr lang="lv-LV" sz="1000" kern="50">
                          <a:effectLst/>
                        </a:rPr>
                        <a:t> 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-/14,8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-/</a:t>
                      </a:r>
                      <a:r>
                        <a:rPr lang="lv-LV" sz="1600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18,0</a:t>
                      </a:r>
                      <a:endParaRPr lang="lv-LV" sz="1600" kern="5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-/8.4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176010"/>
                  </a:ext>
                </a:extLst>
              </a:tr>
              <a:tr h="46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Ponta vērmele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4/28,7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6/38,0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8/37,6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11/44,2</a:t>
                      </a:r>
                      <a:endParaRPr lang="lv-LV" sz="1600" kern="5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8088493"/>
                  </a:ext>
                </a:extLst>
              </a:tr>
              <a:tr h="46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Parastā raudene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3/41,6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8/50,1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8/55,4</a:t>
                      </a:r>
                      <a:endParaRPr lang="lv-LV" sz="1600" kern="5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5/49,3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433094"/>
                  </a:ext>
                </a:extLst>
              </a:tr>
              <a:tr h="66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Ķīnas citronliānas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4/26,2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9/38,4</a:t>
                      </a:r>
                      <a:endParaRPr lang="lv-LV" sz="1600" kern="5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5/42,10</a:t>
                      </a:r>
                      <a:endParaRPr lang="lv-LV" sz="1600" kern="5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4/18,7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2533061"/>
                  </a:ext>
                </a:extLst>
              </a:tr>
              <a:tr h="66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Dārza zemenes ‘Dukat’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8/7,4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13/9,5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16/9,2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15/11,0</a:t>
                      </a:r>
                      <a:r>
                        <a:rPr lang="lv-LV" sz="1000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lv-LV" sz="1600" kern="5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6558442"/>
                  </a:ext>
                </a:extLst>
              </a:tr>
              <a:tr h="1003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Dārza zemenes ‘Sjurpriz Oļimpiadi’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9/7,1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14/8,6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>
                          <a:effectLst/>
                        </a:rPr>
                        <a:t>13/8,9</a:t>
                      </a:r>
                      <a:endParaRPr lang="lv-LV" sz="16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kern="50" dirty="0">
                          <a:effectLst/>
                        </a:rPr>
                        <a:t>13/10,7</a:t>
                      </a:r>
                      <a:endParaRPr lang="lv-LV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2040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20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/>
              <a:t>Rezultāti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37" y="1543510"/>
            <a:ext cx="2594363" cy="1036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800" dirty="0"/>
              <a:t>Zemeņu šķirne </a:t>
            </a:r>
            <a:r>
              <a:rPr lang="lv-LV" sz="1800" b="1" dirty="0">
                <a:solidFill>
                  <a:schemeClr val="accent3">
                    <a:lumMod val="50000"/>
                  </a:schemeClr>
                </a:solidFill>
              </a:rPr>
              <a:t>‘Dukāts</a:t>
            </a:r>
            <a:r>
              <a:rPr lang="lv-LV" sz="1800" dirty="0"/>
              <a:t>’ ar 30% sapropeļa piejaukumu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40" y="2840498"/>
            <a:ext cx="2741476" cy="294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23CFD6-F0B4-475B-BEA3-C392C13964A0}"/>
              </a:ext>
            </a:extLst>
          </p:cNvPr>
          <p:cNvSpPr/>
          <p:nvPr/>
        </p:nvSpPr>
        <p:spPr>
          <a:xfrm>
            <a:off x="3357850" y="1553450"/>
            <a:ext cx="2438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Zemeņu šķirne </a:t>
            </a:r>
            <a:r>
              <a:rPr lang="lv-LV" b="1" dirty="0">
                <a:solidFill>
                  <a:schemeClr val="accent3">
                    <a:lumMod val="50000"/>
                  </a:schemeClr>
                </a:solidFill>
              </a:rPr>
              <a:t>‘Dukāts</a:t>
            </a:r>
            <a:r>
              <a:rPr lang="lv-LV" dirty="0"/>
              <a:t>’ ar 20% sapropeļa piejaukumu</a:t>
            </a:r>
          </a:p>
        </p:txBody>
      </p:sp>
      <p:pic>
        <p:nvPicPr>
          <p:cNvPr id="6" name="Picture 5" descr="C:\Users\Jana\Desktop\2021_Rudens Sapropeļa foto\Novembra_21_Fails 644.jpg">
            <a:extLst>
              <a:ext uri="{FF2B5EF4-FFF2-40B4-BE49-F238E27FC236}">
                <a16:creationId xmlns:a16="http://schemas.microsoft.com/office/drawing/2014/main" id="{F9D852E9-FFFA-43EC-9583-DEC4923BE7B1}"/>
              </a:ext>
            </a:extLst>
          </p:cNvPr>
          <p:cNvPicPr/>
          <p:nvPr/>
        </p:nvPicPr>
        <p:blipFill rotWithShape="1">
          <a:blip r:embed="rId3" cstate="print"/>
          <a:srcRect l="10344" t="31021" r="13075"/>
          <a:stretch/>
        </p:blipFill>
        <p:spPr bwMode="auto">
          <a:xfrm>
            <a:off x="3140109" y="2852784"/>
            <a:ext cx="2863781" cy="296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DB0CD2-9B30-4582-A75F-0767910FBD2B}"/>
              </a:ext>
            </a:extLst>
          </p:cNvPr>
          <p:cNvSpPr/>
          <p:nvPr/>
        </p:nvSpPr>
        <p:spPr>
          <a:xfrm>
            <a:off x="6553674" y="1563390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Zemeņu šķirne ‘</a:t>
            </a:r>
            <a:r>
              <a:rPr lang="lv-LV" b="1" dirty="0">
                <a:solidFill>
                  <a:schemeClr val="accent3">
                    <a:lumMod val="50000"/>
                  </a:schemeClr>
                </a:solidFill>
              </a:rPr>
              <a:t>Dukāts</a:t>
            </a:r>
            <a:r>
              <a:rPr lang="lv-LV" dirty="0"/>
              <a:t>’ </a:t>
            </a:r>
          </a:p>
          <a:p>
            <a:r>
              <a:rPr lang="lv-LV" dirty="0"/>
              <a:t>Kontroles variants, bez sapropeļa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AF7739E-9ED5-4957-AF90-9EB0458C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896" y="2983989"/>
            <a:ext cx="2863781" cy="265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4600</TotalTime>
  <Words>928</Words>
  <Application>Microsoft Office PowerPoint</Application>
  <PresentationFormat>On-screen Show (4:3)</PresentationFormat>
  <Paragraphs>173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Sans Unicode</vt:lpstr>
      <vt:lpstr>Mangal</vt:lpstr>
      <vt:lpstr>Times New Roman</vt:lpstr>
      <vt:lpstr>Wingdings</vt:lpstr>
      <vt:lpstr>Office Theme</vt:lpstr>
      <vt:lpstr>ES  ELFLA  Latvijas Lauku attīstības programmas 2014.–2020.gadam  projekta idejas iesniegums pasākuma "Sadarbība" 16.1. apakšpasākumam "Atbalsts Eiropas Inovāciju partnerības lauksaimniecības ražīgumam un ilgtspējai lauksaimniecības ražīguma un ilgtspējas darba grupu projektu īstenošanai“   </vt:lpstr>
      <vt:lpstr> Mērķis – sapropeļa, kā bioloģiskā mēslojuma     pielietošanas efektivitāte dārzkopībā.</vt:lpstr>
      <vt:lpstr>Izmēģinājuma īstenošana</vt:lpstr>
      <vt:lpstr>Galvenie veicamie uzdevumi</vt:lpstr>
      <vt:lpstr>Izmēģinājumā izmantotie augi. </vt:lpstr>
      <vt:lpstr>Izmēģinājums</vt:lpstr>
      <vt:lpstr>Rezultāti: Modificētā substrāta augsnes pretestības mērījumi</vt:lpstr>
      <vt:lpstr>Rezultāti: Augu veģetatīvās attīstība  </vt:lpstr>
      <vt:lpstr>Rezultāti</vt:lpstr>
      <vt:lpstr>Rezultāti</vt:lpstr>
      <vt:lpstr>Rezultāti: Produktīvāka veģetatīvā attīstība </vt:lpstr>
      <vt:lpstr>Rezultāti: Augu minerālā barošanās. Nodrošinājums ar barības elementiem</vt:lpstr>
      <vt:lpstr>Rezultāti: Bioķīmiskie rādītāji nežāvētos, svaigos ārstniecības augos 2022. gadā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Pētījums segtajās platībās</dc:title>
  <dc:creator>Jana</dc:creator>
  <cp:lastModifiedBy>Līga Proskina</cp:lastModifiedBy>
  <cp:revision>121</cp:revision>
  <dcterms:created xsi:type="dcterms:W3CDTF">2019-11-04T11:03:43Z</dcterms:created>
  <dcterms:modified xsi:type="dcterms:W3CDTF">2023-03-06T12:04:22Z</dcterms:modified>
</cp:coreProperties>
</file>