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0" r:id="rId2"/>
    <p:sldId id="491" r:id="rId3"/>
    <p:sldId id="497" r:id="rId4"/>
    <p:sldId id="493" r:id="rId5"/>
    <p:sldId id="494" r:id="rId6"/>
    <p:sldId id="495" r:id="rId7"/>
    <p:sldId id="496" r:id="rId8"/>
    <p:sldId id="473" r:id="rId9"/>
    <p:sldId id="485" r:id="rId10"/>
    <p:sldId id="475" r:id="rId11"/>
    <p:sldId id="480" r:id="rId12"/>
    <p:sldId id="482" r:id="rId13"/>
    <p:sldId id="455" r:id="rId14"/>
    <p:sldId id="469" r:id="rId15"/>
    <p:sldId id="401" r:id="rId16"/>
  </p:sldIdLst>
  <p:sldSz cx="9144000" cy="5143500" type="screen16x9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īne Ilgaža" initials="KI" lastIdx="3" clrIdx="0">
    <p:extLst>
      <p:ext uri="{19B8F6BF-5375-455C-9EA6-DF929625EA0E}">
        <p15:presenceInfo xmlns:p15="http://schemas.microsoft.com/office/powerpoint/2012/main" userId="S-1-5-21-3813183114-593000881-356933850-5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6C6"/>
    <a:srgbClr val="F0F0F0"/>
    <a:srgbClr val="3E1E1F"/>
    <a:srgbClr val="3F2021"/>
    <a:srgbClr val="E46C0A"/>
    <a:srgbClr val="745654"/>
    <a:srgbClr val="3E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1" autoAdjust="0"/>
    <p:restoredTop sz="94595" autoAdjust="0"/>
  </p:normalViewPr>
  <p:slideViewPr>
    <p:cSldViewPr>
      <p:cViewPr varScale="1">
        <p:scale>
          <a:sx n="84" d="100"/>
          <a:sy n="84" d="100"/>
        </p:scale>
        <p:origin x="904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14" y="-90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061B-373D-4001-80B8-8A2B2A696105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B206C-BF78-4FAA-8437-C6F0C47E05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735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85B7-9D5B-470B-AF00-11CA13CC61B7}" type="datetimeFigureOut">
              <a:rPr lang="lv-LV" smtClean="0"/>
              <a:t>10.03.2023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09FA8-C4B9-4180-9D1C-E31FA78F44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671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FA8-C4B9-4180-9D1C-E31FA78F447A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436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09FA8-C4B9-4180-9D1C-E31FA78F447A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086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09FA8-C4B9-4180-9D1C-E31FA78F447A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294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09FA8-C4B9-4180-9D1C-E31FA78F447A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043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09FA8-C4B9-4180-9D1C-E31FA78F447A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591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09FA8-C4B9-4180-9D1C-E31FA78F447A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514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67" y="0"/>
            <a:ext cx="2941065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0938"/>
            <a:ext cx="91440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81350"/>
            <a:ext cx="7772400" cy="618332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906837"/>
            <a:ext cx="7848600" cy="5143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00350"/>
            <a:ext cx="7772400" cy="618332"/>
          </a:xfrm>
        </p:spPr>
        <p:txBody>
          <a:bodyPr/>
          <a:lstStyle/>
          <a:p>
            <a:r>
              <a:rPr lang="lv-LV" dirty="0">
                <a:solidFill>
                  <a:srgbClr val="3E1E1F"/>
                </a:solidFill>
              </a:rPr>
              <a:t>Aktualitātes 2023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7700" y="3943350"/>
            <a:ext cx="7848600" cy="514350"/>
          </a:xfrm>
        </p:spPr>
        <p:txBody>
          <a:bodyPr/>
          <a:lstStyle/>
          <a:p>
            <a:r>
              <a:rPr lang="lv-LV" dirty="0"/>
              <a:t>Lauku atbalsta dienests</a:t>
            </a:r>
          </a:p>
        </p:txBody>
      </p:sp>
    </p:spTree>
    <p:extLst>
      <p:ext uri="{BB962C8B-B14F-4D97-AF65-F5344CB8AC3E}">
        <p14:creationId xmlns:p14="http://schemas.microsoft.com/office/powerpoint/2010/main" val="132397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4410"/>
            <a:ext cx="9144000" cy="4171950"/>
          </a:xfrm>
          <a:prstGeom prst="rect">
            <a:avLst/>
          </a:prstGeom>
          <a:solidFill>
            <a:schemeClr val="bg1">
              <a:lumMod val="6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51"/>
            <a:ext cx="8229600" cy="857250"/>
          </a:xfrm>
        </p:spPr>
        <p:txBody>
          <a:bodyPr>
            <a:normAutofit/>
          </a:bodyPr>
          <a:lstStyle/>
          <a:p>
            <a:r>
              <a:rPr lang="lv-LV" sz="3200" dirty="0">
                <a:solidFill>
                  <a:srgbClr val="3F2021"/>
                </a:solidFill>
              </a:rPr>
              <a:t>Slīpuma slānis II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D67FC949-423F-4BCE-AFA0-8D6BBF7BACB2}"/>
              </a:ext>
            </a:extLst>
          </p:cNvPr>
          <p:cNvSpPr txBox="1">
            <a:spLocks/>
          </p:cNvSpPr>
          <p:nvPr/>
        </p:nvSpPr>
        <p:spPr>
          <a:xfrm>
            <a:off x="1594553" y="1149386"/>
            <a:ext cx="5650094" cy="3087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1600" b="1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www.karte.lad.gov.lv</a:t>
            </a:r>
          </a:p>
          <a:p>
            <a:pPr algn="ctr"/>
            <a:endParaRPr lang="lv-LV" sz="1600" dirty="0">
              <a:solidFill>
                <a:schemeClr val="accent6">
                  <a:lumMod val="7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F631B-8BEF-EA79-D2AD-A393EA389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58117"/>
            <a:ext cx="7162800" cy="36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4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0DAD-1706-47E0-A4F6-01FA029B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3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3E1E1F"/>
                </a:solidFill>
              </a:rPr>
              <a:t>Bloku precizēšana līdz 3.aprīlim– jaunie ainavu elementi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71550"/>
            <a:ext cx="9144000" cy="4171950"/>
          </a:xfrm>
          <a:prstGeom prst="rect">
            <a:avLst/>
          </a:prstGeom>
          <a:solidFill>
            <a:schemeClr val="bg1">
              <a:lumMod val="6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D2F471-2849-42A8-BFAF-C322B37C1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700699"/>
              </p:ext>
            </p:extLst>
          </p:nvPr>
        </p:nvGraphicFramePr>
        <p:xfrm>
          <a:off x="228600" y="1123952"/>
          <a:ext cx="8686800" cy="401954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585931006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722912407"/>
                    </a:ext>
                  </a:extLst>
                </a:gridCol>
              </a:tblGrid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Veids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Iezīmē LAD/ lauksaimnieks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3977881922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Akmeņu kaudzes 0,01 - 0,5 ha platībā;</a:t>
                      </a:r>
                      <a:endParaRPr lang="lv-LV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Lauksaimnieks reizē ar bloku precizēšanu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970488294"/>
                  </a:ext>
                </a:extLst>
              </a:tr>
              <a:tr h="535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Valsts nozīmes </a:t>
                      </a:r>
                      <a:r>
                        <a:rPr lang="lv-LV" sz="1600" dirty="0" err="1">
                          <a:effectLst/>
                        </a:rPr>
                        <a:t>ūdnesteces</a:t>
                      </a:r>
                      <a:r>
                        <a:rPr lang="lv-LV" sz="1600" dirty="0">
                          <a:effectLst/>
                        </a:rPr>
                        <a:t>, novadgrāvji, </a:t>
                      </a:r>
                      <a:r>
                        <a:rPr lang="lv-LV" sz="1600" dirty="0" err="1">
                          <a:effectLst/>
                        </a:rPr>
                        <a:t>kontūrgrāvji</a:t>
                      </a:r>
                      <a:r>
                        <a:rPr lang="lv-LV" sz="1600" dirty="0">
                          <a:effectLst/>
                        </a:rPr>
                        <a:t>, </a:t>
                      </a:r>
                      <a:r>
                        <a:rPr lang="lv-LV" sz="1600" dirty="0" err="1">
                          <a:effectLst/>
                        </a:rPr>
                        <a:t>susinātājgrāvji</a:t>
                      </a:r>
                      <a:endParaRPr lang="lv-LV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LAD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2712601748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Laukmales/ </a:t>
                      </a:r>
                      <a:r>
                        <a:rPr lang="lv-LV" sz="1600" dirty="0" err="1">
                          <a:effectLst/>
                        </a:rPr>
                        <a:t>buferjoslas</a:t>
                      </a:r>
                      <a:endParaRPr lang="lv-LV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Lauksaimnieks, iesniedzot platību iesniegumu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2631961565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Koku krūmu puduri</a:t>
                      </a:r>
                      <a:endParaRPr lang="lv-LV" sz="16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effectLst/>
                        </a:rPr>
                        <a:t>Lauksaimnieks reizē ar bloku precizēšanu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1429209033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Koku rindas</a:t>
                      </a:r>
                      <a:endParaRPr lang="lv-LV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effectLst/>
                        </a:rPr>
                        <a:t>Lauksaimnieks reizē ar bloku precizēšanu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3574195452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Atsevišķi augoši koki</a:t>
                      </a:r>
                      <a:endParaRPr lang="lv-LV" sz="16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effectLst/>
                        </a:rPr>
                        <a:t>Lauksaimnieks reizē ar bloku precizēšanu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1544560999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potenciālie dižkoki un dižkoki</a:t>
                      </a:r>
                      <a:endParaRPr lang="lv-LV" sz="16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LAD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3191414982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Aizsargājamās alejas</a:t>
                      </a:r>
                      <a:endParaRPr lang="lv-LV" sz="16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LAD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108202211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Papuve</a:t>
                      </a:r>
                      <a:endParaRPr lang="lv-LV" sz="16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effectLst/>
                        </a:rPr>
                        <a:t>Lauksaimnieks, iesniedzot platību iesniegumu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2744304443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Zaļmēslojuma papuve</a:t>
                      </a:r>
                      <a:endParaRPr lang="lv-LV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>
                          <a:effectLst/>
                        </a:rPr>
                        <a:t>Lauksaimnieks, iesniedzot </a:t>
                      </a:r>
                      <a:r>
                        <a:rPr lang="lv-LV" sz="1600" dirty="0">
                          <a:effectLst/>
                        </a:rPr>
                        <a:t>platību iesniegumu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1714612985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Biodaudzveidības salas</a:t>
                      </a:r>
                      <a:endParaRPr lang="lv-LV" sz="16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effectLst/>
                        </a:rPr>
                        <a:t>Lauksaimnieks reizē ar bloku precizēšanu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22588574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Dižakmeņi</a:t>
                      </a:r>
                      <a:endParaRPr lang="lv-LV" sz="16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LAD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980976037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Dīķi ar piekrastes veģetāciju</a:t>
                      </a:r>
                      <a:endParaRPr lang="lv-LV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effectLst/>
                        </a:rPr>
                        <a:t>Lauksaimnieks reizē ar bloku precizēšanu</a:t>
                      </a:r>
                      <a:endParaRPr lang="lv-LV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0" marR="57000" marT="0" marB="0" anchor="ctr"/>
                </a:tc>
                <a:extLst>
                  <a:ext uri="{0D108BD9-81ED-4DB2-BD59-A6C34878D82A}">
                    <a16:rowId xmlns:a16="http://schemas.microsoft.com/office/drawing/2014/main" val="1154802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8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71550"/>
            <a:ext cx="9144000" cy="4171950"/>
          </a:xfrm>
          <a:prstGeom prst="rect">
            <a:avLst/>
          </a:prstGeom>
          <a:solidFill>
            <a:schemeClr val="bg1">
              <a:lumMod val="6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F2AC6-3654-4D32-AB29-78AB3B23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79" y="142547"/>
            <a:ext cx="8229600" cy="857250"/>
          </a:xfrm>
        </p:spPr>
        <p:txBody>
          <a:bodyPr/>
          <a:lstStyle/>
          <a:p>
            <a:r>
              <a:rPr lang="lv-LV" dirty="0">
                <a:solidFill>
                  <a:srgbClr val="3E1E1F"/>
                </a:solidFill>
              </a:rPr>
              <a:t>Informēt LAD </a:t>
            </a:r>
            <a:r>
              <a:rPr lang="lv-LV" dirty="0" err="1">
                <a:solidFill>
                  <a:srgbClr val="3E1E1F"/>
                </a:solidFill>
              </a:rPr>
              <a:t>problēmsituācijās</a:t>
            </a:r>
            <a:endParaRPr lang="lv-LV" dirty="0">
              <a:solidFill>
                <a:srgbClr val="3E1E1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22CB4-66F0-46C0-A846-6063945EF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6812"/>
            <a:ext cx="8077200" cy="3089673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Ja ir objektīvi apstākļi (slimība, ģimenes apstākļi, pēkšņi bojāta tehnika, netipiski laika apstākļi)?</a:t>
            </a:r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Savlaicīgi informēt LAD par radušos situāciju un informēt par plānoto darbu izpildes laiku!</a:t>
            </a:r>
          </a:p>
        </p:txBody>
      </p:sp>
      <p:cxnSp>
        <p:nvCxnSpPr>
          <p:cNvPr id="5" name="Elbow Connector 4"/>
          <p:cNvCxnSpPr/>
          <p:nvPr/>
        </p:nvCxnSpPr>
        <p:spPr>
          <a:xfrm rot="16200000" flipH="1">
            <a:off x="3989991" y="2696563"/>
            <a:ext cx="914398" cy="207576"/>
          </a:xfrm>
          <a:prstGeom prst="bentConnector3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1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E539DE-5633-9FFC-245B-53647BF31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44"/>
            <a:ext cx="8229600" cy="857250"/>
          </a:xfrm>
        </p:spPr>
        <p:txBody>
          <a:bodyPr/>
          <a:lstStyle/>
          <a:p>
            <a:r>
              <a:rPr lang="lv-LV" dirty="0">
                <a:solidFill>
                  <a:srgbClr val="3E1E1F"/>
                </a:solidFill>
              </a:rPr>
              <a:t>Uzticamies klientam!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C4BC99A-1F53-0027-40BC-9E361F5D1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70499"/>
            <a:ext cx="2398819" cy="339407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6CA667-2DDD-4C3D-EC9F-E17A79B2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81150"/>
            <a:ext cx="4482944" cy="2572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AB1DBE-0596-1A50-A04F-87B890B1F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71" y="973837"/>
            <a:ext cx="9144000" cy="41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68A1F2-A1E7-B298-F99B-AD798F0A1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967740"/>
            <a:ext cx="9144000" cy="417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551"/>
            <a:ext cx="8915400" cy="857250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3E1E1F"/>
                </a:solidFill>
              </a:rPr>
              <a:t>Paldies par sadarbību!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FA232-7398-5B77-56E6-4D3DBF321128}"/>
              </a:ext>
            </a:extLst>
          </p:cNvPr>
          <p:cNvSpPr txBox="1"/>
          <p:nvPr/>
        </p:nvSpPr>
        <p:spPr>
          <a:xfrm>
            <a:off x="1371600" y="1462672"/>
            <a:ext cx="6858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3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SDA - Saistītais atbalsts par dārzeņiem</a:t>
            </a:r>
          </a:p>
          <a:p>
            <a:r>
              <a:rPr lang="lv-LV" sz="2000" b="1" dirty="0">
                <a:solidFill>
                  <a:srgbClr val="3E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2022. gads</a:t>
            </a:r>
          </a:p>
          <a:p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Pieteicās - 562 klienti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Deklarēti - 3 632 ha, no tiem pārbaudīti – 891 ha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Pārkāpumi tika atklāti 425 ha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SDA likme - 640 EUR/ha</a:t>
            </a:r>
          </a:p>
          <a:p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Bez pārkāpumu konstatācijas - likme būtu 554 EUR/ha jeb par 86 EUR/ha mazāka</a:t>
            </a:r>
          </a:p>
          <a:p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4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199" y="2647950"/>
            <a:ext cx="664817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lv-LV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/>
          <a:stretch/>
        </p:blipFill>
        <p:spPr>
          <a:xfrm>
            <a:off x="0" y="2343150"/>
            <a:ext cx="9144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2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A7AD2-F52F-92B2-F068-4DBF6511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650"/>
            <a:ext cx="8229600" cy="857250"/>
          </a:xfrm>
        </p:spPr>
        <p:txBody>
          <a:bodyPr/>
          <a:lstStyle/>
          <a:p>
            <a:r>
              <a:rPr lang="lv-LV" dirty="0">
                <a:solidFill>
                  <a:srgbClr val="3E1E1F"/>
                </a:solidFill>
              </a:rPr>
              <a:t>Paveiktais 2022. gadā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FF67CC-BB14-A013-7DE4-17E7BE445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996" y="1123951"/>
            <a:ext cx="613489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9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444D-20C6-4D88-2243-A3FB6715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8572"/>
            <a:ext cx="8229600" cy="857250"/>
          </a:xfrm>
        </p:spPr>
        <p:txBody>
          <a:bodyPr/>
          <a:lstStyle/>
          <a:p>
            <a:r>
              <a:rPr lang="lv-LV" dirty="0">
                <a:solidFill>
                  <a:srgbClr val="3E1E1F"/>
                </a:solidFill>
              </a:rPr>
              <a:t>Investīcijas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4C2B-9E18-F228-1FC2-DE83B13B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75822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600" b="1" dirty="0"/>
              <a:t>"Atbalsts ieguldījumiem lauku saimniecībās" </a:t>
            </a:r>
            <a:r>
              <a:rPr lang="lv-LV" sz="1600" dirty="0"/>
              <a:t>atbilstošo* projektu publiskais finansējums sadalījumā pa nozarēm un izmaksām</a:t>
            </a:r>
            <a:endParaRPr lang="lv-LV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746A02-7BA7-C176-86D8-F6A447C6D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63705"/>
              </p:ext>
            </p:extLst>
          </p:nvPr>
        </p:nvGraphicFramePr>
        <p:xfrm>
          <a:off x="764241" y="1687816"/>
          <a:ext cx="7292788" cy="2476500"/>
        </p:xfrm>
        <a:graphic>
          <a:graphicData uri="http://schemas.openxmlformats.org/drawingml/2006/table">
            <a:tbl>
              <a:tblPr firstRow="1" firstCol="1" bandRow="1"/>
              <a:tblGrid>
                <a:gridCol w="1677407">
                  <a:extLst>
                    <a:ext uri="{9D8B030D-6E8A-4147-A177-3AD203B41FA5}">
                      <a16:colId xmlns:a16="http://schemas.microsoft.com/office/drawing/2014/main" val="2253305421"/>
                    </a:ext>
                  </a:extLst>
                </a:gridCol>
                <a:gridCol w="1294393">
                  <a:extLst>
                    <a:ext uri="{9D8B030D-6E8A-4147-A177-3AD203B41FA5}">
                      <a16:colId xmlns:a16="http://schemas.microsoft.com/office/drawing/2014/main" val="279425955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05222157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2465173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965782781"/>
                    </a:ext>
                  </a:extLst>
                </a:gridCol>
                <a:gridCol w="1120588">
                  <a:extLst>
                    <a:ext uri="{9D8B030D-6E8A-4147-A177-3AD203B41FA5}">
                      <a16:colId xmlns:a16="http://schemas.microsoft.com/office/drawing/2014/main" val="2518438021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endParaRPr lang="lv-LV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345836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lv-LV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Izmaksu pozīcijas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Dārzeņkopība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Augļkopība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Ilggadīgie stādījumi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Dekoratīvā dārzkopība (stādu audzēšana)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33676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Būvniecība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7 104 589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1 165 302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920 174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402 350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9 592 415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77513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Pārējā tehnika un iekārtas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3 404 141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2 728 850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2 148 212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225 538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8 506 741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5463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Siltumnīcas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6 376 202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386 160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20 280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1 466 818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8 249 460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34081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Stādījumi un to ierīkošana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1 123 269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1 912 754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3 036 023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3313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Traktortehnika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1 287 210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690 145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618 729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48 533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2 644 617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94434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Vispārējās izmaksas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87 068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34 993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28 358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6 456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156 875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42912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lv-LV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18 259 211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6 128 718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5 648 506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2 149 695</a:t>
                      </a:r>
                      <a:endParaRPr lang="lv-LV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32 186 131</a:t>
                      </a:r>
                      <a:endParaRPr lang="lv-LV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0822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F3022C-23A0-D0CD-F0BD-4EAFB23BE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31161"/>
              </p:ext>
            </p:extLst>
          </p:nvPr>
        </p:nvGraphicFramePr>
        <p:xfrm>
          <a:off x="764241" y="4593046"/>
          <a:ext cx="6692900" cy="175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2900">
                  <a:extLst>
                    <a:ext uri="{9D8B030D-6E8A-4147-A177-3AD203B41FA5}">
                      <a16:colId xmlns:a16="http://schemas.microsoft.com/office/drawing/2014/main" val="2242131421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r>
                        <a:rPr lang="lv-LV" sz="900" i="1" dirty="0">
                          <a:solidFill>
                            <a:schemeClr val="tx1"/>
                          </a:solidFill>
                          <a:effectLst/>
                        </a:rPr>
                        <a:t>* t.sk. vērtēšanā esošie 8. kārtas (02.01.2023.-02.02.2023.) projekti ar pietiekošu finansējumu</a:t>
                      </a:r>
                      <a:endParaRPr lang="lv-LV" sz="11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72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74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79FBFC-9438-177E-6C5E-C9339A84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787"/>
            <a:ext cx="9144000" cy="4169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C66AEE-521D-A5B2-8B83-7F402F0D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252"/>
            <a:ext cx="8229600" cy="857250"/>
          </a:xfrm>
        </p:spPr>
        <p:txBody>
          <a:bodyPr/>
          <a:lstStyle/>
          <a:p>
            <a:r>
              <a:rPr lang="lv-LV" dirty="0">
                <a:solidFill>
                  <a:srgbClr val="3E1E1F"/>
                </a:solidFill>
              </a:rPr>
              <a:t>Investīcijas - problēmas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6AAB-B013-1E41-01F2-435EA122E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000" b="1" dirty="0">
                <a:solidFill>
                  <a:srgbClr val="3E1E1F"/>
                </a:solidFill>
              </a:rPr>
              <a:t>Par iepirkumiem projektos </a:t>
            </a:r>
          </a:p>
          <a:p>
            <a:pPr marL="0" indent="0">
              <a:buNone/>
            </a:pPr>
            <a:r>
              <a:rPr lang="lv-LV" sz="2000" dirty="0">
                <a:solidFill>
                  <a:srgbClr val="3E1E1F"/>
                </a:solidFill>
              </a:rPr>
              <a:t>T</a:t>
            </a:r>
            <a:r>
              <a:rPr lang="lv-LV" sz="2000" dirty="0"/>
              <a:t>ehnikas un iekārtu cenu katalogs - nepieciešamā tehnika jāatrod laicīgi pirms projektu iesniegšanas kārtas </a:t>
            </a:r>
            <a:br>
              <a:rPr lang="lv-LV" sz="2000" dirty="0"/>
            </a:br>
            <a:endParaRPr lang="lv-LV" sz="2000" dirty="0"/>
          </a:p>
          <a:p>
            <a:pPr marL="0" indent="0">
              <a:buNone/>
            </a:pPr>
            <a:r>
              <a:rPr lang="lv-LV" sz="2000" b="1" dirty="0">
                <a:solidFill>
                  <a:srgbClr val="3E1E1F"/>
                </a:solidFill>
              </a:rPr>
              <a:t>Kļūdas būvniecības iepirkumos</a:t>
            </a:r>
            <a:endParaRPr lang="lv-LV" sz="2000" dirty="0">
              <a:solidFill>
                <a:srgbClr val="3E1E1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lv-LV" sz="2000" dirty="0"/>
              <a:t>Nav neatkarīgi sagatavoti piedāvājumi – vienādas tāmes pozīcijas ar koeficientu piemērošanu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000" dirty="0"/>
              <a:t>Konkurences ierobežojumi – nepamatoti augstas prasības pretendentiem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000" dirty="0"/>
              <a:t>Netiek uzrādīti apakšuzņēmēji, ja tādi ir paredzēti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990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6AEE-521D-A5B2-8B83-7F402F0D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252"/>
            <a:ext cx="8229600" cy="857250"/>
          </a:xfrm>
        </p:spPr>
        <p:txBody>
          <a:bodyPr/>
          <a:lstStyle/>
          <a:p>
            <a:r>
              <a:rPr lang="lv-LV" dirty="0">
                <a:solidFill>
                  <a:srgbClr val="3E1E1F"/>
                </a:solidFill>
              </a:rPr>
              <a:t>Investīcijas - problēmas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6AAB-B013-1E41-01F2-435EA122E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dirty="0">
                <a:solidFill>
                  <a:srgbClr val="3E1E1F"/>
                </a:solidFill>
              </a:rPr>
              <a:t>Projektu realizācija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000" dirty="0"/>
              <a:t>Tehnikas iegādei -1,5 gadi, būvniecībai - 2 gadi</a:t>
            </a:r>
          </a:p>
          <a:p>
            <a:pPr marL="0" indent="0">
              <a:buNone/>
            </a:pPr>
            <a:r>
              <a:rPr lang="lv-LV" sz="2000" dirty="0"/>
              <a:t>Piemērotas soda sankcijas par termiņu neievērošanu. Īpaši aktuālas - būvniecības projektos. </a:t>
            </a:r>
          </a:p>
          <a:p>
            <a:pPr marL="0" indent="0">
              <a:buNone/>
            </a:pPr>
            <a:endParaRPr lang="lv-LV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lv-LV" sz="2000" dirty="0"/>
              <a:t>Projekta īstenošana – uzsākšana 6 mēnešu laikā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000" dirty="0"/>
              <a:t>Finansējums projekta realizācijai – jāpierāda 9 mēnešu laikā pēc apstiprināšanas</a:t>
            </a:r>
          </a:p>
          <a:p>
            <a:pPr marL="0" indent="0">
              <a:buNone/>
            </a:pPr>
            <a:r>
              <a:rPr lang="lv-LV" sz="2000" dirty="0"/>
              <a:t>Svarīgākie termiņi projektu realizācijai</a:t>
            </a: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D5AAF-81A0-9208-A045-CD546E9BF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837"/>
            <a:ext cx="9144000" cy="41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1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58FDE-CB0C-6834-A622-F7B1A1FD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502"/>
            <a:ext cx="9144000" cy="4169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C66AEE-521D-A5B2-8B83-7F402F0D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252"/>
            <a:ext cx="8229600" cy="857250"/>
          </a:xfrm>
        </p:spPr>
        <p:txBody>
          <a:bodyPr/>
          <a:lstStyle/>
          <a:p>
            <a:r>
              <a:rPr lang="lv-LV" dirty="0">
                <a:solidFill>
                  <a:srgbClr val="3E1E1F"/>
                </a:solidFill>
              </a:rPr>
              <a:t>Investīcijas - problēmas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6AAB-B013-1E41-01F2-435EA122E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dirty="0">
                <a:solidFill>
                  <a:srgbClr val="3E1E1F"/>
                </a:solidFill>
              </a:rPr>
              <a:t>Projekta uzraudzība</a:t>
            </a:r>
          </a:p>
          <a:p>
            <a:pPr marL="0" indent="0">
              <a:buNone/>
            </a:pPr>
            <a:endParaRPr lang="lv-LV" sz="2000" b="1" dirty="0">
              <a:solidFill>
                <a:srgbClr val="3E1E1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lv-LV" sz="2000" dirty="0"/>
              <a:t>Pieci gadi pēc to īstenošanas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000" dirty="0"/>
              <a:t>Septiņi gadi, ja projekts īstenots gaļas liellopu audzēšanas nozarē vai ilggadīgo augļkopības kultūru stādījumu ierīkošanā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000" dirty="0"/>
              <a:t>Pieci gadi pēc visu saistību izpildes, ja prece iegādāta, izmantojot finanšu līzinga līdzekļus</a:t>
            </a:r>
          </a:p>
        </p:txBody>
      </p:sp>
    </p:spTree>
    <p:extLst>
      <p:ext uri="{BB962C8B-B14F-4D97-AF65-F5344CB8AC3E}">
        <p14:creationId xmlns:p14="http://schemas.microsoft.com/office/powerpoint/2010/main" val="400530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3853"/>
            <a:ext cx="9144000" cy="4171950"/>
          </a:xfrm>
          <a:prstGeom prst="rect">
            <a:avLst/>
          </a:prstGeom>
          <a:solidFill>
            <a:schemeClr val="bg1">
              <a:lumMod val="6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551"/>
            <a:ext cx="8915400" cy="857250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3E1E1F"/>
                </a:solidFill>
              </a:rPr>
              <a:t>Pieteikšanās platību maksājumiem 2023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D67FC949-423F-4BCE-AFA0-8D6BBF7BACB2}"/>
              </a:ext>
            </a:extLst>
          </p:cNvPr>
          <p:cNvSpPr txBox="1">
            <a:spLocks/>
          </p:cNvSpPr>
          <p:nvPr/>
        </p:nvSpPr>
        <p:spPr>
          <a:xfrm>
            <a:off x="533400" y="1526167"/>
            <a:ext cx="8072452" cy="5694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Pieteikšanās uz atbalstu </a:t>
            </a:r>
            <a:r>
              <a:rPr lang="lv-LV" sz="2400" b="1" dirty="0">
                <a:solidFill>
                  <a:srgbClr val="E46C0A"/>
                </a:solidFill>
                <a:latin typeface="Segoe UI"/>
                <a:cs typeface="Segoe UI"/>
              </a:rPr>
              <a:t>EPS</a:t>
            </a:r>
            <a:r>
              <a:rPr lang="lv-LV" sz="2400" b="1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 – jāiesniedz Ģeotelpiskais pieteikums</a:t>
            </a:r>
            <a:endParaRPr lang="lv-LV" sz="2400" dirty="0">
              <a:solidFill>
                <a:schemeClr val="accent6">
                  <a:lumMod val="7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2419350"/>
            <a:ext cx="66989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rPr>
              <a:t>Provizoriski 2023. gada </a:t>
            </a:r>
            <a:r>
              <a:rPr lang="lv-LV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rPr>
              <a:t>18.aprīlis - 15. jūnijs</a:t>
            </a: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rPr>
              <a:t>, ar kavējumu sankciju līdz 26.jūnijam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rPr>
              <a:t>2024. gada pieteikumu varēs sākt aizpildīt 2023. gada rudenī (īpaši </a:t>
            </a:r>
            <a:r>
              <a:rPr lang="lv-LV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rPr>
              <a:t>ekoshēmu</a:t>
            </a: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rPr>
              <a:t> gadījumā)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rPr>
              <a:t>Maksimāli automatizēti – ar preventīvām pārbaudēm un provizorisko rezultātu uzrādīšanu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r="20905"/>
          <a:stretch/>
        </p:blipFill>
        <p:spPr>
          <a:xfrm>
            <a:off x="609600" y="2627498"/>
            <a:ext cx="1219200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9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71550"/>
            <a:ext cx="9144000" cy="4171950"/>
          </a:xfrm>
          <a:prstGeom prst="rect">
            <a:avLst/>
          </a:prstGeom>
          <a:solidFill>
            <a:schemeClr val="bg1">
              <a:lumMod val="6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551"/>
            <a:ext cx="8763000" cy="857250"/>
          </a:xfrm>
        </p:spPr>
        <p:txBody>
          <a:bodyPr>
            <a:normAutofit fontScale="90000"/>
          </a:bodyPr>
          <a:lstStyle/>
          <a:p>
            <a:r>
              <a:rPr lang="lv-LV" sz="3200" dirty="0">
                <a:solidFill>
                  <a:srgbClr val="3E1E1F"/>
                </a:solidFill>
              </a:rPr>
              <a:t>Pieejamie slāņi publiskajā kartē un EPS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D67FC949-423F-4BCE-AFA0-8D6BBF7BACB2}"/>
              </a:ext>
            </a:extLst>
          </p:cNvPr>
          <p:cNvSpPr txBox="1">
            <a:spLocks/>
          </p:cNvSpPr>
          <p:nvPr/>
        </p:nvSpPr>
        <p:spPr>
          <a:xfrm>
            <a:off x="533400" y="1733550"/>
            <a:ext cx="5650094" cy="3087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www.karte.lad.gov.lv</a:t>
            </a:r>
            <a:endParaRPr lang="lv-LV" sz="1600" b="1" dirty="0">
              <a:solidFill>
                <a:schemeClr val="accent6">
                  <a:lumMod val="75000"/>
                </a:schemeClr>
              </a:solidFill>
              <a:latin typeface="Segoe UI"/>
              <a:cs typeface="Segoe UI"/>
            </a:endParaRPr>
          </a:p>
          <a:p>
            <a:endParaRPr lang="lv-LV" sz="1600" dirty="0">
              <a:solidFill>
                <a:schemeClr val="accent6">
                  <a:lumMod val="7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401612"/>
            <a:ext cx="5791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rPr>
              <a:t>No februāra:</a:t>
            </a:r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Segoe U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rPr>
              <a:t>Ilggadīgo zālāju slānis (zālājs 5+ gadi)</a:t>
            </a:r>
            <a:endParaRPr lang="lv-LV" sz="2000" dirty="0">
              <a:solidFill>
                <a:srgbClr val="E46C0A"/>
              </a:solidFill>
              <a:latin typeface="Verdana" panose="020B0604030504040204" pitchFamily="34" charset="0"/>
              <a:ea typeface="Verdana" panose="020B0604030504040204" pitchFamily="34" charset="0"/>
              <a:cs typeface="Segoe U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rPr>
              <a:t>Grāvji un ūdensobjekti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rPr>
              <a:t>Slīpumi (6 grādi un vairāk)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r="20905"/>
          <a:stretch/>
        </p:blipFill>
        <p:spPr>
          <a:xfrm>
            <a:off x="609600" y="2627498"/>
            <a:ext cx="1219200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7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71550"/>
            <a:ext cx="9144000" cy="4171950"/>
          </a:xfrm>
          <a:prstGeom prst="rect">
            <a:avLst/>
          </a:prstGeom>
          <a:solidFill>
            <a:schemeClr val="bg1">
              <a:lumMod val="6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0E53C-5784-7320-889F-EC5FE484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4457"/>
            <a:ext cx="8229600" cy="857250"/>
          </a:xfrm>
        </p:spPr>
        <p:txBody>
          <a:bodyPr/>
          <a:lstStyle/>
          <a:p>
            <a:r>
              <a:rPr lang="lv-LV" dirty="0">
                <a:solidFill>
                  <a:srgbClr val="3E1E1F"/>
                </a:solidFill>
              </a:rPr>
              <a:t>Ilggadīgo zālāju slānis II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AC52EB-E53C-2AB1-58C6-9EF77B488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1094799"/>
            <a:ext cx="8305800" cy="4024256"/>
          </a:xfrm>
        </p:spPr>
      </p:pic>
    </p:spTree>
    <p:extLst>
      <p:ext uri="{BB962C8B-B14F-4D97-AF65-F5344CB8AC3E}">
        <p14:creationId xmlns:p14="http://schemas.microsoft.com/office/powerpoint/2010/main" val="1540551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10070</TotalTime>
  <Words>620</Words>
  <Application>Microsoft Office PowerPoint</Application>
  <PresentationFormat>On-screen Show (16:9)</PresentationFormat>
  <Paragraphs>140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Times New Roman</vt:lpstr>
      <vt:lpstr>Verdana</vt:lpstr>
      <vt:lpstr>Wingdings</vt:lpstr>
      <vt:lpstr>Office Theme</vt:lpstr>
      <vt:lpstr>Aktualitātes 2023</vt:lpstr>
      <vt:lpstr>Paveiktais 2022. gadā</vt:lpstr>
      <vt:lpstr>Investīcijas</vt:lpstr>
      <vt:lpstr>Investīcijas - problēmas</vt:lpstr>
      <vt:lpstr>Investīcijas - problēmas</vt:lpstr>
      <vt:lpstr>Investīcijas - problēmas</vt:lpstr>
      <vt:lpstr>Pieteikšanās platību maksājumiem 2023</vt:lpstr>
      <vt:lpstr>Pieejamie slāņi publiskajā kartē un EPS</vt:lpstr>
      <vt:lpstr>Ilggadīgo zālāju slānis II</vt:lpstr>
      <vt:lpstr>Slīpuma slānis II</vt:lpstr>
      <vt:lpstr>Bloku precizēšana līdz 3.aprīlim– jaunie ainavu elementi</vt:lpstr>
      <vt:lpstr>Informēt LAD problēmsituācijās</vt:lpstr>
      <vt:lpstr>Uzticamies klientam!</vt:lpstr>
      <vt:lpstr>Paldies par sadarbību!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Samanta Ņukša</dc:creator>
  <cp:lastModifiedBy>Ģirts Krūmiņš</cp:lastModifiedBy>
  <cp:revision>470</cp:revision>
  <cp:lastPrinted>2021-09-28T13:29:01Z</cp:lastPrinted>
  <dcterms:created xsi:type="dcterms:W3CDTF">2006-08-16T00:00:00Z</dcterms:created>
  <dcterms:modified xsi:type="dcterms:W3CDTF">2023-03-10T07:27:00Z</dcterms:modified>
</cp:coreProperties>
</file>