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76" r:id="rId9"/>
    <p:sldId id="277" r:id="rId10"/>
    <p:sldId id="268" r:id="rId11"/>
    <p:sldId id="269" r:id="rId12"/>
    <p:sldId id="278" r:id="rId13"/>
    <p:sldId id="279" r:id="rId14"/>
    <p:sldId id="270" r:id="rId15"/>
    <p:sldId id="273" r:id="rId16"/>
    <p:sldId id="280" r:id="rId17"/>
    <p:sldId id="271" r:id="rId18"/>
    <p:sldId id="272"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jnnctd6I8thFhPlJZ/gfemWaYo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unars\Desktop\Book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baseline="0">
                <a:solidFill>
                  <a:schemeClr val="tx1">
                    <a:lumMod val="65000"/>
                    <a:lumOff val="35000"/>
                  </a:schemeClr>
                </a:solidFill>
                <a:latin typeface="+mn-lt"/>
                <a:ea typeface="+mn-ea"/>
                <a:cs typeface="+mn-cs"/>
              </a:defRPr>
            </a:pPr>
            <a:r>
              <a:rPr lang="lv-LV" sz="2400" cap="none" dirty="0">
                <a:latin typeface="Times New Roman" panose="02020603050405020304" pitchFamily="18" charset="0"/>
                <a:cs typeface="Times New Roman" panose="02020603050405020304" pitchFamily="18" charset="0"/>
              </a:rPr>
              <a:t>Dārzkopības institūta finanšu avoti</a:t>
            </a:r>
          </a:p>
        </c:rich>
      </c:tx>
      <c:layout>
        <c:manualLayout>
          <c:xMode val="edge"/>
          <c:yMode val="edge"/>
          <c:x val="0.3378284485272674"/>
          <c:y val="5.438643029648524E-3"/>
        </c:manualLayout>
      </c:layout>
      <c:overlay val="0"/>
      <c:spPr>
        <a:noFill/>
        <a:ln>
          <a:noFill/>
        </a:ln>
        <a:effectLst/>
      </c:spPr>
      <c:txPr>
        <a:bodyPr rot="0" spcFirstLastPara="1" vertOverflow="ellipsis" vert="horz" wrap="square" anchor="ctr" anchorCtr="1"/>
        <a:lstStyle/>
        <a:p>
          <a:pPr>
            <a:defRPr sz="1200" b="1" i="0" u="none" strike="noStrike" kern="1200" cap="none"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Dārzkopības institūta ieņēmumi 2019.gadā</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271-4392-BD9F-4A6814A85C95}"/>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271-4392-BD9F-4A6814A85C95}"/>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271-4392-BD9F-4A6814A85C95}"/>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271-4392-BD9F-4A6814A85C95}"/>
              </c:ext>
            </c:extLst>
          </c:dPt>
          <c:dLbls>
            <c:dLbl>
              <c:idx val="0"/>
              <c:layout>
                <c:manualLayout>
                  <c:x val="2.7586206896551722E-3"/>
                  <c:y val="4.7690014903129643E-2"/>
                </c:manualLayout>
              </c:layout>
              <c:tx>
                <c:rich>
                  <a:bodyPr/>
                  <a:lstStyle/>
                  <a:p>
                    <a:fld id="{A4298496-2C7A-4938-A523-2CC58955FE94}" type="CATEGORYNAME">
                      <a:rPr lang="lv-LV"/>
                      <a:pPr/>
                      <a:t>[CATEGORY NAME]</a:t>
                    </a:fld>
                    <a:r>
                      <a:rPr lang="lv-LV" baseline="0" dirty="0"/>
                      <a:t> 25%</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271-4392-BD9F-4A6814A85C95}"/>
                </c:ext>
              </c:extLst>
            </c:dLbl>
            <c:dLbl>
              <c:idx val="1"/>
              <c:layout>
                <c:manualLayout>
                  <c:x val="2.9082911326665038E-2"/>
                  <c:y val="8.3457760775432155E-2"/>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r>
                      <a:rPr lang="lv-LV" sz="2000" dirty="0"/>
                      <a:t>Projekti zinātniskās</a:t>
                    </a:r>
                    <a:r>
                      <a:rPr lang="lv-LV" sz="2000" baseline="0" dirty="0"/>
                      <a:t> infrastruktūras un ģenētisko resursu uzturēšanai  </a:t>
                    </a:r>
                    <a:fld id="{ACC75E97-F0E6-4518-89CE-6FEAC8C972F6}" type="VALUE">
                      <a:rPr lang="en-US" sz="2000" baseline="0"/>
                      <a:pPr>
                        <a:defRPr sz="2000" b="1" spc="0">
                          <a:solidFill>
                            <a:schemeClr val="accent2"/>
                          </a:solidFill>
                          <a:latin typeface="Times New Roman" panose="02020603050405020304" pitchFamily="18" charset="0"/>
                          <a:cs typeface="Times New Roman" panose="02020603050405020304" pitchFamily="18" charset="0"/>
                        </a:defRPr>
                      </a:pPr>
                      <a:t>[VALUE]</a:t>
                    </a:fld>
                    <a:endParaRPr lang="lv-LV" sz="2000" baseline="0" dirty="0"/>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0.23066215716324046"/>
                      <c:h val="0.40074539117781671"/>
                    </c:manualLayout>
                  </c15:layout>
                  <c15:dlblFieldTable/>
                  <c15:showDataLabelsRange val="0"/>
                </c:ext>
                <c:ext xmlns:c16="http://schemas.microsoft.com/office/drawing/2014/chart" uri="{C3380CC4-5D6E-409C-BE32-E72D297353CC}">
                  <c16:uniqueId val="{00000003-7271-4392-BD9F-4A6814A85C95}"/>
                </c:ext>
              </c:extLst>
            </c:dLbl>
            <c:dLbl>
              <c:idx val="2"/>
              <c:layout>
                <c:manualLayout>
                  <c:x val="-7.2971666302128896E-2"/>
                  <c:y val="-1.5208516338109672E-3"/>
                </c:manualLayout>
              </c:layout>
              <c:tx>
                <c:rich>
                  <a:bodyPr rot="0" spcFirstLastPara="1" vertOverflow="ellipsis" vert="horz" wrap="square" lIns="38100" tIns="19050" rIns="38100" bIns="19050" anchor="ctr" anchorCtr="1">
                    <a:noAutofit/>
                  </a:bodyPr>
                  <a:lstStyle/>
                  <a:p>
                    <a:pPr>
                      <a:defRPr sz="200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r>
                      <a:rPr lang="en-US" sz="2000" baseline="0" dirty="0"/>
                      <a:t>Zinātniski </a:t>
                    </a:r>
                    <a:r>
                      <a:rPr lang="en-US" sz="2000" baseline="0" dirty="0" err="1"/>
                      <a:t>pētnieciskie</a:t>
                    </a:r>
                    <a:r>
                      <a:rPr lang="en-US" sz="2000" baseline="0" dirty="0"/>
                      <a:t> </a:t>
                    </a:r>
                    <a:r>
                      <a:rPr lang="en-US" sz="2000" baseline="0" dirty="0" err="1"/>
                      <a:t>projekti</a:t>
                    </a:r>
                    <a:r>
                      <a:rPr lang="en-US" sz="2000" baseline="0" dirty="0"/>
                      <a:t> </a:t>
                    </a:r>
                  </a:p>
                  <a:p>
                    <a:pPr>
                      <a:defRPr sz="2000" b="1" spc="0">
                        <a:solidFill>
                          <a:schemeClr val="accent2"/>
                        </a:solidFill>
                        <a:latin typeface="Times New Roman" panose="02020603050405020304" pitchFamily="18" charset="0"/>
                        <a:cs typeface="Times New Roman" panose="02020603050405020304" pitchFamily="18" charset="0"/>
                      </a:defRPr>
                    </a:pPr>
                    <a:r>
                      <a:rPr lang="en-US" sz="2000" baseline="0" dirty="0"/>
                      <a:t>52%</a:t>
                    </a:r>
                  </a:p>
                </c:rich>
              </c:tx>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39291545154077961"/>
                      <c:h val="0.39552008911089254"/>
                    </c:manualLayout>
                  </c15:layout>
                  <c15:showDataLabelsRange val="0"/>
                </c:ext>
                <c:ext xmlns:c16="http://schemas.microsoft.com/office/drawing/2014/chart" uri="{C3380CC4-5D6E-409C-BE32-E72D297353CC}">
                  <c16:uniqueId val="{00000005-7271-4392-BD9F-4A6814A85C95}"/>
                </c:ext>
              </c:extLst>
            </c:dLbl>
            <c:dLbl>
              <c:idx val="3"/>
              <c:layout>
                <c:manualLayout>
                  <c:x val="-3.3984706881903165E-2"/>
                  <c:y val="8.3198520915183732E-2"/>
                </c:manualLayout>
              </c:layout>
              <c:tx>
                <c:rich>
                  <a:bodyPr/>
                  <a:lstStyle/>
                  <a:p>
                    <a:fld id="{8DC2B7CF-DD95-41AF-94C9-9813115425CE}" type="CATEGORYNAME">
                      <a:rPr lang="en-US"/>
                      <a:pPr/>
                      <a:t>[CATEGORY NAME]</a:t>
                    </a:fld>
                    <a:r>
                      <a:rPr lang="en-US" baseline="0"/>
                      <a:t> </a:t>
                    </a:r>
                    <a:fld id="{8210FA35-A9C8-457B-B587-D75195D2004A}"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271-4392-BD9F-4A6814A85C9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Times New Roman" panose="02020603050405020304" pitchFamily="18" charset="0"/>
                    <a:ea typeface="+mn-ea"/>
                    <a:cs typeface="Times New Roman" panose="02020603050405020304" pitchFamily="18" charset="0"/>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Sheet1!$A$2:$A$5</c:f>
              <c:strCache>
                <c:ptCount val="4"/>
                <c:pt idx="0">
                  <c:v>Pašu ieņēmumi</c:v>
                </c:pt>
                <c:pt idx="1">
                  <c:v>ZM atbalsts (MTB, ģenētiskie resursi u.c.)</c:v>
                </c:pt>
                <c:pt idx="2">
                  <c:v>40 zinātniskās izpētes projekti </c:v>
                </c:pt>
                <c:pt idx="3">
                  <c:v>Zinātnes bāzes finansējums</c:v>
                </c:pt>
              </c:strCache>
            </c:strRef>
          </c:cat>
          <c:val>
            <c:numRef>
              <c:f>Sheet1!$B$2:$B$5</c:f>
              <c:numCache>
                <c:formatCode>0%</c:formatCode>
                <c:ptCount val="4"/>
                <c:pt idx="0">
                  <c:v>0.18</c:v>
                </c:pt>
                <c:pt idx="1">
                  <c:v>7.0000000000000007E-2</c:v>
                </c:pt>
                <c:pt idx="2">
                  <c:v>0.59</c:v>
                </c:pt>
                <c:pt idx="3">
                  <c:v>0.16</c:v>
                </c:pt>
              </c:numCache>
            </c:numRef>
          </c:val>
          <c:extLst>
            <c:ext xmlns:c16="http://schemas.microsoft.com/office/drawing/2014/chart" uri="{C3380CC4-5D6E-409C-BE32-E72D297353CC}">
              <c16:uniqueId val="{00000008-7271-4392-BD9F-4A6814A85C95}"/>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59-44CC-AF3B-F4E533A9B0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59-44CC-AF3B-F4E533A9B0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59-44CC-AF3B-F4E533A9B0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59-44CC-AF3B-F4E533A9B0A0}"/>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A59-44CC-AF3B-F4E533A9B0A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A59-44CC-AF3B-F4E533A9B0A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A59-44CC-AF3B-F4E533A9B0A0}"/>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6A59-44CC-AF3B-F4E533A9B0A0}"/>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6A59-44CC-AF3B-F4E533A9B0A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6A59-44CC-AF3B-F4E533A9B0A0}"/>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6A59-44CC-AF3B-F4E533A9B0A0}"/>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6A59-44CC-AF3B-F4E533A9B0A0}"/>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6A59-44CC-AF3B-F4E533A9B0A0}"/>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6A59-44CC-AF3B-F4E533A9B0A0}"/>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6A59-44CC-AF3B-F4E533A9B0A0}"/>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6A59-44CC-AF3B-F4E533A9B0A0}"/>
              </c:ext>
            </c:extLst>
          </c:dPt>
          <c:dPt>
            <c:idx val="16"/>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21-6A59-44CC-AF3B-F4E533A9B0A0}"/>
              </c:ext>
            </c:extLst>
          </c:dPt>
          <c:dPt>
            <c:idx val="17"/>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23-6A59-44CC-AF3B-F4E533A9B0A0}"/>
              </c:ext>
            </c:extLst>
          </c:dPt>
          <c:dLbls>
            <c:dLbl>
              <c:idx val="0"/>
              <c:tx>
                <c:rich>
                  <a:bodyPr/>
                  <a:lstStyle/>
                  <a:p>
                    <a:fld id="{3C88CE26-D42F-4C86-9F48-A6600FEDB885}" type="CATEGORYNAME">
                      <a:rPr lang="en-US"/>
                      <a:pPr/>
                      <a:t>[CATEGORY NAME]</a:t>
                    </a:fld>
                    <a:r>
                      <a:rPr lang="en-US"/>
                      <a:t>, </a:t>
                    </a:r>
                    <a:fld id="{19E3A009-77D1-46A6-A057-984574AB22C5}"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A59-44CC-AF3B-F4E533A9B0A0}"/>
                </c:ext>
              </c:extLst>
            </c:dLbl>
            <c:dLbl>
              <c:idx val="1"/>
              <c:tx>
                <c:rich>
                  <a:bodyPr/>
                  <a:lstStyle/>
                  <a:p>
                    <a:fld id="{0C33F0CC-3ED0-41F9-81DF-952CAD6B69AA}" type="CATEGORYNAME">
                      <a:rPr lang="en-US"/>
                      <a:pPr/>
                      <a:t>[CATEGORY NAME]</a:t>
                    </a:fld>
                    <a:r>
                      <a:rPr lang="en-US"/>
                      <a:t>, </a:t>
                    </a:r>
                    <a:fld id="{449E6D60-14C4-4905-B1A7-B93B50133CD1}"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59-44CC-AF3B-F4E533A9B0A0}"/>
                </c:ext>
              </c:extLst>
            </c:dLbl>
            <c:dLbl>
              <c:idx val="2"/>
              <c:tx>
                <c:rich>
                  <a:bodyPr/>
                  <a:lstStyle/>
                  <a:p>
                    <a:fld id="{28E8367C-3F6F-4043-8595-E1153B3CA205}" type="CATEGORYNAME">
                      <a:rPr lang="en-US"/>
                      <a:pPr/>
                      <a:t>[CATEGORY NAME]</a:t>
                    </a:fld>
                    <a:r>
                      <a:rPr lang="en-US"/>
                      <a:t>, </a:t>
                    </a:r>
                    <a:fld id="{12306D2A-BAC5-4104-9BB6-D22B0945721D}"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A59-44CC-AF3B-F4E533A9B0A0}"/>
                </c:ext>
              </c:extLst>
            </c:dLbl>
            <c:dLbl>
              <c:idx val="3"/>
              <c:tx>
                <c:rich>
                  <a:bodyPr/>
                  <a:lstStyle/>
                  <a:p>
                    <a:fld id="{E41EF3C7-AECD-4716-9D0D-C3697692D177}" type="CATEGORYNAME">
                      <a:rPr lang="en-US"/>
                      <a:pPr/>
                      <a:t>[CATEGORY NAME]</a:t>
                    </a:fld>
                    <a:r>
                      <a:rPr lang="en-US"/>
                      <a:t>, </a:t>
                    </a:r>
                    <a:fld id="{3265E04A-B8D4-49B0-9B06-DFA11C0EED3F}"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A59-44CC-AF3B-F4E533A9B0A0}"/>
                </c:ext>
              </c:extLst>
            </c:dLbl>
            <c:dLbl>
              <c:idx val="4"/>
              <c:tx>
                <c:rich>
                  <a:bodyPr/>
                  <a:lstStyle/>
                  <a:p>
                    <a:fld id="{D30B4C8C-F39D-4EBF-A97F-ECF710FF52A5}" type="CATEGORYNAME">
                      <a:rPr lang="en-US"/>
                      <a:pPr/>
                      <a:t>[CATEGORY NAME]</a:t>
                    </a:fld>
                    <a:r>
                      <a:rPr lang="en-US"/>
                      <a:t>, </a:t>
                    </a:r>
                    <a:fld id="{12DAA8D3-6864-427C-9D32-6D507324A42A}"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A59-44CC-AF3B-F4E533A9B0A0}"/>
                </c:ext>
              </c:extLst>
            </c:dLbl>
            <c:dLbl>
              <c:idx val="5"/>
              <c:layout>
                <c:manualLayout>
                  <c:x val="2.7777777777777745E-2"/>
                  <c:y val="2.8512182477967669E-2"/>
                </c:manualLayout>
              </c:layout>
              <c:tx>
                <c:rich>
                  <a:bodyPr/>
                  <a:lstStyle/>
                  <a:p>
                    <a:fld id="{56B83AD4-6968-4EE8-9F47-EDC92205AD68}" type="CATEGORYNAME">
                      <a:rPr lang="lv-LV"/>
                      <a:pPr/>
                      <a:t>[CATEGORY NAME]</a:t>
                    </a:fld>
                    <a:r>
                      <a:rPr lang="lv-LV"/>
                      <a:t>, </a:t>
                    </a:r>
                    <a:fld id="{18E44E82-F039-4959-866E-744A19B5BB65}" type="PERCENTAGE">
                      <a:rPr lang="lv-LV" baseline="0"/>
                      <a:pPr/>
                      <a:t>[PERCENTAGE]</a:t>
                    </a:fld>
                    <a:endParaRPr lang="lv-LV"/>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A59-44CC-AF3B-F4E533A9B0A0}"/>
                </c:ext>
              </c:extLst>
            </c:dLbl>
            <c:dLbl>
              <c:idx val="6"/>
              <c:tx>
                <c:rich>
                  <a:bodyPr/>
                  <a:lstStyle/>
                  <a:p>
                    <a:fld id="{39716656-BE69-4D7F-9F14-E88BA0743797}" type="CATEGORYNAME">
                      <a:rPr lang="en-US"/>
                      <a:pPr/>
                      <a:t>[CATEGORY NAME]</a:t>
                    </a:fld>
                    <a:r>
                      <a:rPr lang="en-US"/>
                      <a:t>, </a:t>
                    </a:r>
                    <a:fld id="{2B04CC06-F761-4331-ABE0-8F78649149ED}"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6A59-44CC-AF3B-F4E533A9B0A0}"/>
                </c:ext>
              </c:extLst>
            </c:dLbl>
            <c:dLbl>
              <c:idx val="7"/>
              <c:layout>
                <c:manualLayout>
                  <c:x val="-1.6666666666666701E-2"/>
                  <c:y val="-3.6288232244686365E-2"/>
                </c:manualLayout>
              </c:layout>
              <c:tx>
                <c:rich>
                  <a:bodyPr/>
                  <a:lstStyle/>
                  <a:p>
                    <a:fld id="{7C9E34C6-D6C7-40D3-BB33-C418575A0BFD}" type="CATEGORYNAME">
                      <a:rPr lang="lv-LV"/>
                      <a:pPr/>
                      <a:t>[CATEGORY NAME]</a:t>
                    </a:fld>
                    <a:r>
                      <a:rPr lang="lv-LV"/>
                      <a:t>. </a:t>
                    </a:r>
                    <a:fld id="{70F7B3BB-EFA3-4F0D-9F06-C0F5BAFC86F2}" type="PERCENTAGE">
                      <a:rPr lang="lv-LV" baseline="0"/>
                      <a:pPr/>
                      <a:t>[PERCENTAGE]</a:t>
                    </a:fld>
                    <a:endParaRPr lang="lv-LV"/>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6A59-44CC-AF3B-F4E533A9B0A0}"/>
                </c:ext>
              </c:extLst>
            </c:dLbl>
            <c:dLbl>
              <c:idx val="8"/>
              <c:tx>
                <c:rich>
                  <a:bodyPr/>
                  <a:lstStyle/>
                  <a:p>
                    <a:fld id="{55EFAB3B-2F42-4251-B825-0A48D5C8536B}" type="CATEGORYNAME">
                      <a:rPr lang="en-US"/>
                      <a:pPr/>
                      <a:t>[CATEGORY NAME]</a:t>
                    </a:fld>
                    <a:r>
                      <a:rPr lang="en-US"/>
                      <a:t>, </a:t>
                    </a:r>
                    <a:fld id="{2BEC6749-EE44-457C-9011-E5769771584B}"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6A59-44CC-AF3B-F4E533A9B0A0}"/>
                </c:ext>
              </c:extLst>
            </c:dLbl>
            <c:dLbl>
              <c:idx val="9"/>
              <c:tx>
                <c:rich>
                  <a:bodyPr/>
                  <a:lstStyle/>
                  <a:p>
                    <a:fld id="{E2394AC6-91E6-44B2-AE16-28870286053D}" type="CATEGORYNAME">
                      <a:rPr lang="en-US"/>
                      <a:pPr/>
                      <a:t>[CATEGORY NAME]</a:t>
                    </a:fld>
                    <a:r>
                      <a:rPr lang="en-US"/>
                      <a:t>, </a:t>
                    </a:r>
                    <a:fld id="{336CE037-B6B1-4301-A676-38F2038A2011}"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A59-44CC-AF3B-F4E533A9B0A0}"/>
                </c:ext>
              </c:extLst>
            </c:dLbl>
            <c:dLbl>
              <c:idx val="10"/>
              <c:tx>
                <c:rich>
                  <a:bodyPr/>
                  <a:lstStyle/>
                  <a:p>
                    <a:fld id="{404B58BE-839D-4B0A-8548-7DE0AF322979}" type="CATEGORYNAME">
                      <a:rPr lang="en-US"/>
                      <a:pPr/>
                      <a:t>[CATEGORY NAME]</a:t>
                    </a:fld>
                    <a:r>
                      <a:rPr lang="en-US"/>
                      <a:t>, </a:t>
                    </a:r>
                    <a:fld id="{83F0AFA8-47E7-43DC-83C8-4AF619E6FB49}"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6A59-44CC-AF3B-F4E533A9B0A0}"/>
                </c:ext>
              </c:extLst>
            </c:dLbl>
            <c:dLbl>
              <c:idx val="11"/>
              <c:tx>
                <c:rich>
                  <a:bodyPr/>
                  <a:lstStyle/>
                  <a:p>
                    <a:fld id="{15D690EC-0A26-4510-9BA6-E6DE63C565A9}" type="CATEGORYNAME">
                      <a:rPr lang="en-US"/>
                      <a:pPr/>
                      <a:t>[CATEGORY NAME]</a:t>
                    </a:fld>
                    <a:r>
                      <a:rPr lang="en-US"/>
                      <a:t>, </a:t>
                    </a:r>
                    <a:fld id="{47A30F75-6F48-48E4-800B-DCECA4AB0C07}"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6A59-44CC-AF3B-F4E533A9B0A0}"/>
                </c:ext>
              </c:extLst>
            </c:dLbl>
            <c:dLbl>
              <c:idx val="12"/>
              <c:tx>
                <c:rich>
                  <a:bodyPr/>
                  <a:lstStyle/>
                  <a:p>
                    <a:fld id="{1BADC8D8-EECC-42C2-98A1-AE60DF41A76B}" type="CATEGORYNAME">
                      <a:rPr lang="en-US"/>
                      <a:pPr/>
                      <a:t>[CATEGORY NAME]</a:t>
                    </a:fld>
                    <a:r>
                      <a:rPr lang="en-US"/>
                      <a:t>, </a:t>
                    </a:r>
                    <a:fld id="{8A2B5D74-9B42-47BB-AB24-4AA059CACA08}"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6A59-44CC-AF3B-F4E533A9B0A0}"/>
                </c:ext>
              </c:extLst>
            </c:dLbl>
            <c:dLbl>
              <c:idx val="13"/>
              <c:layout>
                <c:manualLayout>
                  <c:x val="-1.1111111111111144E-2"/>
                  <c:y val="2.3328149300155473E-2"/>
                </c:manualLayout>
              </c:layout>
              <c:tx>
                <c:rich>
                  <a:bodyPr/>
                  <a:lstStyle/>
                  <a:p>
                    <a:fld id="{478FB938-BC53-4533-93C3-6D5D8A3A12D3}" type="CATEGORYNAME">
                      <a:rPr lang="en-US"/>
                      <a:pPr/>
                      <a:t>[CATEGORY NAME]</a:t>
                    </a:fld>
                    <a:r>
                      <a:rPr lang="en-US"/>
                      <a:t>, </a:t>
                    </a:r>
                    <a:fld id="{FED1DCF5-A5FF-4398-A71B-37DB073426F1}" type="PERCENTAGE">
                      <a:rPr lang="en-US" baseline="0"/>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6A59-44CC-AF3B-F4E533A9B0A0}"/>
                </c:ext>
              </c:extLst>
            </c:dLbl>
            <c:dLbl>
              <c:idx val="14"/>
              <c:layout>
                <c:manualLayout>
                  <c:x val="0"/>
                  <c:y val="-1.5552099533437037E-2"/>
                </c:manualLayout>
              </c:layout>
              <c:tx>
                <c:rich>
                  <a:bodyPr/>
                  <a:lstStyle/>
                  <a:p>
                    <a:fld id="{FA6FC0E3-0C5A-48DC-98F9-7C9A9459466D}" type="CATEGORYNAME">
                      <a:rPr lang="en-US"/>
                      <a:pPr/>
                      <a:t>[CATEGORY NAME]</a:t>
                    </a:fld>
                    <a:r>
                      <a:rPr lang="en-US"/>
                      <a:t>, </a:t>
                    </a:r>
                    <a:fld id="{3858D13B-6EF1-4360-BB4A-7180A80A1C1F}" type="PERCENTAGE">
                      <a:rPr lang="en-US" baseline="0"/>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6A59-44CC-AF3B-F4E533A9B0A0}"/>
                </c:ext>
              </c:extLst>
            </c:dLbl>
            <c:dLbl>
              <c:idx val="15"/>
              <c:layout>
                <c:manualLayout>
                  <c:x val="1.8518518518518179E-3"/>
                  <c:y val="-2.5920165889061715E-2"/>
                </c:manualLayout>
              </c:layout>
              <c:tx>
                <c:rich>
                  <a:bodyPr/>
                  <a:lstStyle/>
                  <a:p>
                    <a:fld id="{66C2579B-3BC7-49F2-9826-A5F0A3367900}" type="CATEGORYNAME">
                      <a:rPr lang="en-US"/>
                      <a:pPr/>
                      <a:t>[CATEGORY NAME]</a:t>
                    </a:fld>
                    <a:r>
                      <a:rPr lang="en-US"/>
                      <a:t>, </a:t>
                    </a:r>
                    <a:fld id="{1DD28C5B-4542-49A5-91AD-1D15CE6D22F9}" type="PERCENTAGE">
                      <a:rPr lang="en-US" baseline="0"/>
                      <a:pPr/>
                      <a:t>[PERCENTAGE]</a:t>
                    </a:fld>
                    <a:endParaRPr lang="en-US"/>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F-6A59-44CC-AF3B-F4E533A9B0A0}"/>
                </c:ext>
              </c:extLst>
            </c:dLbl>
            <c:dLbl>
              <c:idx val="16"/>
              <c:tx>
                <c:rich>
                  <a:bodyPr/>
                  <a:lstStyle/>
                  <a:p>
                    <a:fld id="{C079AEA6-D8A6-429D-BFF6-8FCB795626A4}" type="CATEGORYNAME">
                      <a:rPr lang="en-US"/>
                      <a:pPr/>
                      <a:t>[CATEGORY NAME]</a:t>
                    </a:fld>
                    <a:r>
                      <a:rPr lang="en-US"/>
                      <a:t>, </a:t>
                    </a:r>
                    <a:fld id="{B9ECE074-C0DA-4476-B1E2-319D1224D359}"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6A59-44CC-AF3B-F4E533A9B0A0}"/>
                </c:ext>
              </c:extLst>
            </c:dLbl>
            <c:dLbl>
              <c:idx val="17"/>
              <c:tx>
                <c:rich>
                  <a:bodyPr/>
                  <a:lstStyle/>
                  <a:p>
                    <a:fld id="{649B89D6-835C-4820-91C6-0471803DE98C}" type="CATEGORYNAME">
                      <a:rPr lang="en-US"/>
                      <a:pPr/>
                      <a:t>[CATEGORY NAME]</a:t>
                    </a:fld>
                    <a:r>
                      <a:rPr lang="en-US"/>
                      <a:t>, </a:t>
                    </a:r>
                    <a:fld id="{0A2A467A-2687-4C04-ADD8-7EA004D8C83A}" type="PERCENTAGE">
                      <a:rPr lang="en-US" baseline="0"/>
                      <a:pPr/>
                      <a:t>[PERCENTAGE]</a:t>
                    </a:fld>
                    <a:endParaRPr lang="en-US"/>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6A59-44CC-AF3B-F4E533A9B0A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Sheet2!$F$2:$F$19</c:f>
              <c:strCache>
                <c:ptCount val="18"/>
                <c:pt idx="0">
                  <c:v>Ābeles</c:v>
                </c:pt>
                <c:pt idx="1">
                  <c:v>Aprikozes</c:v>
                </c:pt>
                <c:pt idx="2">
                  <c:v>Avenes</c:v>
                </c:pt>
                <c:pt idx="3">
                  <c:v>Citi</c:v>
                </c:pt>
                <c:pt idx="4">
                  <c:v>Bumbieres</c:v>
                </c:pt>
                <c:pt idx="5">
                  <c:v>Ērkšķogas</c:v>
                </c:pt>
                <c:pt idx="6">
                  <c:v>Irbenes</c:v>
                </c:pt>
                <c:pt idx="7">
                  <c:v>Jāņogas</c:v>
                </c:pt>
                <c:pt idx="8">
                  <c:v>Ķirši</c:v>
                </c:pt>
                <c:pt idx="9">
                  <c:v>Krūmcidonijas</c:v>
                </c:pt>
                <c:pt idx="10">
                  <c:v>Lazdas</c:v>
                </c:pt>
                <c:pt idx="11">
                  <c:v>Pīlādži</c:v>
                </c:pt>
                <c:pt idx="12">
                  <c:v>Plūmes</c:v>
                </c:pt>
                <c:pt idx="13">
                  <c:v>Plūškoki</c:v>
                </c:pt>
                <c:pt idx="14">
                  <c:v>Potcelmi</c:v>
                </c:pt>
                <c:pt idx="15">
                  <c:v>Upenes</c:v>
                </c:pt>
                <c:pt idx="16">
                  <c:v>Vīnogas</c:v>
                </c:pt>
                <c:pt idx="17">
                  <c:v>Zemenes</c:v>
                </c:pt>
              </c:strCache>
            </c:strRef>
          </c:cat>
          <c:val>
            <c:numRef>
              <c:f>Sheet2!$G$2:$G$19</c:f>
              <c:numCache>
                <c:formatCode>General</c:formatCode>
                <c:ptCount val="18"/>
                <c:pt idx="0">
                  <c:v>500</c:v>
                </c:pt>
                <c:pt idx="1">
                  <c:v>58</c:v>
                </c:pt>
                <c:pt idx="2">
                  <c:v>26</c:v>
                </c:pt>
                <c:pt idx="3">
                  <c:v>78</c:v>
                </c:pt>
                <c:pt idx="4">
                  <c:v>187</c:v>
                </c:pt>
                <c:pt idx="5">
                  <c:v>41</c:v>
                </c:pt>
                <c:pt idx="6">
                  <c:v>20</c:v>
                </c:pt>
                <c:pt idx="7">
                  <c:v>18</c:v>
                </c:pt>
                <c:pt idx="8">
                  <c:v>140</c:v>
                </c:pt>
                <c:pt idx="9">
                  <c:v>48</c:v>
                </c:pt>
                <c:pt idx="10">
                  <c:v>29</c:v>
                </c:pt>
                <c:pt idx="11">
                  <c:v>21</c:v>
                </c:pt>
                <c:pt idx="12">
                  <c:v>110</c:v>
                </c:pt>
                <c:pt idx="13">
                  <c:v>28</c:v>
                </c:pt>
                <c:pt idx="14">
                  <c:v>14</c:v>
                </c:pt>
                <c:pt idx="15">
                  <c:v>46</c:v>
                </c:pt>
                <c:pt idx="16">
                  <c:v>122</c:v>
                </c:pt>
                <c:pt idx="17">
                  <c:v>47</c:v>
                </c:pt>
              </c:numCache>
            </c:numRef>
          </c:val>
          <c:extLst>
            <c:ext xmlns:c16="http://schemas.microsoft.com/office/drawing/2014/chart" uri="{C3380CC4-5D6E-409C-BE32-E72D297353CC}">
              <c16:uniqueId val="{00000024-6A59-44CC-AF3B-F4E533A9B0A0}"/>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lv-LV"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33712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279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577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4" name="Google Shape;234;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lv-LV"/>
              <a:t>17</a:t>
            </a:fld>
            <a:endParaRPr/>
          </a:p>
        </p:txBody>
      </p:sp>
    </p:spTree>
    <p:extLst>
      <p:ext uri="{BB962C8B-B14F-4D97-AF65-F5344CB8AC3E}">
        <p14:creationId xmlns:p14="http://schemas.microsoft.com/office/powerpoint/2010/main" val="1577915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872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lv-LV" dirty="0"/>
              <a:t>Ne visi zina ko </a:t>
            </a:r>
            <a:r>
              <a:rPr lang="lv-LV" b="1" dirty="0"/>
              <a:t>mēs darām </a:t>
            </a:r>
            <a:r>
              <a:rPr lang="lv-LV" dirty="0"/>
              <a:t>DI. Galvenokārt  - </a:t>
            </a:r>
            <a:r>
              <a:rPr lang="lv-LV" b="1" dirty="0"/>
              <a:t>mēs strādājam jums</a:t>
            </a:r>
            <a:r>
              <a:rPr lang="lv-LV" dirty="0"/>
              <a:t>. Tie, kas to ir sapratuši, ir </a:t>
            </a:r>
            <a:r>
              <a:rPr lang="lv-LV" b="1" dirty="0"/>
              <a:t>bieži viesi </a:t>
            </a:r>
            <a:r>
              <a:rPr lang="lv-LV" b="1" dirty="0" err="1"/>
              <a:t>inistitūtā</a:t>
            </a:r>
            <a:r>
              <a:rPr lang="lv-LV" dirty="0"/>
              <a:t>, vai arī mūsu kolēģu pie viņiem. Vai nu </a:t>
            </a:r>
            <a:r>
              <a:rPr lang="lv-LV" b="1" dirty="0"/>
              <a:t>individuālu</a:t>
            </a:r>
            <a:r>
              <a:rPr lang="lv-LV" dirty="0"/>
              <a:t> jautājumu risināšanai – vai kā </a:t>
            </a:r>
            <a:r>
              <a:rPr lang="lv-LV" b="1" dirty="0"/>
              <a:t>sadarbības partneri </a:t>
            </a:r>
            <a:r>
              <a:rPr lang="lv-LV" dirty="0"/>
              <a:t>projektos. Ar šo prezentāciju es vēlētos </a:t>
            </a:r>
            <a:r>
              <a:rPr lang="lv-LV" b="1" dirty="0"/>
              <a:t>iedrošināt </a:t>
            </a:r>
            <a:r>
              <a:rPr lang="lv-LV" dirty="0"/>
              <a:t>jūs vērsties pie mums ar idejām, problēmām ierosmēm – kopā meklēsim risinājumus.</a:t>
            </a:r>
            <a:endParaRPr dirty="0"/>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7321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437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lv-LV" dirty="0"/>
              <a:t>U</a:t>
            </a:r>
            <a:r>
              <a:rPr lang="en-GB" dirty="0" err="1"/>
              <a:t>zsvērt</a:t>
            </a:r>
            <a:r>
              <a:rPr lang="en-GB" dirty="0"/>
              <a:t> </a:t>
            </a:r>
            <a:r>
              <a:rPr lang="en-GB" dirty="0" err="1"/>
              <a:t>cik</a:t>
            </a:r>
            <a:r>
              <a:rPr lang="en-GB" dirty="0"/>
              <a:t> tad </a:t>
            </a:r>
            <a:r>
              <a:rPr lang="en-GB" dirty="0" err="1"/>
              <a:t>ir</a:t>
            </a:r>
            <a:r>
              <a:rPr lang="en-GB" dirty="0"/>
              <a:t> </a:t>
            </a:r>
            <a:r>
              <a:rPr lang="en-GB" dirty="0" err="1"/>
              <a:t>liels</a:t>
            </a:r>
            <a:r>
              <a:rPr lang="en-GB" dirty="0"/>
              <a:t> </a:t>
            </a:r>
            <a:r>
              <a:rPr lang="en-GB" dirty="0" err="1"/>
              <a:t>tas</a:t>
            </a:r>
            <a:r>
              <a:rPr lang="en-GB" dirty="0"/>
              <a:t> </a:t>
            </a:r>
            <a:r>
              <a:rPr lang="en-GB" b="1" dirty="0" err="1"/>
              <a:t>bāzes</a:t>
            </a:r>
            <a:r>
              <a:rPr lang="en-GB" b="1" dirty="0"/>
              <a:t> </a:t>
            </a:r>
            <a:r>
              <a:rPr lang="en-GB" b="1" dirty="0" err="1"/>
              <a:t>finansējums</a:t>
            </a:r>
            <a:r>
              <a:rPr lang="en-GB" b="1" dirty="0"/>
              <a:t> </a:t>
            </a:r>
            <a:r>
              <a:rPr lang="en-GB" dirty="0"/>
              <a:t>un par </a:t>
            </a:r>
            <a:r>
              <a:rPr lang="en-GB" b="1" dirty="0" err="1"/>
              <a:t>kādiem</a:t>
            </a:r>
            <a:r>
              <a:rPr lang="en-GB" b="1" dirty="0"/>
              <a:t> </a:t>
            </a:r>
            <a:r>
              <a:rPr lang="en-GB" b="1" dirty="0" err="1"/>
              <a:t>kritērijiem</a:t>
            </a:r>
            <a:r>
              <a:rPr lang="en-GB" b="1" dirty="0"/>
              <a:t> </a:t>
            </a:r>
            <a:r>
              <a:rPr lang="en-GB" dirty="0" err="1"/>
              <a:t>ir</a:t>
            </a:r>
            <a:r>
              <a:rPr lang="en-GB" dirty="0"/>
              <a:t> </a:t>
            </a:r>
            <a:r>
              <a:rPr lang="en-GB" dirty="0" err="1"/>
              <a:t>jācīnās</a:t>
            </a:r>
            <a:r>
              <a:rPr lang="en-GB" dirty="0"/>
              <a:t>, </a:t>
            </a:r>
            <a:r>
              <a:rPr lang="en-GB" dirty="0" err="1"/>
              <a:t>lai</a:t>
            </a:r>
            <a:r>
              <a:rPr lang="en-GB" dirty="0"/>
              <a:t> to </a:t>
            </a:r>
            <a:r>
              <a:rPr lang="en-GB" dirty="0" err="1"/>
              <a:t>iegūtu</a:t>
            </a:r>
            <a:r>
              <a:rPr lang="en-GB" dirty="0"/>
              <a:t>? </a:t>
            </a:r>
            <a:r>
              <a:rPr lang="en-GB" dirty="0" err="1"/>
              <a:t>Gribētos</a:t>
            </a:r>
            <a:r>
              <a:rPr lang="en-GB" dirty="0"/>
              <a:t> </a:t>
            </a:r>
            <a:r>
              <a:rPr lang="en-GB" dirty="0" err="1"/>
              <a:t>uzsvērt</a:t>
            </a:r>
            <a:r>
              <a:rPr lang="en-GB" dirty="0"/>
              <a:t>, </a:t>
            </a:r>
            <a:r>
              <a:rPr lang="en-GB" dirty="0" err="1"/>
              <a:t>ka</a:t>
            </a:r>
            <a:r>
              <a:rPr lang="en-GB" dirty="0"/>
              <a:t> “</a:t>
            </a:r>
            <a:r>
              <a:rPr lang="en-GB" b="1" dirty="0" err="1"/>
              <a:t>Dārzkopi</a:t>
            </a:r>
            <a:r>
              <a:rPr lang="en-GB" b="1" dirty="0"/>
              <a:t> </a:t>
            </a:r>
            <a:r>
              <a:rPr lang="en-GB" b="1" dirty="0" err="1"/>
              <a:t>parasto</a:t>
            </a:r>
            <a:r>
              <a:rPr lang="en-GB" dirty="0"/>
              <a:t>” </a:t>
            </a:r>
            <a:r>
              <a:rPr lang="en-GB" dirty="0" err="1"/>
              <a:t>tas</a:t>
            </a:r>
            <a:r>
              <a:rPr lang="en-GB" dirty="0"/>
              <a:t> </a:t>
            </a:r>
            <a:r>
              <a:rPr lang="en-GB" dirty="0" err="1"/>
              <a:t>viss</a:t>
            </a:r>
            <a:r>
              <a:rPr lang="en-GB" dirty="0"/>
              <a:t> (</a:t>
            </a:r>
            <a:r>
              <a:rPr lang="en-GB" dirty="0" err="1"/>
              <a:t>augsti</a:t>
            </a:r>
            <a:r>
              <a:rPr lang="en-GB" dirty="0"/>
              <a:t> </a:t>
            </a:r>
            <a:r>
              <a:rPr lang="en-GB" dirty="0" err="1"/>
              <a:t>citētās</a:t>
            </a:r>
            <a:r>
              <a:rPr lang="en-GB" dirty="0"/>
              <a:t> </a:t>
            </a:r>
            <a:r>
              <a:rPr lang="en-GB" dirty="0" err="1"/>
              <a:t>publikācijas</a:t>
            </a:r>
            <a:r>
              <a:rPr lang="en-GB" dirty="0"/>
              <a:t>, </a:t>
            </a:r>
            <a:r>
              <a:rPr lang="en-GB" dirty="0" err="1"/>
              <a:t>aizstāvētie</a:t>
            </a:r>
            <a:r>
              <a:rPr lang="en-GB" dirty="0"/>
              <a:t> </a:t>
            </a:r>
            <a:r>
              <a:rPr lang="en-GB" dirty="0" err="1"/>
              <a:t>promocijas</a:t>
            </a:r>
            <a:r>
              <a:rPr lang="en-GB" dirty="0"/>
              <a:t> </a:t>
            </a:r>
            <a:r>
              <a:rPr lang="en-GB" dirty="0" err="1"/>
              <a:t>darbi</a:t>
            </a:r>
            <a:r>
              <a:rPr lang="en-GB" dirty="0"/>
              <a:t> </a:t>
            </a:r>
            <a:r>
              <a:rPr lang="en-GB" dirty="0" err="1"/>
              <a:t>u.t.l</a:t>
            </a:r>
            <a:r>
              <a:rPr lang="en-GB" dirty="0"/>
              <a:t>.) </a:t>
            </a:r>
            <a:r>
              <a:rPr lang="en-GB" dirty="0" err="1"/>
              <a:t>lielā</a:t>
            </a:r>
            <a:r>
              <a:rPr lang="en-GB" dirty="0"/>
              <a:t> </a:t>
            </a:r>
            <a:r>
              <a:rPr lang="en-GB" dirty="0" err="1"/>
              <a:t>mērā</a:t>
            </a:r>
            <a:r>
              <a:rPr lang="en-GB" dirty="0"/>
              <a:t> </a:t>
            </a:r>
            <a:r>
              <a:rPr lang="en-GB" dirty="0" err="1"/>
              <a:t>maz</a:t>
            </a:r>
            <a:r>
              <a:rPr lang="en-GB" dirty="0"/>
              <a:t> </a:t>
            </a:r>
            <a:r>
              <a:rPr lang="en-GB" dirty="0" err="1"/>
              <a:t>interesē</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Tālāk</a:t>
            </a:r>
            <a:r>
              <a:rPr lang="en-GB" dirty="0"/>
              <a:t> </a:t>
            </a:r>
            <a:r>
              <a:rPr lang="en-GB" dirty="0" err="1"/>
              <a:t>ir</a:t>
            </a:r>
            <a:r>
              <a:rPr lang="en-GB" dirty="0"/>
              <a:t> </a:t>
            </a:r>
            <a:r>
              <a:rPr lang="en-GB" dirty="0" err="1"/>
              <a:t>parādīts</a:t>
            </a:r>
            <a:r>
              <a:rPr lang="en-GB" dirty="0"/>
              <a:t> un </a:t>
            </a:r>
            <a:r>
              <a:rPr lang="en-GB" dirty="0" err="1"/>
              <a:t>droši</a:t>
            </a:r>
            <a:r>
              <a:rPr lang="en-GB" dirty="0"/>
              <a:t> </a:t>
            </a:r>
            <a:r>
              <a:rPr lang="en-GB" dirty="0" err="1"/>
              <a:t>vien</a:t>
            </a:r>
            <a:r>
              <a:rPr lang="en-GB" dirty="0"/>
              <a:t> </a:t>
            </a:r>
            <a:r>
              <a:rPr lang="en-GB" dirty="0" err="1"/>
              <a:t>tiks</a:t>
            </a:r>
            <a:r>
              <a:rPr lang="en-GB" dirty="0"/>
              <a:t> </a:t>
            </a:r>
            <a:r>
              <a:rPr lang="en-GB" dirty="0" err="1"/>
              <a:t>pateikts</a:t>
            </a:r>
            <a:r>
              <a:rPr lang="en-GB" dirty="0"/>
              <a:t> </a:t>
            </a:r>
            <a:r>
              <a:rPr lang="en-GB" dirty="0" err="1"/>
              <a:t>cik</a:t>
            </a:r>
            <a:r>
              <a:rPr lang="en-GB" dirty="0"/>
              <a:t> </a:t>
            </a:r>
            <a:r>
              <a:rPr lang="en-GB" dirty="0" err="1"/>
              <a:t>daudz</a:t>
            </a:r>
            <a:r>
              <a:rPr lang="en-GB" dirty="0"/>
              <a:t> </a:t>
            </a:r>
            <a:r>
              <a:rPr lang="en-GB" dirty="0" err="1"/>
              <a:t>laika</a:t>
            </a:r>
            <a:r>
              <a:rPr lang="en-GB" dirty="0"/>
              <a:t> un </a:t>
            </a:r>
            <a:r>
              <a:rPr lang="en-GB" dirty="0" err="1"/>
              <a:t>resursus</a:t>
            </a:r>
            <a:r>
              <a:rPr lang="en-GB" dirty="0"/>
              <a:t> </a:t>
            </a:r>
            <a:r>
              <a:rPr lang="en-GB" dirty="0" err="1"/>
              <a:t>jāiegulda</a:t>
            </a:r>
            <a:r>
              <a:rPr lang="en-GB" dirty="0"/>
              <a:t> </a:t>
            </a:r>
            <a:r>
              <a:rPr lang="en-GB" dirty="0" err="1"/>
              <a:t>projektu</a:t>
            </a:r>
            <a:r>
              <a:rPr lang="en-GB" dirty="0"/>
              <a:t> </a:t>
            </a:r>
            <a:r>
              <a:rPr lang="en-GB" dirty="0" err="1"/>
              <a:t>konkursos</a:t>
            </a:r>
            <a:r>
              <a:rPr lang="en-GB" dirty="0"/>
              <a:t>, </a:t>
            </a:r>
            <a:r>
              <a:rPr lang="en-GB" dirty="0" err="1"/>
              <a:t>kur</a:t>
            </a:r>
            <a:r>
              <a:rPr lang="en-GB" dirty="0"/>
              <a:t> </a:t>
            </a:r>
            <a:r>
              <a:rPr lang="en-GB" dirty="0" err="1"/>
              <a:t>finansējumu</a:t>
            </a:r>
            <a:r>
              <a:rPr lang="en-GB" dirty="0"/>
              <a:t> </a:t>
            </a:r>
            <a:r>
              <a:rPr lang="en-GB" dirty="0" err="1"/>
              <a:t>iegūšanas</a:t>
            </a:r>
            <a:r>
              <a:rPr lang="en-GB" dirty="0"/>
              <a:t> </a:t>
            </a:r>
            <a:r>
              <a:rPr lang="en-GB" dirty="0" err="1"/>
              <a:t>varbūtība</a:t>
            </a:r>
            <a:r>
              <a:rPr lang="en-GB" dirty="0"/>
              <a:t> </a:t>
            </a:r>
            <a:r>
              <a:rPr lang="en-GB" dirty="0" err="1"/>
              <a:t>ir</a:t>
            </a:r>
            <a:r>
              <a:rPr lang="en-GB" dirty="0"/>
              <a:t> </a:t>
            </a:r>
            <a:r>
              <a:rPr lang="en-GB" dirty="0" err="1"/>
              <a:t>tādā</a:t>
            </a:r>
            <a:r>
              <a:rPr lang="en-GB" dirty="0"/>
              <a:t> </a:t>
            </a:r>
            <a:r>
              <a:rPr lang="en-GB" dirty="0" err="1"/>
              <a:t>kāda</a:t>
            </a:r>
            <a:r>
              <a:rPr lang="en-GB" dirty="0"/>
              <a:t> </a:t>
            </a:r>
            <a:r>
              <a:rPr lang="en-GB" dirty="0" err="1"/>
              <a:t>tā</a:t>
            </a:r>
            <a:r>
              <a:rPr lang="en-GB" dirty="0"/>
              <a:t> </a:t>
            </a:r>
            <a:r>
              <a:rPr lang="en-GB" dirty="0" err="1"/>
              <a:t>ir.</a:t>
            </a:r>
            <a:r>
              <a:rPr lang="en-GB" dirty="0"/>
              <a:t> </a:t>
            </a:r>
          </a:p>
          <a:p>
            <a:pPr marL="0" lvl="0" indent="0" algn="l" rtl="0">
              <a:spcBef>
                <a:spcPts val="0"/>
              </a:spcBef>
              <a:spcAft>
                <a:spcPts val="0"/>
              </a:spcAft>
              <a:buNone/>
            </a:pPr>
            <a:endParaRPr dirty="0"/>
          </a:p>
        </p:txBody>
      </p:sp>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831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lv-LV" dirty="0">
                <a:solidFill>
                  <a:srgbClr val="FF0000"/>
                </a:solidFill>
              </a:rPr>
              <a:t>LAA biedri būs tie ar kuriem izskatīs iespēju sadarboties, </a:t>
            </a:r>
            <a:r>
              <a:rPr lang="lv-LV" dirty="0" err="1">
                <a:solidFill>
                  <a:srgbClr val="FF0000"/>
                </a:solidFill>
              </a:rPr>
              <a:t>tadejādi</a:t>
            </a:r>
            <a:r>
              <a:rPr lang="lv-LV" dirty="0">
                <a:solidFill>
                  <a:srgbClr val="FF0000"/>
                </a:solidFill>
              </a:rPr>
              <a:t> aicinām ikvienam dārzkopim būt savas nozares asociācijas aktīvam pārstāvim</a:t>
            </a:r>
            <a:endParaRPr dirty="0"/>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09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0775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lv-LV" dirty="0"/>
              <a:t>Licences līgumi ir ari ar ārzemju partneriem – tie maksā korekti. To nosaka LV likumdošana. Ieņēmumi no intelektuālā</a:t>
            </a:r>
            <a:r>
              <a:rPr lang="lv-LV" baseline="0" dirty="0"/>
              <a:t> īpašuma.</a:t>
            </a:r>
            <a:endParaRPr dirty="0"/>
          </a:p>
        </p:txBody>
      </p:sp>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082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4002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16979ef4d9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16979ef4d9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216979ef4d9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lv-LV"/>
              <a:t>11</a:t>
            </a:fld>
            <a:endParaRPr/>
          </a:p>
        </p:txBody>
      </p:sp>
    </p:spTree>
    <p:extLst>
      <p:ext uri="{BB962C8B-B14F-4D97-AF65-F5344CB8AC3E}">
        <p14:creationId xmlns:p14="http://schemas.microsoft.com/office/powerpoint/2010/main" val="4139059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9.jpg"/></Relationships>
</file>

<file path=ppt/slides/_rels/slide18.xml.rels><?xml version="1.0" encoding="UTF-8" standalone="yes"?>
<Relationships xmlns="http://schemas.openxmlformats.org/package/2006/relationships"><Relationship Id="rId8" Type="http://schemas.openxmlformats.org/officeDocument/2006/relationships/hyperlink" Target="https://www.dobelescerini.lv/" TargetMode="External"/><Relationship Id="rId3" Type="http://schemas.openxmlformats.org/officeDocument/2006/relationships/image" Target="../media/image2.png"/><Relationship Id="rId7" Type="http://schemas.openxmlformats.org/officeDocument/2006/relationships/hyperlink" Target="https://fruittechcentre.e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darzkopibasinstituts.lv/" TargetMode="External"/><Relationship Id="rId5" Type="http://schemas.openxmlformats.org/officeDocument/2006/relationships/image" Target="../media/image71.jpg"/><Relationship Id="rId4" Type="http://schemas.openxmlformats.org/officeDocument/2006/relationships/image" Target="../media/image70.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6.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g"/><Relationship Id="rId7"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jpg"/><Relationship Id="rId5" Type="http://schemas.openxmlformats.org/officeDocument/2006/relationships/image" Target="../media/image3.jpg"/><Relationship Id="rId10" Type="http://schemas.openxmlformats.org/officeDocument/2006/relationships/image" Target="../media/image24.jpg"/><Relationship Id="rId4" Type="http://schemas.openxmlformats.org/officeDocument/2006/relationships/image" Target="../media/image19.jp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337751"/>
            <a:ext cx="5716807" cy="5630562"/>
          </a:xfrm>
          <a:prstGeom prst="rect">
            <a:avLst/>
          </a:prstGeom>
          <a:noFill/>
          <a:ln>
            <a:noFill/>
          </a:ln>
        </p:spPr>
      </p:pic>
      <p:pic>
        <p:nvPicPr>
          <p:cNvPr id="89" name="Google Shape;89;p1"/>
          <p:cNvPicPr preferRelativeResize="0"/>
          <p:nvPr/>
        </p:nvPicPr>
        <p:blipFill rotWithShape="1">
          <a:blip r:embed="rId4">
            <a:alphaModFix/>
          </a:blip>
          <a:srcRect/>
          <a:stretch/>
        </p:blipFill>
        <p:spPr>
          <a:xfrm>
            <a:off x="6376087" y="337751"/>
            <a:ext cx="2808331" cy="2087434"/>
          </a:xfrm>
          <a:prstGeom prst="rect">
            <a:avLst/>
          </a:prstGeom>
          <a:noFill/>
          <a:ln>
            <a:noFill/>
          </a:ln>
        </p:spPr>
      </p:pic>
      <p:sp>
        <p:nvSpPr>
          <p:cNvPr id="90" name="Google Shape;90;p1"/>
          <p:cNvSpPr txBox="1"/>
          <p:nvPr/>
        </p:nvSpPr>
        <p:spPr>
          <a:xfrm>
            <a:off x="5288692" y="3167546"/>
            <a:ext cx="6367850" cy="21236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4400" b="0" i="0" u="none" strike="noStrike" cap="none" dirty="0">
                <a:solidFill>
                  <a:schemeClr val="dk1"/>
                </a:solidFill>
                <a:latin typeface="Arial"/>
                <a:ea typeface="Arial"/>
                <a:cs typeface="Arial"/>
                <a:sym typeface="Arial"/>
              </a:rPr>
              <a:t>Pētniecības aktualitātes Dārzkopības institūtā</a:t>
            </a:r>
            <a:endParaRPr dirty="0"/>
          </a:p>
          <a:p>
            <a:pPr marL="0" marR="0" lvl="0" indent="0" algn="ctr" rtl="0">
              <a:spcBef>
                <a:spcPts val="0"/>
              </a:spcBef>
              <a:spcAft>
                <a:spcPts val="0"/>
              </a:spcAft>
              <a:buNone/>
            </a:pPr>
            <a:r>
              <a:rPr lang="lv-LV" sz="4400" b="0" i="0" u="none" strike="noStrike" cap="none" dirty="0">
                <a:solidFill>
                  <a:schemeClr val="dk1"/>
                </a:solidFill>
                <a:latin typeface="Arial"/>
                <a:ea typeface="Arial"/>
                <a:cs typeface="Arial"/>
                <a:sym typeface="Arial"/>
              </a:rPr>
              <a:t>2023.gadā </a:t>
            </a:r>
            <a:endParaRPr sz="4400" b="0" i="0" u="none" strike="noStrike" cap="none" dirty="0">
              <a:solidFill>
                <a:schemeClr val="dk1"/>
              </a:solidFill>
              <a:latin typeface="Arial"/>
              <a:ea typeface="Arial"/>
              <a:cs typeface="Arial"/>
              <a:sym typeface="Arial"/>
            </a:endParaRPr>
          </a:p>
        </p:txBody>
      </p:sp>
      <p:sp>
        <p:nvSpPr>
          <p:cNvPr id="2" name="TextBox 1"/>
          <p:cNvSpPr txBox="1"/>
          <p:nvPr/>
        </p:nvSpPr>
        <p:spPr>
          <a:xfrm>
            <a:off x="7437121" y="5595119"/>
            <a:ext cx="3178628" cy="369332"/>
          </a:xfrm>
          <a:prstGeom prst="rect">
            <a:avLst/>
          </a:prstGeom>
          <a:noFill/>
        </p:spPr>
        <p:txBody>
          <a:bodyPr wrap="square" rtlCol="0">
            <a:spAutoFit/>
          </a:bodyPr>
          <a:lstStyle/>
          <a:p>
            <a:r>
              <a:rPr lang="lv-LV" sz="1800" b="1" dirty="0"/>
              <a:t>Līga Lepse un komanda</a:t>
            </a:r>
            <a:endParaRPr lang="en-GB" sz="1800" b="1" dirty="0"/>
          </a:p>
        </p:txBody>
      </p:sp>
      <p:sp>
        <p:nvSpPr>
          <p:cNvPr id="3" name="TextBox 2"/>
          <p:cNvSpPr txBox="1"/>
          <p:nvPr/>
        </p:nvSpPr>
        <p:spPr>
          <a:xfrm>
            <a:off x="3561806" y="6313714"/>
            <a:ext cx="4218446" cy="307777"/>
          </a:xfrm>
          <a:prstGeom prst="rect">
            <a:avLst/>
          </a:prstGeom>
          <a:noFill/>
        </p:spPr>
        <p:txBody>
          <a:bodyPr wrap="square" rtlCol="0">
            <a:spAutoFit/>
          </a:bodyPr>
          <a:lstStyle/>
          <a:p>
            <a:r>
              <a:rPr lang="lv-LV" dirty="0"/>
              <a:t>Dārzkopju konference, Bulduri, 10.03.2023.</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txBox="1">
            <a:spLocks noGrp="1"/>
          </p:cNvSpPr>
          <p:nvPr>
            <p:ph type="title"/>
          </p:nvPr>
        </p:nvSpPr>
        <p:spPr>
          <a:xfrm>
            <a:off x="258763" y="154385"/>
            <a:ext cx="7808912" cy="7981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v-LV" b="1"/>
              <a:t>Viedās tehnoloģijas praksē</a:t>
            </a:r>
            <a:endParaRPr b="1"/>
          </a:p>
        </p:txBody>
      </p:sp>
      <p:pic>
        <p:nvPicPr>
          <p:cNvPr id="200" name="Google Shape;200;p10"/>
          <p:cNvPicPr preferRelativeResize="0">
            <a:picLocks noGrp="1"/>
          </p:cNvPicPr>
          <p:nvPr>
            <p:ph type="body" idx="2"/>
          </p:nvPr>
        </p:nvPicPr>
        <p:blipFill rotWithShape="1">
          <a:blip r:embed="rId3">
            <a:alphaModFix/>
          </a:blip>
          <a:srcRect/>
          <a:stretch/>
        </p:blipFill>
        <p:spPr>
          <a:xfrm>
            <a:off x="8489212" y="-735259"/>
            <a:ext cx="3702788" cy="2617706"/>
          </a:xfrm>
          <a:prstGeom prst="rect">
            <a:avLst/>
          </a:prstGeom>
          <a:noFill/>
          <a:ln>
            <a:noFill/>
          </a:ln>
        </p:spPr>
      </p:pic>
      <p:sp>
        <p:nvSpPr>
          <p:cNvPr id="201" name="Google Shape;201;p10"/>
          <p:cNvSpPr txBox="1">
            <a:spLocks noGrp="1"/>
          </p:cNvSpPr>
          <p:nvPr>
            <p:ph type="body" idx="3"/>
          </p:nvPr>
        </p:nvSpPr>
        <p:spPr>
          <a:xfrm>
            <a:off x="76200" y="952500"/>
            <a:ext cx="9734550" cy="50958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lv-LV"/>
              <a:t>Izveidota aplikāciju platforma: </a:t>
            </a:r>
            <a:r>
              <a:rPr lang="lv-LV" b="0"/>
              <a:t>https://platform.smartprotect-h2020.eu/lv</a:t>
            </a:r>
            <a:endParaRPr b="0"/>
          </a:p>
        </p:txBody>
      </p:sp>
      <p:pic>
        <p:nvPicPr>
          <p:cNvPr id="202" name="Google Shape;202;p10"/>
          <p:cNvPicPr preferRelativeResize="0"/>
          <p:nvPr/>
        </p:nvPicPr>
        <p:blipFill rotWithShape="1">
          <a:blip r:embed="rId4">
            <a:alphaModFix/>
          </a:blip>
          <a:srcRect l="8907" t="6805" r="10546" b="13889"/>
          <a:stretch/>
        </p:blipFill>
        <p:spPr>
          <a:xfrm>
            <a:off x="310009" y="1456672"/>
            <a:ext cx="5143500" cy="2848631"/>
          </a:xfrm>
          <a:prstGeom prst="rect">
            <a:avLst/>
          </a:prstGeom>
          <a:noFill/>
          <a:ln>
            <a:noFill/>
          </a:ln>
        </p:spPr>
      </p:pic>
      <p:pic>
        <p:nvPicPr>
          <p:cNvPr id="203" name="Google Shape;203;p10"/>
          <p:cNvPicPr preferRelativeResize="0"/>
          <p:nvPr/>
        </p:nvPicPr>
        <p:blipFill rotWithShape="1">
          <a:blip r:embed="rId5">
            <a:alphaModFix/>
          </a:blip>
          <a:srcRect l="12262" t="17230" r="34593" b="16748"/>
          <a:stretch/>
        </p:blipFill>
        <p:spPr>
          <a:xfrm rot="5400000">
            <a:off x="602453" y="4800421"/>
            <a:ext cx="2031782" cy="1893095"/>
          </a:xfrm>
          <a:prstGeom prst="rect">
            <a:avLst/>
          </a:prstGeom>
          <a:noFill/>
          <a:ln>
            <a:noFill/>
          </a:ln>
        </p:spPr>
      </p:pic>
      <p:pic>
        <p:nvPicPr>
          <p:cNvPr id="204" name="Google Shape;204;p10"/>
          <p:cNvPicPr preferRelativeResize="0"/>
          <p:nvPr/>
        </p:nvPicPr>
        <p:blipFill rotWithShape="1">
          <a:blip r:embed="rId6">
            <a:alphaModFix/>
          </a:blip>
          <a:srcRect/>
          <a:stretch/>
        </p:blipFill>
        <p:spPr>
          <a:xfrm>
            <a:off x="5686426" y="1742500"/>
            <a:ext cx="2381250" cy="5162075"/>
          </a:xfrm>
          <a:prstGeom prst="rect">
            <a:avLst/>
          </a:prstGeom>
          <a:noFill/>
          <a:ln>
            <a:noFill/>
          </a:ln>
        </p:spPr>
      </p:pic>
      <p:pic>
        <p:nvPicPr>
          <p:cNvPr id="205" name="Google Shape;205;p10"/>
          <p:cNvPicPr preferRelativeResize="0"/>
          <p:nvPr/>
        </p:nvPicPr>
        <p:blipFill rotWithShape="1">
          <a:blip r:embed="rId7">
            <a:alphaModFix/>
          </a:blip>
          <a:srcRect/>
          <a:stretch/>
        </p:blipFill>
        <p:spPr>
          <a:xfrm>
            <a:off x="2808699" y="4731077"/>
            <a:ext cx="2709044" cy="2031783"/>
          </a:xfrm>
          <a:prstGeom prst="rect">
            <a:avLst/>
          </a:prstGeom>
          <a:noFill/>
          <a:ln>
            <a:noFill/>
          </a:ln>
        </p:spPr>
      </p:pic>
      <p:pic>
        <p:nvPicPr>
          <p:cNvPr id="206" name="Google Shape;206;p10"/>
          <p:cNvPicPr preferRelativeResize="0"/>
          <p:nvPr/>
        </p:nvPicPr>
        <p:blipFill>
          <a:blip r:embed="rId8">
            <a:alphaModFix/>
          </a:blip>
          <a:stretch>
            <a:fillRect/>
          </a:stretch>
        </p:blipFill>
        <p:spPr>
          <a:xfrm>
            <a:off x="8236350" y="1882450"/>
            <a:ext cx="3839123" cy="476805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16979ef4d9_1_1"/>
          <p:cNvSpPr txBox="1"/>
          <p:nvPr/>
        </p:nvSpPr>
        <p:spPr>
          <a:xfrm>
            <a:off x="181283" y="5317"/>
            <a:ext cx="112947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v-LV" sz="3000" b="1" dirty="0">
                <a:solidFill>
                  <a:srgbClr val="990000"/>
                </a:solidFill>
                <a:latin typeface="Calibri"/>
                <a:ea typeface="Calibri"/>
                <a:cs typeface="Calibri"/>
                <a:sym typeface="Calibri"/>
              </a:rPr>
              <a:t>Dārza tehnoloģijas, risinājumi - izstrāde un adaptēšana</a:t>
            </a:r>
            <a:endParaRPr sz="3000" b="1" dirty="0">
              <a:solidFill>
                <a:srgbClr val="990000"/>
              </a:solidFill>
              <a:latin typeface="Calibri"/>
              <a:ea typeface="Calibri"/>
              <a:cs typeface="Calibri"/>
              <a:sym typeface="Calibri"/>
            </a:endParaRPr>
          </a:p>
        </p:txBody>
      </p:sp>
      <p:sp>
        <p:nvSpPr>
          <p:cNvPr id="213" name="Google Shape;213;g216979ef4d9_1_1"/>
          <p:cNvSpPr txBox="1"/>
          <p:nvPr/>
        </p:nvSpPr>
        <p:spPr>
          <a:xfrm>
            <a:off x="47132" y="651817"/>
            <a:ext cx="6390900" cy="4493508"/>
          </a:xfrm>
          <a:prstGeom prst="rect">
            <a:avLst/>
          </a:prstGeom>
          <a:noFill/>
          <a:ln>
            <a:noFill/>
          </a:ln>
        </p:spPr>
        <p:txBody>
          <a:bodyPr spcFirstLastPara="1" wrap="square" lIns="91425" tIns="91425" rIns="91425" bIns="91425" anchor="t" anchorCtr="0">
            <a:spAutoFit/>
          </a:bodyPr>
          <a:lstStyle/>
          <a:p>
            <a:pPr marL="457200" lvl="0" indent="-342900" algn="just" rtl="0">
              <a:spcAft>
                <a:spcPts val="0"/>
              </a:spcAft>
              <a:buSzPts val="1800"/>
              <a:buFont typeface="Calibri"/>
              <a:buChar char="●"/>
            </a:pPr>
            <a:r>
              <a:rPr lang="lv-LV" sz="2000" dirty="0">
                <a:latin typeface="Calibri"/>
                <a:ea typeface="Calibri"/>
                <a:cs typeface="Calibri"/>
                <a:sym typeface="Calibri"/>
              </a:rPr>
              <a:t>Augļaugiem (augļu koki un ogulāji) un dārzeņiem - </a:t>
            </a:r>
            <a:r>
              <a:rPr lang="lv-LV" sz="2000" b="1" dirty="0">
                <a:latin typeface="Calibri"/>
                <a:ea typeface="Calibri"/>
                <a:cs typeface="Calibri"/>
                <a:sym typeface="Calibri"/>
              </a:rPr>
              <a:t>veidošana, dārzu sistēmas, pavairošana, risku mazinoši </a:t>
            </a:r>
            <a:r>
              <a:rPr lang="lv-LV" sz="2000" dirty="0">
                <a:latin typeface="Calibri"/>
                <a:ea typeface="Calibri"/>
                <a:cs typeface="Calibri"/>
                <a:sym typeface="Calibri"/>
              </a:rPr>
              <a:t>risinājumi;</a:t>
            </a:r>
            <a:endParaRPr sz="2000" dirty="0">
              <a:latin typeface="Calibri"/>
              <a:ea typeface="Calibri"/>
              <a:cs typeface="Calibri"/>
              <a:sym typeface="Calibri"/>
            </a:endParaRPr>
          </a:p>
          <a:p>
            <a:pPr marL="457200" lvl="0" indent="-342900" algn="just" rtl="0">
              <a:spcAft>
                <a:spcPts val="0"/>
              </a:spcAft>
              <a:buSzPts val="1800"/>
              <a:buFont typeface="Calibri"/>
              <a:buChar char="●"/>
            </a:pPr>
            <a:r>
              <a:rPr lang="lv-LV" sz="2000" dirty="0">
                <a:latin typeface="Calibri"/>
                <a:ea typeface="Calibri"/>
                <a:cs typeface="Calibri"/>
                <a:sym typeface="Calibri"/>
              </a:rPr>
              <a:t>Augļu koku un ogulāju </a:t>
            </a:r>
            <a:r>
              <a:rPr lang="lv-LV" sz="2000" b="1" dirty="0">
                <a:latin typeface="Calibri"/>
                <a:ea typeface="Calibri"/>
                <a:cs typeface="Calibri"/>
                <a:sym typeface="Calibri"/>
              </a:rPr>
              <a:t>šķirņu</a:t>
            </a:r>
            <a:r>
              <a:rPr lang="lv-LV" sz="2000" dirty="0">
                <a:latin typeface="Calibri"/>
                <a:ea typeface="Calibri"/>
                <a:cs typeface="Calibri"/>
                <a:sym typeface="Calibri"/>
              </a:rPr>
              <a:t> un augļu koku </a:t>
            </a:r>
            <a:r>
              <a:rPr lang="lv-LV" sz="2000" b="1" dirty="0">
                <a:latin typeface="Calibri"/>
                <a:ea typeface="Calibri"/>
                <a:cs typeface="Calibri"/>
                <a:sym typeface="Calibri"/>
              </a:rPr>
              <a:t>potcelmu</a:t>
            </a:r>
            <a:r>
              <a:rPr lang="lv-LV" sz="2000" dirty="0">
                <a:latin typeface="Calibri"/>
                <a:ea typeface="Calibri"/>
                <a:cs typeface="Calibri"/>
                <a:sym typeface="Calibri"/>
              </a:rPr>
              <a:t>, </a:t>
            </a:r>
            <a:r>
              <a:rPr lang="lv-LV" sz="2000" b="1" dirty="0">
                <a:latin typeface="Calibri"/>
                <a:ea typeface="Calibri"/>
                <a:cs typeface="Calibri"/>
                <a:sym typeface="Calibri"/>
              </a:rPr>
              <a:t>šķirņu un potcelmu </a:t>
            </a:r>
            <a:r>
              <a:rPr lang="lv-LV" sz="2000" dirty="0">
                <a:latin typeface="Calibri"/>
                <a:ea typeface="Calibri"/>
                <a:cs typeface="Calibri"/>
                <a:sym typeface="Calibri"/>
              </a:rPr>
              <a:t>kombināciju izvērtēšana;</a:t>
            </a:r>
            <a:endParaRPr sz="2000" dirty="0">
              <a:latin typeface="Calibri"/>
              <a:ea typeface="Calibri"/>
              <a:cs typeface="Calibri"/>
              <a:sym typeface="Calibri"/>
            </a:endParaRPr>
          </a:p>
          <a:p>
            <a:pPr marL="457200" lvl="0" indent="-342900" algn="just" rtl="0">
              <a:spcAft>
                <a:spcPts val="0"/>
              </a:spcAft>
              <a:buSzPts val="1800"/>
              <a:buFont typeface="Calibri"/>
              <a:buChar char="●"/>
            </a:pPr>
            <a:r>
              <a:rPr lang="lv-LV" sz="2000" dirty="0" err="1">
                <a:latin typeface="Calibri"/>
                <a:ea typeface="Calibri"/>
                <a:cs typeface="Calibri"/>
                <a:sym typeface="Calibri"/>
              </a:rPr>
              <a:t>Dārzaugu</a:t>
            </a:r>
            <a:r>
              <a:rPr lang="lv-LV" sz="2000" dirty="0">
                <a:latin typeface="Calibri"/>
                <a:ea typeface="Calibri"/>
                <a:cs typeface="Calibri"/>
                <a:sym typeface="Calibri"/>
              </a:rPr>
              <a:t> </a:t>
            </a:r>
            <a:r>
              <a:rPr lang="lv-LV" sz="2000" b="1" dirty="0">
                <a:latin typeface="Calibri"/>
                <a:ea typeface="Calibri"/>
                <a:cs typeface="Calibri"/>
                <a:sym typeface="Calibri"/>
              </a:rPr>
              <a:t>fizioloģijas</a:t>
            </a:r>
            <a:r>
              <a:rPr lang="lv-LV" sz="2000" dirty="0">
                <a:latin typeface="Calibri"/>
                <a:ea typeface="Calibri"/>
                <a:cs typeface="Calibri"/>
                <a:sym typeface="Calibri"/>
              </a:rPr>
              <a:t> izpēte un risinājumi – ziemcietības uzlabošanai, fotosintēzes efektivitātes celšanai, augu augšanas un ražošanas regulēšanai;</a:t>
            </a:r>
            <a:endParaRPr sz="2000" dirty="0">
              <a:latin typeface="Calibri"/>
              <a:ea typeface="Calibri"/>
              <a:cs typeface="Calibri"/>
              <a:sym typeface="Calibri"/>
            </a:endParaRPr>
          </a:p>
          <a:p>
            <a:pPr marL="457200" lvl="0" indent="-342900" algn="just" rtl="0">
              <a:spcAft>
                <a:spcPts val="0"/>
              </a:spcAft>
              <a:buSzPts val="1800"/>
              <a:buFont typeface="Calibri"/>
              <a:buChar char="●"/>
            </a:pPr>
            <a:r>
              <a:rPr lang="lv-LV" sz="2000" dirty="0">
                <a:latin typeface="Calibri"/>
                <a:ea typeface="Calibri"/>
                <a:cs typeface="Calibri"/>
                <a:sym typeface="Calibri"/>
              </a:rPr>
              <a:t>Augu </a:t>
            </a:r>
            <a:r>
              <a:rPr lang="lv-LV" sz="2000" b="1" dirty="0">
                <a:latin typeface="Calibri"/>
                <a:ea typeface="Calibri"/>
                <a:cs typeface="Calibri"/>
                <a:sym typeface="Calibri"/>
              </a:rPr>
              <a:t>nodrošinājuma</a:t>
            </a:r>
            <a:r>
              <a:rPr lang="lv-LV" sz="2000" dirty="0">
                <a:latin typeface="Calibri"/>
                <a:ea typeface="Calibri"/>
                <a:cs typeface="Calibri"/>
                <a:sym typeface="Calibri"/>
              </a:rPr>
              <a:t>, </a:t>
            </a:r>
            <a:r>
              <a:rPr lang="lv-LV" sz="2000" b="1" dirty="0">
                <a:latin typeface="Calibri"/>
                <a:ea typeface="Calibri"/>
                <a:cs typeface="Calibri"/>
                <a:sym typeface="Calibri"/>
              </a:rPr>
              <a:t>augsnes</a:t>
            </a:r>
            <a:r>
              <a:rPr lang="lv-LV" sz="2000" dirty="0">
                <a:latin typeface="Calibri"/>
                <a:ea typeface="Calibri"/>
                <a:cs typeface="Calibri"/>
                <a:sym typeface="Calibri"/>
              </a:rPr>
              <a:t> resursu un īpašību ietekmes un </a:t>
            </a:r>
            <a:r>
              <a:rPr lang="lv-LV" sz="2000" b="1" dirty="0">
                <a:latin typeface="Calibri"/>
                <a:ea typeface="Calibri"/>
                <a:cs typeface="Calibri"/>
                <a:sym typeface="Calibri"/>
              </a:rPr>
              <a:t>ilgtspējīgas</a:t>
            </a:r>
            <a:r>
              <a:rPr lang="lv-LV" sz="2000" dirty="0">
                <a:latin typeface="Calibri"/>
                <a:ea typeface="Calibri"/>
                <a:cs typeface="Calibri"/>
                <a:sym typeface="Calibri"/>
              </a:rPr>
              <a:t> izmantošanas izpēte </a:t>
            </a:r>
            <a:r>
              <a:rPr lang="lv-LV" sz="2000" dirty="0" err="1">
                <a:latin typeface="Calibri"/>
                <a:ea typeface="Calibri"/>
                <a:cs typeface="Calibri"/>
                <a:sym typeface="Calibri"/>
              </a:rPr>
              <a:t>dārzaugiem</a:t>
            </a:r>
            <a:r>
              <a:rPr lang="lv-LV" sz="2000" dirty="0">
                <a:latin typeface="Calibri"/>
                <a:ea typeface="Calibri"/>
                <a:cs typeface="Calibri"/>
                <a:sym typeface="Calibri"/>
              </a:rPr>
              <a:t>.</a:t>
            </a:r>
            <a:endParaRPr sz="2000" dirty="0">
              <a:latin typeface="Calibri"/>
              <a:ea typeface="Calibri"/>
              <a:cs typeface="Calibri"/>
              <a:sym typeface="Calibri"/>
            </a:endParaRPr>
          </a:p>
          <a:p>
            <a:pPr marL="457200" lvl="0" indent="-342900" algn="just" rtl="0">
              <a:spcAft>
                <a:spcPts val="0"/>
              </a:spcAft>
              <a:buSzPts val="1800"/>
              <a:buFont typeface="Calibri"/>
              <a:buChar char="●"/>
            </a:pPr>
            <a:r>
              <a:rPr lang="lv-LV" sz="2000" dirty="0">
                <a:latin typeface="Calibri"/>
                <a:ea typeface="Calibri"/>
                <a:cs typeface="Calibri"/>
                <a:sym typeface="Calibri"/>
              </a:rPr>
              <a:t>Modelēšana un prognozēšana izmantojot </a:t>
            </a:r>
            <a:r>
              <a:rPr lang="lv-LV" sz="2000" b="1" dirty="0">
                <a:latin typeface="Calibri"/>
                <a:ea typeface="Calibri"/>
                <a:cs typeface="Calibri"/>
                <a:sym typeface="Calibri"/>
              </a:rPr>
              <a:t>autonomas un viedas ierīces</a:t>
            </a:r>
            <a:r>
              <a:rPr lang="lv-LV" sz="2000" dirty="0">
                <a:latin typeface="Calibri"/>
                <a:ea typeface="Calibri"/>
                <a:cs typeface="Calibri"/>
                <a:sym typeface="Calibri"/>
              </a:rPr>
              <a:t>, t.sk. līdzdarbojoties ar sadarbības partneriem no citām pētniecības institūcijām.</a:t>
            </a:r>
            <a:endParaRPr sz="2000" dirty="0">
              <a:latin typeface="Calibri"/>
              <a:ea typeface="Calibri"/>
              <a:cs typeface="Calibri"/>
              <a:sym typeface="Calibri"/>
            </a:endParaRPr>
          </a:p>
        </p:txBody>
      </p:sp>
      <p:pic>
        <p:nvPicPr>
          <p:cNvPr id="214" name="Google Shape;214;g216979ef4d9_1_1"/>
          <p:cNvPicPr preferRelativeResize="0"/>
          <p:nvPr/>
        </p:nvPicPr>
        <p:blipFill>
          <a:blip r:embed="rId3">
            <a:alphaModFix/>
          </a:blip>
          <a:stretch>
            <a:fillRect/>
          </a:stretch>
        </p:blipFill>
        <p:spPr>
          <a:xfrm>
            <a:off x="6566274" y="935700"/>
            <a:ext cx="3130401" cy="4184750"/>
          </a:xfrm>
          <a:prstGeom prst="rect">
            <a:avLst/>
          </a:prstGeom>
          <a:noFill/>
          <a:ln>
            <a:noFill/>
          </a:ln>
        </p:spPr>
      </p:pic>
      <p:pic>
        <p:nvPicPr>
          <p:cNvPr id="215" name="Google Shape;215;g216979ef4d9_1_1"/>
          <p:cNvPicPr preferRelativeResize="0"/>
          <p:nvPr/>
        </p:nvPicPr>
        <p:blipFill>
          <a:blip r:embed="rId4">
            <a:alphaModFix/>
          </a:blip>
          <a:stretch>
            <a:fillRect/>
          </a:stretch>
        </p:blipFill>
        <p:spPr>
          <a:xfrm>
            <a:off x="-9" y="5283026"/>
            <a:ext cx="4472760" cy="1371525"/>
          </a:xfrm>
          <a:prstGeom prst="rect">
            <a:avLst/>
          </a:prstGeom>
          <a:noFill/>
          <a:ln>
            <a:noFill/>
          </a:ln>
        </p:spPr>
      </p:pic>
      <p:pic>
        <p:nvPicPr>
          <p:cNvPr id="216" name="Google Shape;216;g216979ef4d9_1_1"/>
          <p:cNvPicPr preferRelativeResize="0"/>
          <p:nvPr/>
        </p:nvPicPr>
        <p:blipFill>
          <a:blip r:embed="rId5">
            <a:alphaModFix/>
          </a:blip>
          <a:stretch>
            <a:fillRect/>
          </a:stretch>
        </p:blipFill>
        <p:spPr>
          <a:xfrm>
            <a:off x="9800761" y="0"/>
            <a:ext cx="2391229" cy="6858002"/>
          </a:xfrm>
          <a:prstGeom prst="rect">
            <a:avLst/>
          </a:prstGeom>
          <a:noFill/>
          <a:ln>
            <a:noFill/>
          </a:ln>
        </p:spPr>
      </p:pic>
      <p:pic>
        <p:nvPicPr>
          <p:cNvPr id="217" name="Google Shape;217;g216979ef4d9_1_1"/>
          <p:cNvPicPr preferRelativeResize="0"/>
          <p:nvPr/>
        </p:nvPicPr>
        <p:blipFill>
          <a:blip r:embed="rId6">
            <a:alphaModFix/>
          </a:blip>
          <a:stretch>
            <a:fillRect/>
          </a:stretch>
        </p:blipFill>
        <p:spPr>
          <a:xfrm>
            <a:off x="6490075" y="4287977"/>
            <a:ext cx="3310674" cy="2476547"/>
          </a:xfrm>
          <a:prstGeom prst="rect">
            <a:avLst/>
          </a:prstGeom>
          <a:noFill/>
          <a:ln>
            <a:noFill/>
          </a:ln>
        </p:spPr>
      </p:pic>
      <p:pic>
        <p:nvPicPr>
          <p:cNvPr id="218" name="Google Shape;218;g216979ef4d9_1_1"/>
          <p:cNvPicPr preferRelativeResize="0"/>
          <p:nvPr/>
        </p:nvPicPr>
        <p:blipFill>
          <a:blip r:embed="rId7">
            <a:alphaModFix/>
          </a:blip>
          <a:stretch>
            <a:fillRect/>
          </a:stretch>
        </p:blipFill>
        <p:spPr>
          <a:xfrm>
            <a:off x="4565832" y="5010475"/>
            <a:ext cx="1831155" cy="16440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2A4B96-8EDD-496B-AE9F-D3A8B0743064}"/>
              </a:ext>
            </a:extLst>
          </p:cNvPr>
          <p:cNvSpPr txBox="1"/>
          <p:nvPr/>
        </p:nvSpPr>
        <p:spPr>
          <a:xfrm>
            <a:off x="2039815" y="195613"/>
            <a:ext cx="8967819" cy="584775"/>
          </a:xfrm>
          <a:prstGeom prst="rect">
            <a:avLst/>
          </a:prstGeom>
          <a:noFill/>
        </p:spPr>
        <p:txBody>
          <a:bodyPr wrap="square" rtlCol="0">
            <a:spAutoFit/>
          </a:bodyPr>
          <a:lstStyle/>
          <a:p>
            <a:r>
              <a:rPr lang="en-GB" sz="3200" b="1" dirty="0" err="1"/>
              <a:t>Jauni</a:t>
            </a:r>
            <a:r>
              <a:rPr lang="en-GB" sz="3200" b="1" dirty="0"/>
              <a:t> </a:t>
            </a:r>
            <a:r>
              <a:rPr lang="en-GB" sz="3200" b="1" dirty="0" err="1"/>
              <a:t>produkti</a:t>
            </a:r>
            <a:r>
              <a:rPr lang="en-GB" sz="3200" b="1" dirty="0"/>
              <a:t> un </a:t>
            </a:r>
            <a:r>
              <a:rPr lang="en-GB" sz="3200" b="1" dirty="0" err="1"/>
              <a:t>sadarbība</a:t>
            </a:r>
            <a:r>
              <a:rPr lang="en-GB" sz="3200" b="1" dirty="0"/>
              <a:t> </a:t>
            </a:r>
            <a:r>
              <a:rPr lang="en-GB" sz="3200" b="1" dirty="0" err="1"/>
              <a:t>ar</a:t>
            </a:r>
            <a:r>
              <a:rPr lang="en-GB" sz="3200" b="1" dirty="0"/>
              <a:t> </a:t>
            </a:r>
            <a:r>
              <a:rPr lang="en-GB" sz="3200" b="1" dirty="0" err="1"/>
              <a:t>nozari</a:t>
            </a:r>
            <a:endParaRPr lang="en-GB" sz="3200" b="1" dirty="0"/>
          </a:p>
        </p:txBody>
      </p:sp>
      <p:sp>
        <p:nvSpPr>
          <p:cNvPr id="5" name="TextBox 4">
            <a:extLst>
              <a:ext uri="{FF2B5EF4-FFF2-40B4-BE49-F238E27FC236}">
                <a16:creationId xmlns:a16="http://schemas.microsoft.com/office/drawing/2014/main" id="{202CA635-96FF-4D0F-8A36-541AFE4FB884}"/>
              </a:ext>
            </a:extLst>
          </p:cNvPr>
          <p:cNvSpPr txBox="1"/>
          <p:nvPr/>
        </p:nvSpPr>
        <p:spPr>
          <a:xfrm>
            <a:off x="5557807" y="1195097"/>
            <a:ext cx="5369169" cy="1200329"/>
          </a:xfrm>
          <a:prstGeom prst="rect">
            <a:avLst/>
          </a:prstGeom>
          <a:noFill/>
        </p:spPr>
        <p:txBody>
          <a:bodyPr wrap="square" rtlCol="0">
            <a:spAutoFit/>
          </a:bodyPr>
          <a:lstStyle/>
          <a:p>
            <a:r>
              <a:rPr lang="en-GB" sz="1800" b="1" dirty="0" err="1"/>
              <a:t>PostDoc</a:t>
            </a:r>
            <a:r>
              <a:rPr lang="en-GB" sz="1800" b="1" dirty="0"/>
              <a:t> </a:t>
            </a:r>
            <a:r>
              <a:rPr lang="en-GB" sz="1800" b="1" dirty="0" err="1"/>
              <a:t>projekta</a:t>
            </a:r>
            <a:r>
              <a:rPr lang="en-GB" sz="1800" b="1" dirty="0"/>
              <a:t> </a:t>
            </a:r>
            <a:r>
              <a:rPr lang="lv-LV" sz="1800" b="1" dirty="0"/>
              <a:t>ietvaros: </a:t>
            </a:r>
            <a:r>
              <a:rPr lang="lv-LV" sz="1800" dirty="0"/>
              <a:t>A</a:t>
            </a:r>
            <a:r>
              <a:rPr lang="en-GB" sz="1800" dirty="0" err="1"/>
              <a:t>ugļu</a:t>
            </a:r>
            <a:r>
              <a:rPr lang="en-GB" sz="1800" dirty="0"/>
              <a:t> </a:t>
            </a:r>
            <a:r>
              <a:rPr lang="en-GB" sz="1800" dirty="0" err="1"/>
              <a:t>konfektes</a:t>
            </a:r>
            <a:r>
              <a:rPr lang="en-GB" sz="1800" dirty="0"/>
              <a:t> FRUTI-PRO </a:t>
            </a:r>
            <a:r>
              <a:rPr lang="en-GB" sz="1800" dirty="0" err="1"/>
              <a:t>ar</a:t>
            </a:r>
            <a:r>
              <a:rPr lang="en-GB" sz="1800" dirty="0"/>
              <a:t> </a:t>
            </a:r>
            <a:r>
              <a:rPr lang="en-GB" sz="1800" dirty="0" err="1"/>
              <a:t>augstu</a:t>
            </a:r>
            <a:r>
              <a:rPr lang="en-GB" sz="1800" dirty="0"/>
              <a:t> </a:t>
            </a:r>
            <a:r>
              <a:rPr lang="en-GB" sz="1800" dirty="0" err="1"/>
              <a:t>šķiedrvielu</a:t>
            </a:r>
            <a:r>
              <a:rPr lang="en-GB" sz="1800" dirty="0"/>
              <a:t> </a:t>
            </a:r>
            <a:r>
              <a:rPr lang="en-GB" sz="1800" dirty="0" err="1"/>
              <a:t>saturu</a:t>
            </a:r>
            <a:r>
              <a:rPr lang="en-GB" sz="1800" dirty="0"/>
              <a:t>, </a:t>
            </a:r>
            <a:r>
              <a:rPr lang="en-GB" sz="1800" dirty="0" err="1"/>
              <a:t>bioloģiski</a:t>
            </a:r>
            <a:r>
              <a:rPr lang="en-GB" sz="1800" dirty="0"/>
              <a:t> </a:t>
            </a:r>
            <a:r>
              <a:rPr lang="en-GB" sz="1800" dirty="0" err="1"/>
              <a:t>aktīvām</a:t>
            </a:r>
            <a:r>
              <a:rPr lang="en-GB" sz="1800" dirty="0"/>
              <a:t> </a:t>
            </a:r>
            <a:r>
              <a:rPr lang="en-GB" sz="1800" dirty="0" err="1"/>
              <a:t>vielām</a:t>
            </a:r>
            <a:r>
              <a:rPr lang="en-GB" sz="1800" dirty="0"/>
              <a:t> un </a:t>
            </a:r>
            <a:r>
              <a:rPr lang="en-GB" sz="1800" dirty="0" err="1"/>
              <a:t>dzīvām</a:t>
            </a:r>
            <a:r>
              <a:rPr lang="en-GB" sz="1800" dirty="0"/>
              <a:t> </a:t>
            </a:r>
            <a:r>
              <a:rPr lang="en-GB" sz="1800" dirty="0" err="1"/>
              <a:t>pienskābām</a:t>
            </a:r>
            <a:r>
              <a:rPr lang="en-GB" sz="1800" dirty="0"/>
              <a:t> </a:t>
            </a:r>
            <a:r>
              <a:rPr lang="en-GB" sz="1800" dirty="0" err="1"/>
              <a:t>baktērijām</a:t>
            </a:r>
            <a:r>
              <a:rPr lang="en-GB" sz="1800" dirty="0"/>
              <a:t> </a:t>
            </a:r>
            <a:r>
              <a:rPr lang="en-GB" sz="1800" i="1" dirty="0" err="1"/>
              <a:t>Lacticaseibacillus</a:t>
            </a:r>
            <a:r>
              <a:rPr lang="en-GB" sz="1800" i="1" dirty="0"/>
              <a:t> </a:t>
            </a:r>
            <a:r>
              <a:rPr lang="en-GB" sz="1800" i="1" dirty="0" err="1"/>
              <a:t>rhamnosus</a:t>
            </a:r>
            <a:r>
              <a:rPr lang="en-GB" sz="1800" i="1" dirty="0"/>
              <a:t>. </a:t>
            </a:r>
            <a:endParaRPr lang="en-GB" sz="1800" dirty="0"/>
          </a:p>
        </p:txBody>
      </p:sp>
      <p:pic>
        <p:nvPicPr>
          <p:cNvPr id="7" name="Picture 6">
            <a:extLst>
              <a:ext uri="{FF2B5EF4-FFF2-40B4-BE49-F238E27FC236}">
                <a16:creationId xmlns:a16="http://schemas.microsoft.com/office/drawing/2014/main" id="{038E981B-8FF1-47F0-AE54-4861116998F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182886" y="2433657"/>
            <a:ext cx="1723390" cy="606425"/>
          </a:xfrm>
          <a:prstGeom prst="rect">
            <a:avLst/>
          </a:prstGeom>
        </p:spPr>
      </p:pic>
      <p:pic>
        <p:nvPicPr>
          <p:cNvPr id="8" name="Picture 7" descr="Jaunas augļu konfektes">
            <a:extLst>
              <a:ext uri="{FF2B5EF4-FFF2-40B4-BE49-F238E27FC236}">
                <a16:creationId xmlns:a16="http://schemas.microsoft.com/office/drawing/2014/main" id="{EDDC5A05-12AF-4390-A756-BAD3BC3431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77658" y="1100995"/>
            <a:ext cx="2620070" cy="1880521"/>
          </a:xfrm>
          <a:prstGeom prst="rect">
            <a:avLst/>
          </a:prstGeom>
          <a:noFill/>
          <a:ln>
            <a:noFill/>
          </a:ln>
        </p:spPr>
      </p:pic>
      <p:sp>
        <p:nvSpPr>
          <p:cNvPr id="9" name="TextBox 8">
            <a:extLst>
              <a:ext uri="{FF2B5EF4-FFF2-40B4-BE49-F238E27FC236}">
                <a16:creationId xmlns:a16="http://schemas.microsoft.com/office/drawing/2014/main" id="{9D2CABEE-F5FA-4B50-81E1-80EA0C3AE9FC}"/>
              </a:ext>
            </a:extLst>
          </p:cNvPr>
          <p:cNvSpPr txBox="1"/>
          <p:nvPr/>
        </p:nvSpPr>
        <p:spPr>
          <a:xfrm>
            <a:off x="1180646" y="3287830"/>
            <a:ext cx="8166900" cy="400110"/>
          </a:xfrm>
          <a:prstGeom prst="rect">
            <a:avLst/>
          </a:prstGeom>
          <a:noFill/>
        </p:spPr>
        <p:txBody>
          <a:bodyPr wrap="square" rtlCol="0">
            <a:spAutoFit/>
          </a:bodyPr>
          <a:lstStyle/>
          <a:p>
            <a:r>
              <a:rPr lang="en-GB" sz="2000" b="1" dirty="0" err="1"/>
              <a:t>Sadarbīb</a:t>
            </a:r>
            <a:r>
              <a:rPr lang="lv-LV" sz="2000" b="1" dirty="0"/>
              <a:t>ā</a:t>
            </a:r>
            <a:r>
              <a:rPr lang="en-GB" sz="2000" b="1" dirty="0"/>
              <a:t> </a:t>
            </a:r>
            <a:r>
              <a:rPr lang="en-GB" sz="2000" b="1" dirty="0" err="1"/>
              <a:t>ar</a:t>
            </a:r>
            <a:r>
              <a:rPr lang="en-GB" sz="2000" b="1" dirty="0"/>
              <a:t> </a:t>
            </a:r>
            <a:r>
              <a:rPr lang="en-GB" sz="2000" b="1" dirty="0" err="1"/>
              <a:t>uzņēmējiem</a:t>
            </a:r>
            <a:r>
              <a:rPr lang="en-GB" sz="2000" b="1" dirty="0"/>
              <a:t> LIAA </a:t>
            </a:r>
            <a:r>
              <a:rPr lang="en-GB" sz="2000" b="1" dirty="0" err="1"/>
              <a:t>Vaučeru</a:t>
            </a:r>
            <a:r>
              <a:rPr lang="en-GB" sz="2000" b="1" dirty="0"/>
              <a:t> </a:t>
            </a:r>
            <a:r>
              <a:rPr lang="en-GB" sz="2000" b="1" dirty="0" err="1"/>
              <a:t>programmas</a:t>
            </a:r>
            <a:r>
              <a:rPr lang="en-GB" sz="2000" b="1" dirty="0"/>
              <a:t> </a:t>
            </a:r>
            <a:r>
              <a:rPr lang="en-GB" sz="2000" b="1" dirty="0" err="1"/>
              <a:t>ietvaros</a:t>
            </a:r>
            <a:r>
              <a:rPr lang="en-GB" sz="2000" b="1" dirty="0"/>
              <a:t>:</a:t>
            </a:r>
          </a:p>
        </p:txBody>
      </p:sp>
      <p:sp>
        <p:nvSpPr>
          <p:cNvPr id="10" name="TextBox 9">
            <a:extLst>
              <a:ext uri="{FF2B5EF4-FFF2-40B4-BE49-F238E27FC236}">
                <a16:creationId xmlns:a16="http://schemas.microsoft.com/office/drawing/2014/main" id="{0E19C8DD-5873-4903-B38F-CF6DEAE511FA}"/>
              </a:ext>
            </a:extLst>
          </p:cNvPr>
          <p:cNvSpPr txBox="1"/>
          <p:nvPr/>
        </p:nvSpPr>
        <p:spPr>
          <a:xfrm>
            <a:off x="1180646" y="3841097"/>
            <a:ext cx="5595816" cy="1200329"/>
          </a:xfrm>
          <a:prstGeom prst="rect">
            <a:avLst/>
          </a:prstGeom>
          <a:noFill/>
        </p:spPr>
        <p:txBody>
          <a:bodyPr wrap="square" rtlCol="0">
            <a:spAutoFit/>
          </a:bodyPr>
          <a:lstStyle/>
          <a:p>
            <a:r>
              <a:rPr lang="lv-LV" sz="1800" b="1" dirty="0"/>
              <a:t>SIA “</a:t>
            </a:r>
            <a:r>
              <a:rPr lang="lv-LV" sz="1800" b="1" dirty="0" err="1"/>
              <a:t>Elastill</a:t>
            </a:r>
            <a:r>
              <a:rPr lang="lv-LV" sz="1800" b="1" dirty="0"/>
              <a:t>” </a:t>
            </a:r>
            <a:r>
              <a:rPr lang="lv-LV" sz="1800" dirty="0"/>
              <a:t>izstrādāti jauna veida, veģetāram uzturam piemērotas, tūlītējai lietošanai gatavu produktu – daudzveidīgu dārzeņu zupu sagatavju receptūras.</a:t>
            </a:r>
            <a:endParaRPr lang="en-GB" sz="1800" dirty="0"/>
          </a:p>
        </p:txBody>
      </p:sp>
      <p:pic>
        <p:nvPicPr>
          <p:cNvPr id="11" name="Picture 10">
            <a:extLst>
              <a:ext uri="{FF2B5EF4-FFF2-40B4-BE49-F238E27FC236}">
                <a16:creationId xmlns:a16="http://schemas.microsoft.com/office/drawing/2014/main" id="{C4B924C8-C0BD-495B-A842-14F50759C427}"/>
              </a:ext>
            </a:extLst>
          </p:cNvPr>
          <p:cNvPicPr/>
          <p:nvPr/>
        </p:nvPicPr>
        <p:blipFill rotWithShape="1">
          <a:blip r:embed="rId4"/>
          <a:srcRect l="3364" t="16296" r="313" b="33106"/>
          <a:stretch/>
        </p:blipFill>
        <p:spPr>
          <a:xfrm>
            <a:off x="6821139" y="3826658"/>
            <a:ext cx="3032321" cy="1229205"/>
          </a:xfrm>
          <a:prstGeom prst="rect">
            <a:avLst/>
          </a:prstGeom>
        </p:spPr>
      </p:pic>
      <p:sp>
        <p:nvSpPr>
          <p:cNvPr id="12" name="TextBox 11">
            <a:extLst>
              <a:ext uri="{FF2B5EF4-FFF2-40B4-BE49-F238E27FC236}">
                <a16:creationId xmlns:a16="http://schemas.microsoft.com/office/drawing/2014/main" id="{61FFFFB2-685C-4447-9F19-53972977FFEA}"/>
              </a:ext>
            </a:extLst>
          </p:cNvPr>
          <p:cNvSpPr txBox="1"/>
          <p:nvPr/>
        </p:nvSpPr>
        <p:spPr>
          <a:xfrm>
            <a:off x="1180646" y="5347740"/>
            <a:ext cx="5369169" cy="923330"/>
          </a:xfrm>
          <a:prstGeom prst="rect">
            <a:avLst/>
          </a:prstGeom>
          <a:noFill/>
        </p:spPr>
        <p:txBody>
          <a:bodyPr wrap="square" rtlCol="0">
            <a:spAutoFit/>
          </a:bodyPr>
          <a:lstStyle/>
          <a:p>
            <a:r>
              <a:rPr lang="en-GB" sz="1800" b="1" dirty="0"/>
              <a:t>SIA </a:t>
            </a:r>
            <a:r>
              <a:rPr lang="lv-LV" sz="1800" b="1" dirty="0"/>
              <a:t>“Uztura sistēmas” </a:t>
            </a:r>
            <a:r>
              <a:rPr lang="lv-LV" sz="1800" dirty="0"/>
              <a:t>izstrādāti smiltsērkšķu </a:t>
            </a:r>
            <a:r>
              <a:rPr lang="lv-LV" sz="1800" dirty="0" err="1"/>
              <a:t>šotiņi</a:t>
            </a:r>
            <a:r>
              <a:rPr lang="lv-LV" sz="1800" dirty="0"/>
              <a:t> ar dažādām augļu un dārzeņu piedevām un palielinātu E vitamīna saturu.</a:t>
            </a:r>
            <a:endParaRPr lang="en-GB" sz="1800" dirty="0"/>
          </a:p>
        </p:txBody>
      </p:sp>
      <p:pic>
        <p:nvPicPr>
          <p:cNvPr id="13" name="image6.jpeg">
            <a:extLst>
              <a:ext uri="{FF2B5EF4-FFF2-40B4-BE49-F238E27FC236}">
                <a16:creationId xmlns:a16="http://schemas.microsoft.com/office/drawing/2014/main" id="{37676BDF-ACAE-43BF-9E71-0A3D98F54F6B}"/>
              </a:ext>
            </a:extLst>
          </p:cNvPr>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Lst>
          </a:blip>
          <a:srcRect l="27837" t="1462" b="64726"/>
          <a:stretch/>
        </p:blipFill>
        <p:spPr bwMode="auto">
          <a:xfrm>
            <a:off x="6821139" y="5238854"/>
            <a:ext cx="3032321" cy="1350243"/>
          </a:xfrm>
          <a:prstGeom prst="rect">
            <a:avLst/>
          </a:prstGeom>
          <a:ln>
            <a:noFill/>
          </a:ln>
          <a:extLst>
            <a:ext uri="{53640926-AAD7-44D8-BBD7-CCE9431645EC}">
              <a14:shadowObscured xmlns:a14="http://schemas.microsoft.com/office/drawing/2010/main"/>
            </a:ext>
          </a:extLst>
        </p:spPr>
      </p:pic>
      <p:pic>
        <p:nvPicPr>
          <p:cNvPr id="2" name="Attēls 1"/>
          <p:cNvPicPr>
            <a:picLocks noChangeAspect="1"/>
          </p:cNvPicPr>
          <p:nvPr/>
        </p:nvPicPr>
        <p:blipFill>
          <a:blip r:embed="rId7"/>
          <a:stretch>
            <a:fillRect/>
          </a:stretch>
        </p:blipFill>
        <p:spPr>
          <a:xfrm>
            <a:off x="712579" y="842761"/>
            <a:ext cx="1905000" cy="1905000"/>
          </a:xfrm>
          <a:prstGeom prst="rect">
            <a:avLst/>
          </a:prstGeom>
        </p:spPr>
      </p:pic>
    </p:spTree>
    <p:extLst>
      <p:ext uri="{BB962C8B-B14F-4D97-AF65-F5344CB8AC3E}">
        <p14:creationId xmlns:p14="http://schemas.microsoft.com/office/powerpoint/2010/main" val="103472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2A4B96-8EDD-496B-AE9F-D3A8B0743064}"/>
              </a:ext>
            </a:extLst>
          </p:cNvPr>
          <p:cNvSpPr txBox="1"/>
          <p:nvPr/>
        </p:nvSpPr>
        <p:spPr>
          <a:xfrm>
            <a:off x="1508593" y="169245"/>
            <a:ext cx="9201639" cy="584775"/>
          </a:xfrm>
          <a:prstGeom prst="rect">
            <a:avLst/>
          </a:prstGeom>
          <a:noFill/>
        </p:spPr>
        <p:txBody>
          <a:bodyPr wrap="square" rtlCol="0">
            <a:spAutoFit/>
          </a:bodyPr>
          <a:lstStyle/>
          <a:p>
            <a:r>
              <a:rPr lang="en-GB" sz="3200" b="1" dirty="0" err="1"/>
              <a:t>Jauni</a:t>
            </a:r>
            <a:r>
              <a:rPr lang="en-GB" sz="3200" b="1" dirty="0"/>
              <a:t> </a:t>
            </a:r>
            <a:r>
              <a:rPr lang="en-GB" sz="3200" b="1" dirty="0" err="1"/>
              <a:t>produkti</a:t>
            </a:r>
            <a:r>
              <a:rPr lang="en-GB" sz="3200" b="1" dirty="0"/>
              <a:t> un </a:t>
            </a:r>
            <a:r>
              <a:rPr lang="en-GB" sz="3200" b="1" dirty="0" err="1"/>
              <a:t>sadarbība</a:t>
            </a:r>
            <a:r>
              <a:rPr lang="en-GB" sz="3200" b="1" dirty="0"/>
              <a:t> </a:t>
            </a:r>
            <a:r>
              <a:rPr lang="en-GB" sz="3200" b="1" dirty="0" err="1"/>
              <a:t>ar</a:t>
            </a:r>
            <a:r>
              <a:rPr lang="en-GB" sz="3200" b="1" dirty="0"/>
              <a:t> </a:t>
            </a:r>
            <a:r>
              <a:rPr lang="en-GB" sz="3200" b="1" dirty="0" err="1"/>
              <a:t>nozari</a:t>
            </a:r>
            <a:endParaRPr lang="en-GB" sz="3200" b="1" dirty="0"/>
          </a:p>
        </p:txBody>
      </p:sp>
      <p:sp>
        <p:nvSpPr>
          <p:cNvPr id="5" name="TextBox 4">
            <a:extLst>
              <a:ext uri="{FF2B5EF4-FFF2-40B4-BE49-F238E27FC236}">
                <a16:creationId xmlns:a16="http://schemas.microsoft.com/office/drawing/2014/main" id="{202CA635-96FF-4D0F-8A36-541AFE4FB884}"/>
              </a:ext>
            </a:extLst>
          </p:cNvPr>
          <p:cNvSpPr txBox="1"/>
          <p:nvPr/>
        </p:nvSpPr>
        <p:spPr>
          <a:xfrm>
            <a:off x="258094" y="1348562"/>
            <a:ext cx="6001106" cy="1323439"/>
          </a:xfrm>
          <a:prstGeom prst="rect">
            <a:avLst/>
          </a:prstGeom>
          <a:noFill/>
        </p:spPr>
        <p:txBody>
          <a:bodyPr wrap="square" rtlCol="0">
            <a:spAutoFit/>
          </a:bodyPr>
          <a:lstStyle/>
          <a:p>
            <a:r>
              <a:rPr lang="en-GB" sz="2000" b="1" dirty="0"/>
              <a:t>LAD </a:t>
            </a:r>
            <a:r>
              <a:rPr lang="en-GB" sz="2000" b="1" dirty="0" err="1"/>
              <a:t>projekta</a:t>
            </a:r>
            <a:r>
              <a:rPr lang="en-GB" sz="2000" b="1" dirty="0"/>
              <a:t> </a:t>
            </a:r>
            <a:r>
              <a:rPr lang="en-GB" sz="2000" dirty="0" err="1"/>
              <a:t>ietvaros</a:t>
            </a:r>
            <a:r>
              <a:rPr lang="lv-LV" sz="2000" dirty="0"/>
              <a:t>:</a:t>
            </a:r>
            <a:r>
              <a:rPr lang="en-GB" sz="2000" dirty="0"/>
              <a:t> </a:t>
            </a:r>
            <a:r>
              <a:rPr lang="en-GB" sz="2000" dirty="0" err="1"/>
              <a:t>izstrādāta</a:t>
            </a:r>
            <a:r>
              <a:rPr lang="en-GB" sz="2000" dirty="0"/>
              <a:t> </a:t>
            </a:r>
            <a:r>
              <a:rPr lang="en-GB" sz="2000" dirty="0" err="1"/>
              <a:t>krūmcidoniju</a:t>
            </a:r>
            <a:r>
              <a:rPr lang="en-GB" sz="2000" dirty="0"/>
              <a:t> </a:t>
            </a:r>
            <a:r>
              <a:rPr lang="en-GB" sz="2000" dirty="0" err="1"/>
              <a:t>sulas</a:t>
            </a:r>
            <a:r>
              <a:rPr lang="en-GB" sz="2000" dirty="0"/>
              <a:t> </a:t>
            </a:r>
            <a:r>
              <a:rPr lang="en-GB" sz="2000" dirty="0" err="1"/>
              <a:t>koncentrāta</a:t>
            </a:r>
            <a:r>
              <a:rPr lang="en-GB" sz="2000" dirty="0"/>
              <a:t> </a:t>
            </a:r>
            <a:r>
              <a:rPr lang="en-GB" sz="2000" dirty="0" err="1"/>
              <a:t>iegūšanas</a:t>
            </a:r>
            <a:r>
              <a:rPr lang="en-GB" sz="2000" dirty="0"/>
              <a:t> </a:t>
            </a:r>
            <a:r>
              <a:rPr lang="en-GB" sz="2000" dirty="0" err="1"/>
              <a:t>tehnoloģija</a:t>
            </a:r>
            <a:r>
              <a:rPr lang="en-GB" sz="2000" dirty="0"/>
              <a:t> </a:t>
            </a:r>
            <a:r>
              <a:rPr lang="en-GB" sz="2000" dirty="0" err="1"/>
              <a:t>ar</a:t>
            </a:r>
            <a:r>
              <a:rPr lang="en-GB" sz="2000" dirty="0"/>
              <a:t> </a:t>
            </a:r>
            <a:r>
              <a:rPr lang="en-GB" sz="2000" dirty="0" err="1"/>
              <a:t>mērķi</a:t>
            </a:r>
            <a:r>
              <a:rPr lang="en-GB" sz="2000" dirty="0"/>
              <a:t> </a:t>
            </a:r>
            <a:r>
              <a:rPr lang="en-GB" sz="2000" dirty="0" err="1"/>
              <a:t>radīt</a:t>
            </a:r>
            <a:r>
              <a:rPr lang="en-GB" sz="2000" dirty="0"/>
              <a:t> </a:t>
            </a:r>
            <a:r>
              <a:rPr lang="en-GB" sz="2000" b="1" dirty="0" err="1"/>
              <a:t>alternatīvu</a:t>
            </a:r>
            <a:r>
              <a:rPr lang="en-GB" sz="2000" b="1" dirty="0"/>
              <a:t> </a:t>
            </a:r>
            <a:r>
              <a:rPr lang="en-GB" sz="2000" b="1" dirty="0" err="1"/>
              <a:t>skābinātāju</a:t>
            </a:r>
            <a:r>
              <a:rPr lang="en-GB" sz="2000" b="1" dirty="0"/>
              <a:t> </a:t>
            </a:r>
            <a:r>
              <a:rPr lang="en-GB" sz="2000" dirty="0" err="1"/>
              <a:t>populārajam</a:t>
            </a:r>
            <a:r>
              <a:rPr lang="en-GB" sz="2000" dirty="0"/>
              <a:t> </a:t>
            </a:r>
            <a:r>
              <a:rPr lang="en-GB" sz="2000" dirty="0" err="1"/>
              <a:t>citronu</a:t>
            </a:r>
            <a:r>
              <a:rPr lang="en-GB" sz="2000" dirty="0"/>
              <a:t> </a:t>
            </a:r>
            <a:r>
              <a:rPr lang="en-GB" sz="2000" dirty="0" err="1"/>
              <a:t>koncentrātam</a:t>
            </a:r>
            <a:r>
              <a:rPr lang="en-GB" sz="2000" dirty="0"/>
              <a:t>, </a:t>
            </a:r>
            <a:r>
              <a:rPr lang="en-GB" sz="2000" dirty="0" err="1"/>
              <a:t>izmantojot</a:t>
            </a:r>
            <a:r>
              <a:rPr lang="en-GB" sz="2000" dirty="0"/>
              <a:t> </a:t>
            </a:r>
            <a:r>
              <a:rPr lang="en-GB" sz="2000" dirty="0" err="1"/>
              <a:t>vietējās</a:t>
            </a:r>
            <a:r>
              <a:rPr lang="en-GB" sz="2000" dirty="0"/>
              <a:t> </a:t>
            </a:r>
            <a:r>
              <a:rPr lang="en-GB" sz="2000" dirty="0" err="1"/>
              <a:t>izejvielas</a:t>
            </a:r>
            <a:r>
              <a:rPr lang="en-GB" sz="2000" dirty="0"/>
              <a:t>.</a:t>
            </a:r>
          </a:p>
        </p:txBody>
      </p:sp>
      <p:sp>
        <p:nvSpPr>
          <p:cNvPr id="9" name="TextBox 8">
            <a:extLst>
              <a:ext uri="{FF2B5EF4-FFF2-40B4-BE49-F238E27FC236}">
                <a16:creationId xmlns:a16="http://schemas.microsoft.com/office/drawing/2014/main" id="{9D2CABEE-F5FA-4B50-81E1-80EA0C3AE9FC}"/>
              </a:ext>
            </a:extLst>
          </p:cNvPr>
          <p:cNvSpPr txBox="1"/>
          <p:nvPr/>
        </p:nvSpPr>
        <p:spPr>
          <a:xfrm>
            <a:off x="563411" y="3266955"/>
            <a:ext cx="7854479" cy="1938992"/>
          </a:xfrm>
          <a:prstGeom prst="rect">
            <a:avLst/>
          </a:prstGeom>
          <a:noFill/>
        </p:spPr>
        <p:txBody>
          <a:bodyPr wrap="square" rtlCol="0">
            <a:spAutoFit/>
          </a:bodyPr>
          <a:lstStyle/>
          <a:p>
            <a:r>
              <a:rPr lang="lv-LV" sz="2000" b="1" dirty="0"/>
              <a:t>LZP </a:t>
            </a:r>
            <a:r>
              <a:rPr lang="lv-LV" sz="2000" b="1" dirty="0" err="1"/>
              <a:t>granta</a:t>
            </a:r>
            <a:r>
              <a:rPr lang="lv-LV" sz="2000" b="1" dirty="0"/>
              <a:t> ietvaros: </a:t>
            </a:r>
            <a:r>
              <a:rPr lang="lv-LV" sz="2000" dirty="0"/>
              <a:t>Asinszāļu (</a:t>
            </a:r>
            <a:r>
              <a:rPr lang="lv-LV" sz="2000" i="1" dirty="0" err="1"/>
              <a:t>Hypericum</a:t>
            </a:r>
            <a:r>
              <a:rPr lang="lv-LV" sz="2000" i="1" dirty="0"/>
              <a:t> </a:t>
            </a:r>
            <a:r>
              <a:rPr lang="lv-LV" sz="2000" dirty="0" err="1"/>
              <a:t>spp</a:t>
            </a:r>
            <a:r>
              <a:rPr lang="lv-LV" sz="2000" dirty="0"/>
              <a:t>.) dzimtas augu skrīnings </a:t>
            </a:r>
            <a:r>
              <a:rPr lang="lv-LV" sz="2000" dirty="0" err="1"/>
              <a:t>tokotrienolu</a:t>
            </a:r>
            <a:r>
              <a:rPr lang="lv-LV" sz="2000" dirty="0"/>
              <a:t> (viena no E vitamīna “ģimenes”) savienojumu noteikšanai; novērtēt vides un agrotehnisko faktoru ietekmi uz šo savienojumu koncentrāciju augos un “zaļo” tehnoloģiju (tostarp videi draudzīgu šķīdinātāju) izmantošanu </a:t>
            </a:r>
            <a:r>
              <a:rPr lang="lv-LV" sz="2000" dirty="0" err="1"/>
              <a:t>tokotrienolu</a:t>
            </a:r>
            <a:r>
              <a:rPr lang="lv-LV" sz="2000" dirty="0"/>
              <a:t> iegūšanai no augu materiāla. </a:t>
            </a:r>
            <a:endParaRPr lang="en-GB" sz="2000" dirty="0"/>
          </a:p>
        </p:txBody>
      </p:sp>
      <p:pic>
        <p:nvPicPr>
          <p:cNvPr id="14" name="Picture 13">
            <a:extLst>
              <a:ext uri="{FF2B5EF4-FFF2-40B4-BE49-F238E27FC236}">
                <a16:creationId xmlns:a16="http://schemas.microsoft.com/office/drawing/2014/main" id="{D8F76A66-BE50-4251-A200-071745D5E1B4}"/>
              </a:ext>
            </a:extLst>
          </p:cNvPr>
          <p:cNvPicPr/>
          <p:nvPr/>
        </p:nvPicPr>
        <p:blipFill>
          <a:blip r:embed="rId2">
            <a:extLst>
              <a:ext uri="{28A0092B-C50C-407E-A947-70E740481C1C}">
                <a14:useLocalDpi xmlns:a14="http://schemas.microsoft.com/office/drawing/2010/main" val="0"/>
              </a:ext>
            </a:extLst>
          </a:blip>
          <a:stretch>
            <a:fillRect/>
          </a:stretch>
        </p:blipFill>
        <p:spPr>
          <a:xfrm>
            <a:off x="10269686" y="1412461"/>
            <a:ext cx="1510665" cy="1510665"/>
          </a:xfrm>
          <a:prstGeom prst="rect">
            <a:avLst/>
          </a:prstGeom>
        </p:spPr>
      </p:pic>
      <p:pic>
        <p:nvPicPr>
          <p:cNvPr id="15" name="Attēls 4">
            <a:extLst>
              <a:ext uri="{FF2B5EF4-FFF2-40B4-BE49-F238E27FC236}">
                <a16:creationId xmlns:a16="http://schemas.microsoft.com/office/drawing/2014/main" id="{A2DF6BDD-214A-4712-B3BA-9FB0F65B73C5}"/>
              </a:ext>
            </a:extLst>
          </p:cNvPr>
          <p:cNvPicPr/>
          <p:nvPr/>
        </p:nvPicPr>
        <p:blipFill rotWithShape="1">
          <a:blip r:embed="rId3">
            <a:extLst>
              <a:ext uri="{28A0092B-C50C-407E-A947-70E740481C1C}">
                <a14:useLocalDpi xmlns:a14="http://schemas.microsoft.com/office/drawing/2010/main" val="0"/>
              </a:ext>
            </a:extLst>
          </a:blip>
          <a:srcRect l="31488" t="36844" r="54053" b="40406"/>
          <a:stretch/>
        </p:blipFill>
        <p:spPr bwMode="auto">
          <a:xfrm>
            <a:off x="8600156" y="1412461"/>
            <a:ext cx="1162050" cy="1370965"/>
          </a:xfrm>
          <a:prstGeom prst="rect">
            <a:avLst/>
          </a:prstGeom>
          <a:ln>
            <a:noFill/>
          </a:ln>
          <a:extLst>
            <a:ext uri="{53640926-AAD7-44D8-BBD7-CCE9431645EC}">
              <a14:shadowObscured xmlns:a14="http://schemas.microsoft.com/office/drawing/2010/main"/>
            </a:ext>
          </a:extLst>
        </p:spPr>
      </p:pic>
      <p:sp>
        <p:nvSpPr>
          <p:cNvPr id="2" name="Arrow: Chevron 1">
            <a:extLst>
              <a:ext uri="{FF2B5EF4-FFF2-40B4-BE49-F238E27FC236}">
                <a16:creationId xmlns:a16="http://schemas.microsoft.com/office/drawing/2014/main" id="{D25A993B-6918-46B8-B438-91FF48C2A00F}"/>
              </a:ext>
            </a:extLst>
          </p:cNvPr>
          <p:cNvSpPr/>
          <p:nvPr/>
        </p:nvSpPr>
        <p:spPr>
          <a:xfrm>
            <a:off x="9964886" y="1748467"/>
            <a:ext cx="359508" cy="523631"/>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tx1"/>
              </a:solidFill>
            </a:endParaRPr>
          </a:p>
        </p:txBody>
      </p:sp>
      <p:pic>
        <p:nvPicPr>
          <p:cNvPr id="3" name="Picture 2">
            <a:extLst>
              <a:ext uri="{FF2B5EF4-FFF2-40B4-BE49-F238E27FC236}">
                <a16:creationId xmlns:a16="http://schemas.microsoft.com/office/drawing/2014/main" id="{66002E9F-08A8-47BB-B03D-530D911BACF1}"/>
              </a:ext>
            </a:extLst>
          </p:cNvPr>
          <p:cNvPicPr>
            <a:picLocks noChangeAspect="1"/>
          </p:cNvPicPr>
          <p:nvPr/>
        </p:nvPicPr>
        <p:blipFill>
          <a:blip r:embed="rId4"/>
          <a:stretch>
            <a:fillRect/>
          </a:stretch>
        </p:blipFill>
        <p:spPr>
          <a:xfrm>
            <a:off x="6411600" y="1412461"/>
            <a:ext cx="2006290" cy="1370965"/>
          </a:xfrm>
          <a:prstGeom prst="rect">
            <a:avLst/>
          </a:prstGeom>
        </p:spPr>
      </p:pic>
      <p:pic>
        <p:nvPicPr>
          <p:cNvPr id="16" name="Picture 15">
            <a:extLst>
              <a:ext uri="{FF2B5EF4-FFF2-40B4-BE49-F238E27FC236}">
                <a16:creationId xmlns:a16="http://schemas.microsoft.com/office/drawing/2014/main" id="{F1BFB2C1-53DB-4854-A17F-C1B3A2D834B2}"/>
              </a:ext>
            </a:extLst>
          </p:cNvPr>
          <p:cNvPicPr/>
          <p:nvPr/>
        </p:nvPicPr>
        <p:blipFill rotWithShape="1">
          <a:blip r:embed="rId5" cstate="print">
            <a:extLst>
              <a:ext uri="{28A0092B-C50C-407E-A947-70E740481C1C}">
                <a14:useLocalDpi xmlns:a14="http://schemas.microsoft.com/office/drawing/2010/main" val="0"/>
              </a:ext>
            </a:extLst>
          </a:blip>
          <a:srcRect l="-492" t="24861" r="-308" b="41674"/>
          <a:stretch/>
        </p:blipFill>
        <p:spPr>
          <a:xfrm>
            <a:off x="2252882" y="5085916"/>
            <a:ext cx="5655688" cy="1620273"/>
          </a:xfrm>
          <a:prstGeom prst="rect">
            <a:avLst/>
          </a:prstGeom>
        </p:spPr>
      </p:pic>
      <p:pic>
        <p:nvPicPr>
          <p:cNvPr id="17" name="Picture 16">
            <a:extLst>
              <a:ext uri="{FF2B5EF4-FFF2-40B4-BE49-F238E27FC236}">
                <a16:creationId xmlns:a16="http://schemas.microsoft.com/office/drawing/2014/main" id="{C0D26C92-4D05-43D0-87AB-690A380A986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6982" y="4082563"/>
            <a:ext cx="3374824" cy="1533993"/>
          </a:xfrm>
          <a:prstGeom prst="rect">
            <a:avLst/>
          </a:prstGeom>
          <a:noFill/>
        </p:spPr>
      </p:pic>
    </p:spTree>
    <p:extLst>
      <p:ext uri="{BB962C8B-B14F-4D97-AF65-F5344CB8AC3E}">
        <p14:creationId xmlns:p14="http://schemas.microsoft.com/office/powerpoint/2010/main" val="3987689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1"/>
          <p:cNvSpPr txBox="1">
            <a:spLocks noGrp="1"/>
          </p:cNvSpPr>
          <p:nvPr>
            <p:ph type="title"/>
          </p:nvPr>
        </p:nvSpPr>
        <p:spPr>
          <a:xfrm>
            <a:off x="3558380" y="429416"/>
            <a:ext cx="4256087" cy="8096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v-LV" b="1"/>
              <a:t>Zināšanu pārnese</a:t>
            </a:r>
            <a:endParaRPr b="1"/>
          </a:p>
        </p:txBody>
      </p:sp>
      <p:sp>
        <p:nvSpPr>
          <p:cNvPr id="226" name="Google Shape;226;p11"/>
          <p:cNvSpPr txBox="1">
            <a:spLocks noGrp="1"/>
          </p:cNvSpPr>
          <p:nvPr>
            <p:ph type="body" idx="3"/>
          </p:nvPr>
        </p:nvSpPr>
        <p:spPr>
          <a:xfrm>
            <a:off x="5356547" y="2230966"/>
            <a:ext cx="2286000" cy="55086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lv-LV" sz="2800" dirty="0"/>
              <a:t>Meistarklases</a:t>
            </a:r>
            <a:endParaRPr sz="2800" dirty="0"/>
          </a:p>
        </p:txBody>
      </p:sp>
      <p:sp>
        <p:nvSpPr>
          <p:cNvPr id="227" name="Google Shape;227;p11"/>
          <p:cNvSpPr txBox="1">
            <a:spLocks noGrp="1"/>
          </p:cNvSpPr>
          <p:nvPr>
            <p:ph type="body" idx="4"/>
          </p:nvPr>
        </p:nvSpPr>
        <p:spPr>
          <a:xfrm>
            <a:off x="2330415" y="2964262"/>
            <a:ext cx="5855641" cy="2857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lv-LV" sz="1800" dirty="0"/>
              <a:t>24. marts. Ķiršu veidošana pavasarī;</a:t>
            </a:r>
            <a:endParaRPr dirty="0"/>
          </a:p>
          <a:p>
            <a:pPr marL="228600" lvl="0" indent="-228600" algn="l" rtl="0">
              <a:lnSpc>
                <a:spcPct val="90000"/>
              </a:lnSpc>
              <a:spcBef>
                <a:spcPts val="1000"/>
              </a:spcBef>
              <a:spcAft>
                <a:spcPts val="0"/>
              </a:spcAft>
              <a:buClr>
                <a:schemeClr val="dk1"/>
              </a:buClr>
              <a:buSzPts val="1800"/>
              <a:buChar char="•"/>
            </a:pPr>
            <a:r>
              <a:rPr lang="lv-LV" sz="1800" dirty="0"/>
              <a:t>24. marts. Ceriņu veidošana;</a:t>
            </a:r>
            <a:endParaRPr dirty="0"/>
          </a:p>
          <a:p>
            <a:pPr marL="228600" lvl="0" indent="-228600" algn="l" rtl="0">
              <a:lnSpc>
                <a:spcPct val="90000"/>
              </a:lnSpc>
              <a:spcBef>
                <a:spcPts val="1000"/>
              </a:spcBef>
              <a:spcAft>
                <a:spcPts val="0"/>
              </a:spcAft>
              <a:buClr>
                <a:schemeClr val="dk1"/>
              </a:buClr>
              <a:buSzPts val="1800"/>
              <a:buChar char="•"/>
            </a:pPr>
            <a:r>
              <a:rPr lang="lv-LV" sz="1800" dirty="0"/>
              <a:t>5.aprīlis. Krūmcidonijas un ogulāji</a:t>
            </a:r>
            <a:endParaRPr sz="1800" dirty="0"/>
          </a:p>
          <a:p>
            <a:pPr marL="228600" lvl="0" indent="-228600" algn="l" rtl="0">
              <a:lnSpc>
                <a:spcPct val="90000"/>
              </a:lnSpc>
              <a:spcBef>
                <a:spcPts val="1000"/>
              </a:spcBef>
              <a:spcAft>
                <a:spcPts val="0"/>
              </a:spcAft>
              <a:buClr>
                <a:schemeClr val="dk1"/>
              </a:buClr>
              <a:buSzPts val="1800"/>
              <a:buChar char="•"/>
            </a:pPr>
            <a:r>
              <a:rPr lang="lv-LV" sz="1800" dirty="0"/>
              <a:t>3. maijs. Bumbieru veidošana un potēšana;</a:t>
            </a:r>
            <a:endParaRPr dirty="0"/>
          </a:p>
          <a:p>
            <a:pPr marL="228600" lvl="0" indent="-228600" algn="l" rtl="0">
              <a:lnSpc>
                <a:spcPct val="90000"/>
              </a:lnSpc>
              <a:spcBef>
                <a:spcPts val="1000"/>
              </a:spcBef>
              <a:spcAft>
                <a:spcPts val="0"/>
              </a:spcAft>
              <a:buClr>
                <a:schemeClr val="dk1"/>
              </a:buClr>
              <a:buSzPts val="1800"/>
              <a:buChar char="•"/>
            </a:pPr>
            <a:r>
              <a:rPr lang="lv-LV" sz="1800" dirty="0"/>
              <a:t>12. maijs. Ābeļu veidošana un potēšana;</a:t>
            </a:r>
            <a:endParaRPr dirty="0"/>
          </a:p>
          <a:p>
            <a:pPr marL="228600" lvl="0" indent="-228600" algn="l" rtl="0">
              <a:lnSpc>
                <a:spcPct val="90000"/>
              </a:lnSpc>
              <a:spcBef>
                <a:spcPts val="1000"/>
              </a:spcBef>
              <a:spcAft>
                <a:spcPts val="0"/>
              </a:spcAft>
              <a:buClr>
                <a:schemeClr val="dk1"/>
              </a:buClr>
              <a:buSzPts val="1800"/>
              <a:buChar char="•"/>
            </a:pPr>
            <a:r>
              <a:rPr lang="lv-LV" sz="1800" dirty="0"/>
              <a:t>19. maijs. Plūmju un aprikožu veidošana pavasarī;</a:t>
            </a:r>
            <a:endParaRPr dirty="0"/>
          </a:p>
          <a:p>
            <a:pPr marL="228600" lvl="0" indent="-228600" algn="l" rtl="0">
              <a:lnSpc>
                <a:spcPct val="90000"/>
              </a:lnSpc>
              <a:spcBef>
                <a:spcPts val="1000"/>
              </a:spcBef>
              <a:spcAft>
                <a:spcPts val="0"/>
              </a:spcAft>
              <a:buClr>
                <a:schemeClr val="dk1"/>
              </a:buClr>
              <a:buSzPts val="1800"/>
              <a:buChar char="•"/>
            </a:pPr>
            <a:r>
              <a:rPr lang="lv-LV" sz="1800" dirty="0"/>
              <a:t>14. jūlijs. Kauleņkoku (ķiršu un plūmju) vasaras veidošana.</a:t>
            </a:r>
            <a:endParaRPr dirty="0"/>
          </a:p>
          <a:p>
            <a:pPr marL="0" lvl="0" indent="0" algn="l" rtl="0">
              <a:lnSpc>
                <a:spcPct val="90000"/>
              </a:lnSpc>
              <a:spcBef>
                <a:spcPts val="1000"/>
              </a:spcBef>
              <a:spcAft>
                <a:spcPts val="0"/>
              </a:spcAft>
              <a:buClr>
                <a:schemeClr val="dk1"/>
              </a:buClr>
              <a:buSzPts val="1800"/>
              <a:buNone/>
            </a:pPr>
            <a:r>
              <a:rPr lang="lv-LV" sz="1800" dirty="0"/>
              <a:t>Rudenī Augļu un ogu pārstrādes meistarklase par procesiem, iekārtu piemērotību dažādiem pārstrādes veidiem, sukāžu gatavošanu</a:t>
            </a:r>
            <a:endParaRPr sz="1800" dirty="0"/>
          </a:p>
        </p:txBody>
      </p:sp>
      <p:sp>
        <p:nvSpPr>
          <p:cNvPr id="228" name="Google Shape;228;p11"/>
          <p:cNvSpPr txBox="1"/>
          <p:nvPr/>
        </p:nvSpPr>
        <p:spPr>
          <a:xfrm>
            <a:off x="2733675" y="1421474"/>
            <a:ext cx="8877300" cy="668863"/>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000"/>
              <a:buFont typeface="Arial"/>
              <a:buNone/>
            </a:pPr>
            <a:r>
              <a:rPr lang="lv-LV" sz="2000" b="0" dirty="0">
                <a:solidFill>
                  <a:schemeClr val="dk1"/>
                </a:solidFill>
                <a:latin typeface="Calibri"/>
                <a:ea typeface="Calibri"/>
                <a:cs typeface="Calibri"/>
                <a:sym typeface="Calibri"/>
              </a:rPr>
              <a:t>Elektroniskais žurnāls </a:t>
            </a:r>
            <a:r>
              <a:rPr lang="lv-LV" sz="2000" b="1" dirty="0">
                <a:solidFill>
                  <a:schemeClr val="dk1"/>
                </a:solidFill>
                <a:latin typeface="Calibri"/>
                <a:ea typeface="Calibri"/>
                <a:cs typeface="Calibri"/>
                <a:sym typeface="Calibri"/>
              </a:rPr>
              <a:t>«Profesionālā Dārzkopība»</a:t>
            </a:r>
            <a:r>
              <a:rPr lang="lv-LV" sz="2000" b="0" dirty="0">
                <a:solidFill>
                  <a:schemeClr val="dk1"/>
                </a:solidFill>
                <a:latin typeface="Calibri"/>
                <a:ea typeface="Calibri"/>
                <a:cs typeface="Calibri"/>
                <a:sym typeface="Calibri"/>
              </a:rPr>
              <a:t> https://fruittechcentre.eu/index.php/lv/profesionala-darzkopiba</a:t>
            </a:r>
            <a:endParaRPr dirty="0"/>
          </a:p>
        </p:txBody>
      </p:sp>
      <p:pic>
        <p:nvPicPr>
          <p:cNvPr id="229" name="Google Shape;229;p11"/>
          <p:cNvPicPr preferRelativeResize="0"/>
          <p:nvPr/>
        </p:nvPicPr>
        <p:blipFill rotWithShape="1">
          <a:blip r:embed="rId3">
            <a:alphaModFix/>
          </a:blip>
          <a:srcRect l="38203" t="13194" r="22186" b="4304"/>
          <a:stretch/>
        </p:blipFill>
        <p:spPr>
          <a:xfrm>
            <a:off x="86696" y="50800"/>
            <a:ext cx="2429492" cy="2846387"/>
          </a:xfrm>
          <a:prstGeom prst="rect">
            <a:avLst/>
          </a:prstGeom>
          <a:noFill/>
          <a:ln>
            <a:noFill/>
          </a:ln>
        </p:spPr>
      </p:pic>
      <p:pic>
        <p:nvPicPr>
          <p:cNvPr id="230" name="Google Shape;230;p11"/>
          <p:cNvPicPr preferRelativeResize="0"/>
          <p:nvPr/>
        </p:nvPicPr>
        <p:blipFill>
          <a:blip r:embed="rId4">
            <a:alphaModFix/>
          </a:blip>
          <a:stretch>
            <a:fillRect/>
          </a:stretch>
        </p:blipFill>
        <p:spPr>
          <a:xfrm>
            <a:off x="7642547" y="3046878"/>
            <a:ext cx="2450687" cy="2343727"/>
          </a:xfrm>
          <a:prstGeom prst="rect">
            <a:avLst/>
          </a:prstGeom>
          <a:noFill/>
          <a:ln>
            <a:noFill/>
          </a:ln>
        </p:spPr>
      </p:pic>
      <p:pic>
        <p:nvPicPr>
          <p:cNvPr id="4" name="Attēls 3"/>
          <p:cNvPicPr>
            <a:picLocks noChangeAspect="1"/>
          </p:cNvPicPr>
          <p:nvPr/>
        </p:nvPicPr>
        <p:blipFill>
          <a:blip r:embed="rId5"/>
          <a:stretch>
            <a:fillRect/>
          </a:stretch>
        </p:blipFill>
        <p:spPr>
          <a:xfrm>
            <a:off x="9569132" y="-43804"/>
            <a:ext cx="2259330" cy="22593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24;p11"/>
          <p:cNvSpPr txBox="1">
            <a:spLocks noGrp="1"/>
          </p:cNvSpPr>
          <p:nvPr>
            <p:ph type="body" idx="3"/>
          </p:nvPr>
        </p:nvSpPr>
        <p:spPr>
          <a:xfrm>
            <a:off x="3893445" y="917769"/>
            <a:ext cx="5079274" cy="48543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400"/>
              <a:buNone/>
            </a:pPr>
            <a:r>
              <a:rPr lang="lv-LV" sz="3600" dirty="0"/>
              <a:t>Lauka dienas, semināri</a:t>
            </a:r>
            <a:endParaRPr sz="3600" dirty="0"/>
          </a:p>
        </p:txBody>
      </p:sp>
      <p:sp>
        <p:nvSpPr>
          <p:cNvPr id="8" name="Google Shape;225;p11"/>
          <p:cNvSpPr txBox="1">
            <a:spLocks noGrp="1"/>
          </p:cNvSpPr>
          <p:nvPr>
            <p:ph type="body" idx="4"/>
          </p:nvPr>
        </p:nvSpPr>
        <p:spPr>
          <a:xfrm>
            <a:off x="973183" y="2012189"/>
            <a:ext cx="8527868" cy="4418239"/>
          </a:xfrm>
          <a:prstGeom prst="rect">
            <a:avLst/>
          </a:prstGeom>
          <a:noFill/>
          <a:ln>
            <a:noFill/>
          </a:ln>
        </p:spPr>
        <p:txBody>
          <a:bodyPr spcFirstLastPara="1" wrap="square" lIns="91425" tIns="45700" rIns="91425" bIns="45700" anchor="t" anchorCtr="0">
            <a:noAutofit/>
          </a:bodyPr>
          <a:lstStyle/>
          <a:p>
            <a:pPr marL="228600" lvl="0" indent="-228600" algn="l" rtl="0">
              <a:lnSpc>
                <a:spcPct val="110000"/>
              </a:lnSpc>
              <a:spcBef>
                <a:spcPts val="0"/>
              </a:spcBef>
              <a:spcAft>
                <a:spcPts val="0"/>
              </a:spcAft>
              <a:buClr>
                <a:schemeClr val="dk1"/>
              </a:buClr>
              <a:buSzPts val="1800"/>
              <a:buChar char="•"/>
            </a:pPr>
            <a:r>
              <a:rPr lang="lv-LV" sz="2000" dirty="0"/>
              <a:t>30. marts “Pavasara Informatīvā diena” </a:t>
            </a:r>
            <a:r>
              <a:rPr lang="lv-LV" sz="2000" dirty="0" err="1"/>
              <a:t>Zoom</a:t>
            </a:r>
            <a:r>
              <a:rPr lang="lv-LV" sz="2000" dirty="0"/>
              <a:t> platformā</a:t>
            </a:r>
            <a:endParaRPr sz="2000" dirty="0"/>
          </a:p>
          <a:p>
            <a:pPr marL="228600" lvl="0" indent="-228600" algn="l" rtl="0">
              <a:lnSpc>
                <a:spcPct val="110000"/>
              </a:lnSpc>
              <a:spcBef>
                <a:spcPts val="0"/>
              </a:spcBef>
              <a:spcAft>
                <a:spcPts val="0"/>
              </a:spcAft>
              <a:buSzPts val="1800"/>
              <a:buChar char="•"/>
            </a:pPr>
            <a:r>
              <a:rPr lang="lv-LV" sz="2000" dirty="0"/>
              <a:t>31. marts “Dārzu diena” - praktiskie darbi </a:t>
            </a:r>
            <a:r>
              <a:rPr lang="lv-LV" sz="2000" dirty="0">
                <a:solidFill>
                  <a:srgbClr val="FF0000"/>
                </a:solidFill>
              </a:rPr>
              <a:t>(praktiskās nodarbības par samaksu)</a:t>
            </a:r>
            <a:endParaRPr sz="2000" dirty="0">
              <a:solidFill>
                <a:srgbClr val="FF0000"/>
              </a:solidFill>
            </a:endParaRPr>
          </a:p>
          <a:p>
            <a:pPr marL="228600" lvl="0" indent="-228600" algn="l" rtl="0">
              <a:lnSpc>
                <a:spcPct val="110000"/>
              </a:lnSpc>
              <a:spcBef>
                <a:spcPts val="1000"/>
              </a:spcBef>
              <a:spcAft>
                <a:spcPts val="0"/>
              </a:spcAft>
              <a:buClr>
                <a:schemeClr val="dk1"/>
              </a:buClr>
              <a:buSzPts val="1800"/>
              <a:buChar char="•"/>
            </a:pPr>
            <a:r>
              <a:rPr lang="lv-LV" sz="2000" dirty="0"/>
              <a:t>16.2. projekta "Inovatīvu, konkurētspējīgu krūmcidoniju audzēšanas tehnoloģiju ieviešana un augļu pārstrādes produktu sortimenta paplašināšana" noslēguma Lauku diena  </a:t>
            </a:r>
            <a:r>
              <a:rPr lang="lv-LV" sz="2000" b="1" dirty="0">
                <a:solidFill>
                  <a:srgbClr val="CC4125"/>
                </a:solidFill>
              </a:rPr>
              <a:t>SIA "Jansonu saimniecībā" Salaspils novadā 11. maijā.</a:t>
            </a:r>
            <a:r>
              <a:rPr lang="lv-LV" sz="2000" dirty="0"/>
              <a:t> un </a:t>
            </a:r>
            <a:r>
              <a:rPr lang="lv-LV" sz="2000" b="1" dirty="0">
                <a:solidFill>
                  <a:srgbClr val="38761D"/>
                </a:solidFill>
              </a:rPr>
              <a:t>19. maijā z/s "</a:t>
            </a:r>
            <a:r>
              <a:rPr lang="lv-LV" sz="2000" b="1" dirty="0" err="1">
                <a:solidFill>
                  <a:srgbClr val="38761D"/>
                </a:solidFill>
              </a:rPr>
              <a:t>Bētras</a:t>
            </a:r>
            <a:r>
              <a:rPr lang="lv-LV" sz="2000" b="1" dirty="0">
                <a:solidFill>
                  <a:srgbClr val="38761D"/>
                </a:solidFill>
              </a:rPr>
              <a:t>", Jelgavas novada Garozā</a:t>
            </a:r>
            <a:endParaRPr sz="2000" b="1" dirty="0">
              <a:solidFill>
                <a:srgbClr val="38761D"/>
              </a:solidFill>
            </a:endParaRPr>
          </a:p>
          <a:p>
            <a:pPr marL="228600" lvl="0" indent="-228600" algn="l" rtl="0">
              <a:lnSpc>
                <a:spcPct val="110000"/>
              </a:lnSpc>
              <a:spcBef>
                <a:spcPts val="1000"/>
              </a:spcBef>
              <a:spcAft>
                <a:spcPts val="0"/>
              </a:spcAft>
              <a:buClr>
                <a:schemeClr val="dk1"/>
              </a:buClr>
              <a:buSzPts val="1800"/>
              <a:buChar char="•"/>
            </a:pPr>
            <a:r>
              <a:rPr lang="lv-LV" sz="2000" dirty="0"/>
              <a:t>Rudenī 2 lauka dienas aveņu saimniecībās par VOEN segumu izmantošanu rudens avenēm un otra par rudens aveņu mehanizēto vākšanu, kā arī noslēguma seminārs t.sk. par mehanizāciju (veidošanu, ziedu retināšanu) un apūdeņošanu ābelēm.</a:t>
            </a:r>
            <a:endParaRPr sz="2000" dirty="0"/>
          </a:p>
          <a:p>
            <a:pPr marL="228600" lvl="0" indent="-228600" algn="l" rtl="0">
              <a:lnSpc>
                <a:spcPct val="110000"/>
              </a:lnSpc>
              <a:spcBef>
                <a:spcPts val="1000"/>
              </a:spcBef>
              <a:spcAft>
                <a:spcPts val="0"/>
              </a:spcAft>
              <a:buClr>
                <a:schemeClr val="dk1"/>
              </a:buClr>
              <a:buSzPts val="1800"/>
              <a:buChar char="•"/>
            </a:pPr>
            <a:r>
              <a:rPr lang="lv-LV" sz="2000" dirty="0"/>
              <a:t>Rudenī lauka diena atklātā lauka dārzeņu audzēšanā</a:t>
            </a:r>
            <a:endParaRPr sz="2000" dirty="0"/>
          </a:p>
        </p:txBody>
      </p:sp>
      <p:pic>
        <p:nvPicPr>
          <p:cNvPr id="9" name="Attēls 8"/>
          <p:cNvPicPr>
            <a:picLocks noChangeAspect="1"/>
          </p:cNvPicPr>
          <p:nvPr/>
        </p:nvPicPr>
        <p:blipFill>
          <a:blip r:embed="rId2"/>
          <a:stretch>
            <a:fillRect/>
          </a:stretch>
        </p:blipFill>
        <p:spPr>
          <a:xfrm>
            <a:off x="536325" y="317354"/>
            <a:ext cx="2828789" cy="1694835"/>
          </a:xfrm>
          <a:prstGeom prst="rect">
            <a:avLst/>
          </a:prstGeom>
        </p:spPr>
      </p:pic>
      <p:pic>
        <p:nvPicPr>
          <p:cNvPr id="10" name="Attēls 9"/>
          <p:cNvPicPr>
            <a:picLocks noChangeAspect="1"/>
          </p:cNvPicPr>
          <p:nvPr/>
        </p:nvPicPr>
        <p:blipFill>
          <a:blip r:embed="rId3"/>
          <a:stretch>
            <a:fillRect/>
          </a:stretch>
        </p:blipFill>
        <p:spPr>
          <a:xfrm>
            <a:off x="9501051" y="125766"/>
            <a:ext cx="2554878" cy="2554878"/>
          </a:xfrm>
          <a:prstGeom prst="rect">
            <a:avLst/>
          </a:prstGeom>
        </p:spPr>
      </p:pic>
    </p:spTree>
    <p:extLst>
      <p:ext uri="{BB962C8B-B14F-4D97-AF65-F5344CB8AC3E}">
        <p14:creationId xmlns:p14="http://schemas.microsoft.com/office/powerpoint/2010/main" val="576295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C9C91-7774-73CB-3681-9B6E52D3DED8}"/>
              </a:ext>
            </a:extLst>
          </p:cNvPr>
          <p:cNvSpPr>
            <a:spLocks noGrp="1"/>
          </p:cNvSpPr>
          <p:nvPr>
            <p:ph type="title"/>
          </p:nvPr>
        </p:nvSpPr>
        <p:spPr>
          <a:xfrm>
            <a:off x="598714" y="0"/>
            <a:ext cx="10515600" cy="1325563"/>
          </a:xfrm>
        </p:spPr>
        <p:txBody>
          <a:bodyPr/>
          <a:lstStyle/>
          <a:p>
            <a:r>
              <a:rPr lang="lv-LV" b="1" dirty="0"/>
              <a:t>Dārzkopības institūts lepojas!</a:t>
            </a:r>
            <a:endParaRPr lang="en-GB" b="1" dirty="0"/>
          </a:p>
        </p:txBody>
      </p:sp>
      <p:sp>
        <p:nvSpPr>
          <p:cNvPr id="4" name="Text Placeholder 3">
            <a:extLst>
              <a:ext uri="{FF2B5EF4-FFF2-40B4-BE49-F238E27FC236}">
                <a16:creationId xmlns:a16="http://schemas.microsoft.com/office/drawing/2014/main" id="{A012213F-AD21-3B4C-971E-996A51F6A518}"/>
              </a:ext>
            </a:extLst>
          </p:cNvPr>
          <p:cNvSpPr>
            <a:spLocks noGrp="1"/>
          </p:cNvSpPr>
          <p:nvPr>
            <p:ph type="body" idx="2"/>
          </p:nvPr>
        </p:nvSpPr>
        <p:spPr>
          <a:xfrm>
            <a:off x="371702" y="1113745"/>
            <a:ext cx="10742612" cy="3684588"/>
          </a:xfrm>
        </p:spPr>
        <p:txBody>
          <a:bodyPr>
            <a:noAutofit/>
          </a:bodyPr>
          <a:lstStyle/>
          <a:p>
            <a:pPr marL="114300" indent="0">
              <a:buNone/>
            </a:pPr>
            <a:r>
              <a:rPr lang="lv-LV" b="1" dirty="0"/>
              <a:t>Latvijas Zinātnes akadēmijas apbalvojums </a:t>
            </a:r>
            <a:r>
              <a:rPr lang="lv-LV" dirty="0"/>
              <a:t>par nozīmīgajiem 2022. gada sasniegumiem teorētiskajās zinātnēs, ir pētījums "</a:t>
            </a:r>
            <a:r>
              <a:rPr lang="lv-LV" i="1" dirty="0" err="1"/>
              <a:t>Ribes</a:t>
            </a:r>
            <a:r>
              <a:rPr lang="lv-LV" dirty="0"/>
              <a:t> ģints augu, </a:t>
            </a:r>
            <a:r>
              <a:rPr lang="lv-LV" i="1" dirty="0" err="1"/>
              <a:t>Cecidophyopsis</a:t>
            </a:r>
            <a:r>
              <a:rPr lang="lv-LV" dirty="0"/>
              <a:t> </a:t>
            </a:r>
            <a:r>
              <a:rPr lang="lv-LV" dirty="0" err="1"/>
              <a:t>pumpurērču</a:t>
            </a:r>
            <a:r>
              <a:rPr lang="lv-LV" dirty="0"/>
              <a:t> un upeņu reversijas vīrusa izpēte ilgtspējīgai </a:t>
            </a:r>
            <a:r>
              <a:rPr lang="lv-LV" dirty="0" err="1"/>
              <a:t>Ribes</a:t>
            </a:r>
            <a:r>
              <a:rPr lang="lv-LV" dirty="0"/>
              <a:t> ģints ogulāju rezistences selekcijai un audzēšanai«;</a:t>
            </a:r>
          </a:p>
          <a:p>
            <a:pPr marL="114300" indent="0">
              <a:buNone/>
            </a:pPr>
            <a:r>
              <a:rPr lang="lv-LV" dirty="0" err="1"/>
              <a:t>Ph.D</a:t>
            </a:r>
            <a:r>
              <a:rPr lang="lv-LV" dirty="0"/>
              <a:t>. </a:t>
            </a:r>
            <a:r>
              <a:rPr lang="lv-LV" b="1" dirty="0"/>
              <a:t>Inga </a:t>
            </a:r>
            <a:r>
              <a:rPr lang="lv-LV" b="1" dirty="0" err="1"/>
              <a:t>Moročko</a:t>
            </a:r>
            <a:r>
              <a:rPr lang="lv-LV" b="1" dirty="0"/>
              <a:t>-Bičevska </a:t>
            </a:r>
            <a:r>
              <a:rPr lang="lv-LV" dirty="0"/>
              <a:t>saņēma Zemkopības ministrijas augstāko apbalvojumu </a:t>
            </a:r>
            <a:r>
              <a:rPr lang="lv-LV" b="1" dirty="0"/>
              <a:t>"Medaļu par centību "</a:t>
            </a:r>
          </a:p>
          <a:p>
            <a:pPr marL="114300" indent="0">
              <a:buNone/>
            </a:pPr>
            <a:r>
              <a:rPr lang="lv-LV" dirty="0"/>
              <a:t>Dr.sc.ing. </a:t>
            </a:r>
            <a:r>
              <a:rPr lang="lv-LV" b="1" dirty="0" err="1"/>
              <a:t>Dalija</a:t>
            </a:r>
            <a:r>
              <a:rPr lang="lv-LV" b="1" dirty="0"/>
              <a:t> </a:t>
            </a:r>
            <a:r>
              <a:rPr lang="lv-LV" b="1" dirty="0" err="1"/>
              <a:t>Degliņa</a:t>
            </a:r>
            <a:r>
              <a:rPr lang="lv-LV" b="1" dirty="0"/>
              <a:t> </a:t>
            </a:r>
            <a:r>
              <a:rPr lang="lv-LV" dirty="0"/>
              <a:t>saņēma augļkopības nozares augstāko apbalvojumu </a:t>
            </a:r>
            <a:r>
              <a:rPr lang="lv-LV" b="1" dirty="0"/>
              <a:t>"Ābolu ordeni "</a:t>
            </a:r>
          </a:p>
          <a:p>
            <a:pPr marL="114300" indent="0">
              <a:buNone/>
            </a:pPr>
            <a:r>
              <a:rPr lang="lv-LV" dirty="0"/>
              <a:t>Dr.agr. </a:t>
            </a:r>
            <a:r>
              <a:rPr lang="lv-LV" b="1" dirty="0"/>
              <a:t>Ilze Grāvīte </a:t>
            </a:r>
            <a:r>
              <a:rPr lang="lv-LV" dirty="0"/>
              <a:t>saņēma balvu </a:t>
            </a:r>
            <a:r>
              <a:rPr lang="lv-LV" b="1" dirty="0"/>
              <a:t>"Sējējs 2022" </a:t>
            </a:r>
            <a:r>
              <a:rPr lang="lv-LV" dirty="0"/>
              <a:t>nominācijā “Zinātne praksē un inovācijas”</a:t>
            </a:r>
          </a:p>
          <a:p>
            <a:pPr marL="114300" indent="0">
              <a:buNone/>
            </a:pPr>
            <a:r>
              <a:rPr lang="lv-LV" dirty="0"/>
              <a:t>Dr.biol. </a:t>
            </a:r>
            <a:r>
              <a:rPr lang="lv-LV" b="1" dirty="0"/>
              <a:t>Laila </a:t>
            </a:r>
            <a:r>
              <a:rPr lang="lv-LV" b="1" dirty="0" err="1"/>
              <a:t>Ikase</a:t>
            </a:r>
            <a:r>
              <a:rPr lang="lv-LV" b="1" dirty="0"/>
              <a:t> </a:t>
            </a:r>
            <a:r>
              <a:rPr lang="lv-LV" dirty="0"/>
              <a:t>saņēmusi </a:t>
            </a:r>
            <a:r>
              <a:rPr lang="lv-LV" b="1" dirty="0"/>
              <a:t>Paula Lejiņa balvu </a:t>
            </a:r>
            <a:r>
              <a:rPr lang="lv-LV" dirty="0"/>
              <a:t>lauksaimniecības zinātnēs par izciliem panākumiem ābeļu selekcijā Latvijā</a:t>
            </a:r>
          </a:p>
          <a:p>
            <a:pPr marL="114300" indent="0">
              <a:buNone/>
            </a:pPr>
            <a:endParaRPr lang="en-GB" dirty="0"/>
          </a:p>
        </p:txBody>
      </p:sp>
    </p:spTree>
    <p:extLst>
      <p:ext uri="{BB962C8B-B14F-4D97-AF65-F5344CB8AC3E}">
        <p14:creationId xmlns:p14="http://schemas.microsoft.com/office/powerpoint/2010/main" val="2994936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12"/>
          <p:cNvPicPr preferRelativeResize="0"/>
          <p:nvPr/>
        </p:nvPicPr>
        <p:blipFill rotWithShape="1">
          <a:blip r:embed="rId3">
            <a:alphaModFix/>
          </a:blip>
          <a:srcRect/>
          <a:stretch/>
        </p:blipFill>
        <p:spPr>
          <a:xfrm>
            <a:off x="-6849" y="-1428095"/>
            <a:ext cx="11966824" cy="6731350"/>
          </a:xfrm>
          <a:prstGeom prst="rect">
            <a:avLst/>
          </a:prstGeom>
          <a:noFill/>
          <a:ln>
            <a:noFill/>
          </a:ln>
        </p:spPr>
      </p:pic>
      <p:pic>
        <p:nvPicPr>
          <p:cNvPr id="237" name="Google Shape;237;p12"/>
          <p:cNvPicPr preferRelativeResize="0"/>
          <p:nvPr/>
        </p:nvPicPr>
        <p:blipFill rotWithShape="1">
          <a:blip r:embed="rId4">
            <a:alphaModFix/>
          </a:blip>
          <a:srcRect/>
          <a:stretch/>
        </p:blipFill>
        <p:spPr>
          <a:xfrm>
            <a:off x="8876086" y="3760771"/>
            <a:ext cx="3044750" cy="1199190"/>
          </a:xfrm>
          <a:prstGeom prst="rect">
            <a:avLst/>
          </a:prstGeom>
          <a:noFill/>
          <a:ln>
            <a:noFill/>
          </a:ln>
        </p:spPr>
      </p:pic>
      <p:pic>
        <p:nvPicPr>
          <p:cNvPr id="238" name="Google Shape;238;p12"/>
          <p:cNvPicPr preferRelativeResize="0"/>
          <p:nvPr/>
        </p:nvPicPr>
        <p:blipFill rotWithShape="1">
          <a:blip r:embed="rId5">
            <a:alphaModFix/>
          </a:blip>
          <a:srcRect/>
          <a:stretch/>
        </p:blipFill>
        <p:spPr>
          <a:xfrm>
            <a:off x="113016" y="3760771"/>
            <a:ext cx="4993240" cy="3097229"/>
          </a:xfrm>
          <a:prstGeom prst="rect">
            <a:avLst/>
          </a:prstGeom>
          <a:noFill/>
          <a:ln>
            <a:noFill/>
          </a:ln>
        </p:spPr>
      </p:pic>
      <p:pic>
        <p:nvPicPr>
          <p:cNvPr id="239" name="Google Shape;239;p12"/>
          <p:cNvPicPr preferRelativeResize="0"/>
          <p:nvPr/>
        </p:nvPicPr>
        <p:blipFill rotWithShape="1">
          <a:blip r:embed="rId6">
            <a:alphaModFix/>
          </a:blip>
          <a:srcRect/>
          <a:stretch/>
        </p:blipFill>
        <p:spPr>
          <a:xfrm>
            <a:off x="5106256" y="-177088"/>
            <a:ext cx="3887248" cy="5522360"/>
          </a:xfrm>
          <a:prstGeom prst="rect">
            <a:avLst/>
          </a:prstGeom>
          <a:noFill/>
          <a:ln>
            <a:noFill/>
          </a:ln>
        </p:spPr>
      </p:pic>
      <p:pic>
        <p:nvPicPr>
          <p:cNvPr id="240" name="Google Shape;240;p12"/>
          <p:cNvPicPr preferRelativeResize="0"/>
          <p:nvPr/>
        </p:nvPicPr>
        <p:blipFill rotWithShape="1">
          <a:blip r:embed="rId7">
            <a:alphaModFix/>
          </a:blip>
          <a:srcRect l="68965" t="75269" r="3887" b="4085"/>
          <a:stretch/>
        </p:blipFill>
        <p:spPr>
          <a:xfrm>
            <a:off x="9993000" y="4854517"/>
            <a:ext cx="1365002" cy="897475"/>
          </a:xfrm>
          <a:prstGeom prst="rect">
            <a:avLst/>
          </a:prstGeom>
          <a:noFill/>
          <a:ln>
            <a:noFill/>
          </a:ln>
        </p:spPr>
      </p:pic>
      <p:pic>
        <p:nvPicPr>
          <p:cNvPr id="241" name="Google Shape;241;p12"/>
          <p:cNvPicPr preferRelativeResize="0"/>
          <p:nvPr/>
        </p:nvPicPr>
        <p:blipFill rotWithShape="1">
          <a:blip r:embed="rId8">
            <a:alphaModFix/>
          </a:blip>
          <a:srcRect l="36921" t="75842" r="36118" b="5447"/>
          <a:stretch/>
        </p:blipFill>
        <p:spPr>
          <a:xfrm>
            <a:off x="8993504" y="5698804"/>
            <a:ext cx="1496021" cy="897475"/>
          </a:xfrm>
          <a:prstGeom prst="rect">
            <a:avLst/>
          </a:prstGeom>
          <a:noFill/>
          <a:ln>
            <a:noFill/>
          </a:ln>
        </p:spPr>
      </p:pic>
      <p:pic>
        <p:nvPicPr>
          <p:cNvPr id="242" name="Google Shape;242;p12"/>
          <p:cNvPicPr preferRelativeResize="0"/>
          <p:nvPr/>
        </p:nvPicPr>
        <p:blipFill rotWithShape="1">
          <a:blip r:embed="rId9">
            <a:alphaModFix/>
          </a:blip>
          <a:srcRect l="3873" t="76129" r="68237" b="4944"/>
          <a:stretch/>
        </p:blipFill>
        <p:spPr>
          <a:xfrm>
            <a:off x="10624358" y="5849992"/>
            <a:ext cx="1272429" cy="746287"/>
          </a:xfrm>
          <a:prstGeom prst="rect">
            <a:avLst/>
          </a:prstGeom>
          <a:noFill/>
          <a:ln>
            <a:noFill/>
          </a:ln>
        </p:spPr>
      </p:pic>
      <p:pic>
        <p:nvPicPr>
          <p:cNvPr id="243" name="Google Shape;243;p12"/>
          <p:cNvPicPr preferRelativeResize="0"/>
          <p:nvPr/>
        </p:nvPicPr>
        <p:blipFill rotWithShape="1">
          <a:blip r:embed="rId10">
            <a:alphaModFix/>
          </a:blip>
          <a:srcRect/>
          <a:stretch/>
        </p:blipFill>
        <p:spPr>
          <a:xfrm>
            <a:off x="5574740" y="5199691"/>
            <a:ext cx="3142760" cy="18790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13"/>
          <p:cNvPicPr preferRelativeResize="0"/>
          <p:nvPr/>
        </p:nvPicPr>
        <p:blipFill rotWithShape="1">
          <a:blip r:embed="rId3">
            <a:alphaModFix/>
          </a:blip>
          <a:srcRect/>
          <a:stretch/>
        </p:blipFill>
        <p:spPr>
          <a:xfrm>
            <a:off x="790575" y="526345"/>
            <a:ext cx="2012819" cy="1496129"/>
          </a:xfrm>
          <a:prstGeom prst="rect">
            <a:avLst/>
          </a:prstGeom>
          <a:noFill/>
          <a:ln>
            <a:noFill/>
          </a:ln>
        </p:spPr>
      </p:pic>
      <p:pic>
        <p:nvPicPr>
          <p:cNvPr id="249" name="Google Shape;249;p13"/>
          <p:cNvPicPr preferRelativeResize="0"/>
          <p:nvPr/>
        </p:nvPicPr>
        <p:blipFill rotWithShape="1">
          <a:blip r:embed="rId4">
            <a:alphaModFix/>
          </a:blip>
          <a:srcRect/>
          <a:stretch/>
        </p:blipFill>
        <p:spPr>
          <a:xfrm>
            <a:off x="3924301" y="526345"/>
            <a:ext cx="2828924" cy="1691434"/>
          </a:xfrm>
          <a:prstGeom prst="rect">
            <a:avLst/>
          </a:prstGeom>
          <a:noFill/>
          <a:ln>
            <a:noFill/>
          </a:ln>
        </p:spPr>
      </p:pic>
      <p:pic>
        <p:nvPicPr>
          <p:cNvPr id="250" name="Google Shape;250;p13" descr="Attēls, kurā ir zīmējums&#10;&#10;Apraksts ģenerēts automātiski"/>
          <p:cNvPicPr preferRelativeResize="0"/>
          <p:nvPr/>
        </p:nvPicPr>
        <p:blipFill rotWithShape="1">
          <a:blip r:embed="rId5">
            <a:alphaModFix/>
          </a:blip>
          <a:srcRect/>
          <a:stretch/>
        </p:blipFill>
        <p:spPr>
          <a:xfrm>
            <a:off x="7743825" y="363163"/>
            <a:ext cx="3657600" cy="1456266"/>
          </a:xfrm>
          <a:prstGeom prst="rect">
            <a:avLst/>
          </a:prstGeom>
          <a:noFill/>
          <a:ln>
            <a:noFill/>
          </a:ln>
        </p:spPr>
      </p:pic>
      <p:sp>
        <p:nvSpPr>
          <p:cNvPr id="251" name="Google Shape;251;p13"/>
          <p:cNvSpPr txBox="1"/>
          <p:nvPr/>
        </p:nvSpPr>
        <p:spPr>
          <a:xfrm>
            <a:off x="5267324" y="2853442"/>
            <a:ext cx="6619875" cy="347821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lv-LV" sz="2800" b="1">
                <a:solidFill>
                  <a:schemeClr val="dk1"/>
                </a:solidFill>
                <a:latin typeface="Calibri"/>
                <a:ea typeface="Calibri"/>
                <a:cs typeface="Calibri"/>
                <a:sym typeface="Calibri"/>
              </a:rPr>
              <a:t>Dārzkopības institūts</a:t>
            </a:r>
            <a:endParaRPr sz="2800" b="1"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endParaRPr>
          </a:p>
          <a:p>
            <a:pPr marL="0" marR="0" lvl="0" indent="0" algn="l" rtl="0">
              <a:lnSpc>
                <a:spcPct val="90000"/>
              </a:lnSpc>
              <a:spcBef>
                <a:spcPts val="1000"/>
              </a:spcBef>
              <a:spcAft>
                <a:spcPts val="0"/>
              </a:spcAft>
              <a:buClr>
                <a:schemeClr val="accent1"/>
              </a:buClr>
              <a:buSzPts val="2800"/>
              <a:buFont typeface="Arial"/>
              <a:buNone/>
            </a:pPr>
            <a:r>
              <a:rPr lang="lv-LV" sz="2800" b="1" u="sng">
                <a:solidFill>
                  <a:schemeClr val="accen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https://www.darzkopibasinstituts.lv</a:t>
            </a:r>
            <a:endParaRPr sz="2800" b="1">
              <a:solidFill>
                <a:schemeClr val="accent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lv-LV" sz="2800" b="1"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https://fruittechcentre.eu</a:t>
            </a:r>
            <a:endParaRPr sz="2800" b="1">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lv-LV" sz="2800" b="1" u="sng">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https://www.dobelescerini.lv</a:t>
            </a:r>
            <a:endParaRPr sz="2800" b="1">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r>
              <a:rPr lang="lv-LV" sz="2800" b="1">
                <a:solidFill>
                  <a:schemeClr val="dk1"/>
                </a:solidFill>
                <a:latin typeface="Calibri"/>
                <a:ea typeface="Calibri"/>
                <a:cs typeface="Calibri"/>
                <a:sym typeface="Calibri"/>
              </a:rPr>
              <a:t>T. +371 29466525</a:t>
            </a:r>
            <a:endParaRPr/>
          </a:p>
          <a:p>
            <a:pPr marL="0" marR="0" lvl="0" indent="0" algn="l" rtl="0">
              <a:lnSpc>
                <a:spcPct val="90000"/>
              </a:lnSpc>
              <a:spcBef>
                <a:spcPts val="1000"/>
              </a:spcBef>
              <a:spcAft>
                <a:spcPts val="0"/>
              </a:spcAft>
              <a:buClr>
                <a:schemeClr val="dk1"/>
              </a:buClr>
              <a:buSzPts val="2800"/>
              <a:buFont typeface="Arial"/>
              <a:buNone/>
            </a:pPr>
            <a:r>
              <a:rPr lang="lv-LV" sz="2800" b="1">
                <a:solidFill>
                  <a:schemeClr val="dk1"/>
                </a:solidFill>
                <a:latin typeface="Calibri"/>
                <a:ea typeface="Calibri"/>
                <a:cs typeface="Calibri"/>
                <a:sym typeface="Calibri"/>
              </a:rPr>
              <a:t>E. darzkopibas.instituts@gmail.com</a:t>
            </a:r>
            <a:endParaRPr sz="2800" b="1">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252" name="Google Shape;252;p13"/>
          <p:cNvPicPr preferRelativeResize="0"/>
          <p:nvPr/>
        </p:nvPicPr>
        <p:blipFill rotWithShape="1">
          <a:blip r:embed="rId9">
            <a:alphaModFix/>
          </a:blip>
          <a:srcRect/>
          <a:stretch/>
        </p:blipFill>
        <p:spPr>
          <a:xfrm>
            <a:off x="181664" y="2362199"/>
            <a:ext cx="3742637" cy="3686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
          <p:cNvPicPr preferRelativeResize="0"/>
          <p:nvPr/>
        </p:nvPicPr>
        <p:blipFill rotWithShape="1">
          <a:blip r:embed="rId3">
            <a:alphaModFix/>
          </a:blip>
          <a:srcRect l="69179" t="27867" r="2744" b="52671"/>
          <a:stretch/>
        </p:blipFill>
        <p:spPr>
          <a:xfrm>
            <a:off x="3953657" y="5349080"/>
            <a:ext cx="2475708" cy="1483786"/>
          </a:xfrm>
          <a:prstGeom prst="rect">
            <a:avLst/>
          </a:prstGeom>
          <a:noFill/>
          <a:ln>
            <a:noFill/>
          </a:ln>
        </p:spPr>
      </p:pic>
      <p:pic>
        <p:nvPicPr>
          <p:cNvPr id="96" name="Google Shape;96;p2" descr="D:\Documents\LIGA\ZinPadome\STRATEGIJA\TRL_strategijai.jpg"/>
          <p:cNvPicPr preferRelativeResize="0">
            <a:picLocks noGrp="1"/>
          </p:cNvPicPr>
          <p:nvPr>
            <p:ph type="body" idx="1"/>
          </p:nvPr>
        </p:nvPicPr>
        <p:blipFill rotWithShape="1">
          <a:blip r:embed="rId4">
            <a:alphaModFix/>
          </a:blip>
          <a:srcRect/>
          <a:stretch/>
        </p:blipFill>
        <p:spPr>
          <a:xfrm>
            <a:off x="-1" y="1"/>
            <a:ext cx="12192000" cy="5430734"/>
          </a:xfrm>
          <a:prstGeom prst="rect">
            <a:avLst/>
          </a:prstGeom>
          <a:noFill/>
          <a:ln>
            <a:noFill/>
          </a:ln>
        </p:spPr>
      </p:pic>
      <p:sp>
        <p:nvSpPr>
          <p:cNvPr id="97" name="Google Shape;97;p2"/>
          <p:cNvSpPr txBox="1"/>
          <p:nvPr/>
        </p:nvSpPr>
        <p:spPr>
          <a:xfrm>
            <a:off x="652560" y="4268544"/>
            <a:ext cx="10886877" cy="95410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lv-LV" sz="2800" b="1" i="0" u="none" strike="noStrike" cap="none">
                <a:solidFill>
                  <a:schemeClr val="dk1"/>
                </a:solidFill>
                <a:latin typeface="Calibri"/>
                <a:ea typeface="Calibri"/>
                <a:cs typeface="Calibri"/>
                <a:sym typeface="Calibri"/>
              </a:rPr>
              <a:t>PĒTNIECĪBAS VIRZIENI UN EKSPERTĪZE</a:t>
            </a:r>
            <a:endParaRPr/>
          </a:p>
          <a:p>
            <a:pPr marL="0" marR="0" lvl="0" indent="0" algn="ctr" rtl="0">
              <a:spcBef>
                <a:spcPts val="0"/>
              </a:spcBef>
              <a:spcAft>
                <a:spcPts val="0"/>
              </a:spcAft>
              <a:buNone/>
            </a:pPr>
            <a:endParaRPr sz="2800" b="1" i="0" u="none" strike="noStrike" cap="none">
              <a:solidFill>
                <a:schemeClr val="dk1"/>
              </a:solidFill>
              <a:latin typeface="Calibri"/>
              <a:ea typeface="Calibri"/>
              <a:cs typeface="Calibri"/>
              <a:sym typeface="Calibri"/>
            </a:endParaRPr>
          </a:p>
        </p:txBody>
      </p:sp>
      <p:pic>
        <p:nvPicPr>
          <p:cNvPr id="98" name="Google Shape;98;p2" descr="http://www.latekofood.lv/assets/images/main-products.png"/>
          <p:cNvPicPr preferRelativeResize="0"/>
          <p:nvPr/>
        </p:nvPicPr>
        <p:blipFill rotWithShape="1">
          <a:blip r:embed="rId5">
            <a:alphaModFix/>
          </a:blip>
          <a:srcRect/>
          <a:stretch/>
        </p:blipFill>
        <p:spPr>
          <a:xfrm>
            <a:off x="8396098" y="5379979"/>
            <a:ext cx="1714500" cy="1320692"/>
          </a:xfrm>
          <a:prstGeom prst="rect">
            <a:avLst/>
          </a:prstGeom>
          <a:noFill/>
          <a:ln>
            <a:noFill/>
          </a:ln>
        </p:spPr>
      </p:pic>
      <p:pic>
        <p:nvPicPr>
          <p:cNvPr id="99" name="Google Shape;99;p2"/>
          <p:cNvPicPr preferRelativeResize="0"/>
          <p:nvPr/>
        </p:nvPicPr>
        <p:blipFill rotWithShape="1">
          <a:blip r:embed="rId6">
            <a:alphaModFix/>
          </a:blip>
          <a:srcRect l="30695"/>
          <a:stretch/>
        </p:blipFill>
        <p:spPr>
          <a:xfrm>
            <a:off x="124296" y="5354714"/>
            <a:ext cx="1729458" cy="1402980"/>
          </a:xfrm>
          <a:prstGeom prst="rect">
            <a:avLst/>
          </a:prstGeom>
          <a:noFill/>
          <a:ln>
            <a:noFill/>
          </a:ln>
        </p:spPr>
      </p:pic>
      <p:pic>
        <p:nvPicPr>
          <p:cNvPr id="100" name="Google Shape;100;p2"/>
          <p:cNvPicPr preferRelativeResize="0"/>
          <p:nvPr/>
        </p:nvPicPr>
        <p:blipFill rotWithShape="1">
          <a:blip r:embed="rId7">
            <a:alphaModFix/>
          </a:blip>
          <a:srcRect/>
          <a:stretch/>
        </p:blipFill>
        <p:spPr>
          <a:xfrm>
            <a:off x="1949383" y="5430734"/>
            <a:ext cx="2160170" cy="1354043"/>
          </a:xfrm>
          <a:prstGeom prst="rect">
            <a:avLst/>
          </a:prstGeom>
          <a:noFill/>
          <a:ln>
            <a:noFill/>
          </a:ln>
        </p:spPr>
      </p:pic>
      <p:pic>
        <p:nvPicPr>
          <p:cNvPr id="101" name="Google Shape;101;p2"/>
          <p:cNvPicPr preferRelativeResize="0"/>
          <p:nvPr/>
        </p:nvPicPr>
        <p:blipFill rotWithShape="1">
          <a:blip r:embed="rId8">
            <a:alphaModFix/>
          </a:blip>
          <a:srcRect/>
          <a:stretch/>
        </p:blipFill>
        <p:spPr>
          <a:xfrm>
            <a:off x="1966826" y="5891987"/>
            <a:ext cx="963343" cy="865707"/>
          </a:xfrm>
          <a:prstGeom prst="rect">
            <a:avLst/>
          </a:prstGeom>
          <a:noFill/>
          <a:ln>
            <a:noFill/>
          </a:ln>
        </p:spPr>
      </p:pic>
      <p:pic>
        <p:nvPicPr>
          <p:cNvPr id="102" name="Google Shape;102;p2"/>
          <p:cNvPicPr preferRelativeResize="0"/>
          <p:nvPr/>
        </p:nvPicPr>
        <p:blipFill rotWithShape="1">
          <a:blip r:embed="rId9">
            <a:alphaModFix/>
          </a:blip>
          <a:srcRect/>
          <a:stretch/>
        </p:blipFill>
        <p:spPr>
          <a:xfrm>
            <a:off x="6113827" y="5222651"/>
            <a:ext cx="2248811" cy="1635349"/>
          </a:xfrm>
          <a:prstGeom prst="rect">
            <a:avLst/>
          </a:prstGeom>
          <a:noFill/>
          <a:ln>
            <a:noFill/>
          </a:ln>
        </p:spPr>
      </p:pic>
      <p:pic>
        <p:nvPicPr>
          <p:cNvPr id="2" name="Attēls 1"/>
          <p:cNvPicPr>
            <a:picLocks noChangeAspect="1"/>
          </p:cNvPicPr>
          <p:nvPr/>
        </p:nvPicPr>
        <p:blipFill rotWithShape="1">
          <a:blip r:embed="rId10">
            <a:extLst>
              <a:ext uri="{28A0092B-C50C-407E-A947-70E740481C1C}">
                <a14:useLocalDpi xmlns:a14="http://schemas.microsoft.com/office/drawing/2010/main" val="0"/>
              </a:ext>
            </a:extLst>
          </a:blip>
          <a:srcRect l="7587" t="21423" r="3981" b="3934"/>
          <a:stretch/>
        </p:blipFill>
        <p:spPr>
          <a:xfrm>
            <a:off x="10424095" y="5349080"/>
            <a:ext cx="1189756" cy="13389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692768" y="49370"/>
            <a:ext cx="11130280" cy="100507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595959"/>
              </a:buClr>
              <a:buSzPts val="3200"/>
              <a:buFont typeface="Century Gothic"/>
              <a:buNone/>
            </a:pPr>
            <a:r>
              <a:rPr lang="lv-LV" sz="2800" b="1">
                <a:latin typeface="Calibri"/>
                <a:ea typeface="Calibri"/>
                <a:cs typeface="Calibri"/>
                <a:sym typeface="Calibri"/>
              </a:rPr>
              <a:t>2023. gada pētniecības virzieni</a:t>
            </a:r>
            <a:endParaRPr sz="2800" b="1">
              <a:latin typeface="Calibri"/>
              <a:ea typeface="Calibri"/>
              <a:cs typeface="Calibri"/>
              <a:sym typeface="Calibri"/>
            </a:endParaRPr>
          </a:p>
        </p:txBody>
      </p:sp>
      <p:sp>
        <p:nvSpPr>
          <p:cNvPr id="108" name="Google Shape;108;p3"/>
          <p:cNvSpPr txBox="1">
            <a:spLocks noGrp="1"/>
          </p:cNvSpPr>
          <p:nvPr>
            <p:ph type="body" idx="1"/>
          </p:nvPr>
        </p:nvSpPr>
        <p:spPr>
          <a:xfrm>
            <a:off x="336876" y="962701"/>
            <a:ext cx="11518248" cy="2899961"/>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Clr>
                <a:schemeClr val="dk1"/>
              </a:buClr>
              <a:buSzPct val="66666"/>
              <a:buNone/>
            </a:pPr>
            <a:r>
              <a:rPr lang="lv-LV" dirty="0"/>
              <a:t>T</a:t>
            </a:r>
            <a:r>
              <a:rPr lang="lv-LV" sz="2400" dirty="0"/>
              <a:t>iek realizēti kopumā ap 40 zinātniski pētnieciskie projekti (ES «</a:t>
            </a:r>
            <a:r>
              <a:rPr lang="lv-LV" sz="2400" dirty="0" err="1"/>
              <a:t>Horizon</a:t>
            </a:r>
            <a:r>
              <a:rPr lang="lv-LV" sz="2400" dirty="0"/>
              <a:t> 2020», ERAF un nacionālais finansējums)</a:t>
            </a:r>
            <a:endParaRPr sz="2400" dirty="0"/>
          </a:p>
          <a:p>
            <a:pPr marL="742950" lvl="1" indent="-335280" algn="l" rtl="0">
              <a:lnSpc>
                <a:spcPct val="90000"/>
              </a:lnSpc>
              <a:spcBef>
                <a:spcPts val="960"/>
              </a:spcBef>
              <a:spcAft>
                <a:spcPts val="0"/>
              </a:spcAft>
              <a:buClr>
                <a:schemeClr val="dk1"/>
              </a:buClr>
              <a:buSzPct val="100000"/>
              <a:buChar char="▶"/>
            </a:pPr>
            <a:r>
              <a:rPr lang="lv-LV" dirty="0"/>
              <a:t>Pieaudzis ar viedajām tehnoloģijām saistītu projektu īpatsvars (4 projekti)</a:t>
            </a:r>
            <a:endParaRPr dirty="0"/>
          </a:p>
          <a:p>
            <a:pPr marL="742950" lvl="1" indent="-335280" algn="l" rtl="0">
              <a:lnSpc>
                <a:spcPct val="90000"/>
              </a:lnSpc>
              <a:spcBef>
                <a:spcPts val="960"/>
              </a:spcBef>
              <a:spcAft>
                <a:spcPts val="0"/>
              </a:spcAft>
              <a:buClr>
                <a:schemeClr val="dk1"/>
              </a:buClr>
              <a:buSzPct val="100000"/>
              <a:buChar char="▶"/>
            </a:pPr>
            <a:r>
              <a:rPr lang="lv-LV" dirty="0"/>
              <a:t>Tehnoloģiju pētījumos galvenokārt uz vidi saudzējošajām tehnoloģijām virzīti projekti</a:t>
            </a:r>
            <a:endParaRPr dirty="0"/>
          </a:p>
          <a:p>
            <a:pPr marL="742950" lvl="1" indent="-335280" algn="l" rtl="0">
              <a:lnSpc>
                <a:spcPct val="90000"/>
              </a:lnSpc>
              <a:spcBef>
                <a:spcPts val="960"/>
              </a:spcBef>
              <a:spcAft>
                <a:spcPts val="0"/>
              </a:spcAft>
              <a:buClr>
                <a:schemeClr val="dk1"/>
              </a:buClr>
              <a:buSzPct val="100000"/>
              <a:buChar char="▶"/>
            </a:pPr>
            <a:r>
              <a:rPr lang="lv-LV" dirty="0"/>
              <a:t>Salīdzinoši liels sadarbības projektu īpatsvars (16.1. un 16.2.), bet gaidām jaunus projektu konkursus</a:t>
            </a:r>
            <a:endParaRPr dirty="0"/>
          </a:p>
          <a:p>
            <a:pPr marL="0" lvl="0" indent="0" algn="l" rtl="0">
              <a:lnSpc>
                <a:spcPct val="90000"/>
              </a:lnSpc>
              <a:spcBef>
                <a:spcPts val="960"/>
              </a:spcBef>
              <a:spcAft>
                <a:spcPts val="0"/>
              </a:spcAft>
              <a:buNone/>
            </a:pPr>
            <a:r>
              <a:rPr lang="lv-LV" sz="2400" b="1" dirty="0">
                <a:solidFill>
                  <a:srgbClr val="980000"/>
                </a:solidFill>
              </a:rPr>
              <a:t>Problēma</a:t>
            </a:r>
            <a:r>
              <a:rPr lang="lv-LV" sz="2400" dirty="0">
                <a:solidFill>
                  <a:srgbClr val="980000"/>
                </a:solidFill>
              </a:rPr>
              <a:t>: projektu daudz, bet pārsvarā finansiāli nelieli, katrs prasa atšķirīgu menedžmentu, liels administratīvais slogs; projekti pārsvarā īsa termiņa- 3 gadi (īpaši liels izaicinājums augļkopībā!)</a:t>
            </a:r>
            <a:endParaRPr sz="2400" dirty="0">
              <a:solidFill>
                <a:srgbClr val="980000"/>
              </a:solidFill>
            </a:endParaRPr>
          </a:p>
        </p:txBody>
      </p:sp>
      <p:pic>
        <p:nvPicPr>
          <p:cNvPr id="109" name="Google Shape;109;p3"/>
          <p:cNvPicPr preferRelativeResize="0"/>
          <p:nvPr/>
        </p:nvPicPr>
        <p:blipFill rotWithShape="1">
          <a:blip r:embed="rId3">
            <a:alphaModFix/>
          </a:blip>
          <a:srcRect/>
          <a:stretch/>
        </p:blipFill>
        <p:spPr>
          <a:xfrm>
            <a:off x="-324559" y="4283721"/>
            <a:ext cx="3958641" cy="2225623"/>
          </a:xfrm>
          <a:prstGeom prst="rect">
            <a:avLst/>
          </a:prstGeom>
          <a:noFill/>
          <a:ln>
            <a:noFill/>
          </a:ln>
        </p:spPr>
      </p:pic>
      <p:pic>
        <p:nvPicPr>
          <p:cNvPr id="110" name="Google Shape;110;p3"/>
          <p:cNvPicPr preferRelativeResize="0"/>
          <p:nvPr/>
        </p:nvPicPr>
        <p:blipFill rotWithShape="1">
          <a:blip r:embed="rId4">
            <a:alphaModFix/>
          </a:blip>
          <a:srcRect/>
          <a:stretch/>
        </p:blipFill>
        <p:spPr>
          <a:xfrm>
            <a:off x="2972605" y="4286963"/>
            <a:ext cx="3952875" cy="2222381"/>
          </a:xfrm>
          <a:prstGeom prst="rect">
            <a:avLst/>
          </a:prstGeom>
          <a:noFill/>
          <a:ln>
            <a:noFill/>
          </a:ln>
        </p:spPr>
      </p:pic>
      <p:pic>
        <p:nvPicPr>
          <p:cNvPr id="111" name="Google Shape;111;p3"/>
          <p:cNvPicPr preferRelativeResize="0"/>
          <p:nvPr/>
        </p:nvPicPr>
        <p:blipFill rotWithShape="1">
          <a:blip r:embed="rId5">
            <a:alphaModFix/>
          </a:blip>
          <a:srcRect/>
          <a:stretch/>
        </p:blipFill>
        <p:spPr>
          <a:xfrm>
            <a:off x="5781294" y="4269169"/>
            <a:ext cx="4010406" cy="2254726"/>
          </a:xfrm>
          <a:prstGeom prst="rect">
            <a:avLst/>
          </a:prstGeom>
          <a:noFill/>
          <a:ln>
            <a:noFill/>
          </a:ln>
        </p:spPr>
      </p:pic>
      <p:pic>
        <p:nvPicPr>
          <p:cNvPr id="112" name="Google Shape;112;p3" descr="Attēls, kurā ir iekštelpa, siena, persona, virtuve&#10;&#10;Apraksts izveidots ar ļoti augstu ticamību"/>
          <p:cNvPicPr preferRelativeResize="0"/>
          <p:nvPr/>
        </p:nvPicPr>
        <p:blipFill rotWithShape="1">
          <a:blip r:embed="rId6">
            <a:alphaModFix/>
          </a:blip>
          <a:srcRect t="40351" r="-2" b="13083"/>
          <a:stretch/>
        </p:blipFill>
        <p:spPr>
          <a:xfrm>
            <a:off x="9026926" y="4269169"/>
            <a:ext cx="3211281" cy="2240175"/>
          </a:xfrm>
          <a:prstGeom prst="rect">
            <a:avLst/>
          </a:prstGeom>
          <a:noFill/>
          <a:ln>
            <a:noFill/>
          </a:ln>
        </p:spPr>
      </p:pic>
      <p:pic>
        <p:nvPicPr>
          <p:cNvPr id="113" name="Google Shape;113;p3"/>
          <p:cNvPicPr preferRelativeResize="0"/>
          <p:nvPr/>
        </p:nvPicPr>
        <p:blipFill rotWithShape="1">
          <a:blip r:embed="rId7">
            <a:alphaModFix/>
          </a:blip>
          <a:srcRect l="1062" t="20661"/>
          <a:stretch/>
        </p:blipFill>
        <p:spPr>
          <a:xfrm rot="5400000">
            <a:off x="2190034" y="4632206"/>
            <a:ext cx="2225626" cy="1528656"/>
          </a:xfrm>
          <a:prstGeom prst="rect">
            <a:avLst/>
          </a:prstGeom>
          <a:noFill/>
          <a:ln>
            <a:noFill/>
          </a:ln>
        </p:spPr>
      </p:pic>
      <p:pic>
        <p:nvPicPr>
          <p:cNvPr id="114" name="Google Shape;114;p3"/>
          <p:cNvPicPr preferRelativeResize="0"/>
          <p:nvPr/>
        </p:nvPicPr>
        <p:blipFill rotWithShape="1">
          <a:blip r:embed="rId8">
            <a:alphaModFix/>
          </a:blip>
          <a:srcRect/>
          <a:stretch/>
        </p:blipFill>
        <p:spPr>
          <a:xfrm>
            <a:off x="9026926" y="5810543"/>
            <a:ext cx="1286611" cy="7233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graphicFrame>
        <p:nvGraphicFramePr>
          <p:cNvPr id="121" name="Google Shape;121;p4"/>
          <p:cNvGraphicFramePr/>
          <p:nvPr/>
        </p:nvGraphicFramePr>
        <p:xfrm>
          <a:off x="637761" y="261334"/>
          <a:ext cx="10972800" cy="55679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8">
            <a:extLst>
              <a:ext uri="{FF2B5EF4-FFF2-40B4-BE49-F238E27FC236}">
                <a16:creationId xmlns:a16="http://schemas.microsoft.com/office/drawing/2014/main" id="{396F7B99-B8DF-46E8-B0FC-D0842A84BEE1}"/>
              </a:ext>
            </a:extLst>
          </p:cNvPr>
          <p:cNvGraphicFramePr>
            <a:graphicFrameLocks noGrp="1"/>
          </p:cNvGraphicFramePr>
          <p:nvPr>
            <p:extLst>
              <p:ext uri="{D42A27DB-BD31-4B8C-83A1-F6EECF244321}">
                <p14:modId xmlns:p14="http://schemas.microsoft.com/office/powerpoint/2010/main" val="2938795721"/>
              </p:ext>
            </p:extLst>
          </p:nvPr>
        </p:nvGraphicFramePr>
        <p:xfrm>
          <a:off x="7872011" y="4071712"/>
          <a:ext cx="2116721" cy="2699203"/>
        </p:xfrm>
        <a:graphic>
          <a:graphicData uri="http://schemas.openxmlformats.org/drawingml/2006/table">
            <a:tbl>
              <a:tblPr>
                <a:tableStyleId>{5C22544A-7EE6-4342-B048-85BDC9FD1C3A}</a:tableStyleId>
              </a:tblPr>
              <a:tblGrid>
                <a:gridCol w="2046093">
                  <a:extLst>
                    <a:ext uri="{9D8B030D-6E8A-4147-A177-3AD203B41FA5}">
                      <a16:colId xmlns:a16="http://schemas.microsoft.com/office/drawing/2014/main" val="1779730447"/>
                    </a:ext>
                  </a:extLst>
                </a:gridCol>
                <a:gridCol w="70628">
                  <a:extLst>
                    <a:ext uri="{9D8B030D-6E8A-4147-A177-3AD203B41FA5}">
                      <a16:colId xmlns:a16="http://schemas.microsoft.com/office/drawing/2014/main" val="723044412"/>
                    </a:ext>
                  </a:extLst>
                </a:gridCol>
              </a:tblGrid>
              <a:tr h="1356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Horizon 2020 ATLAS/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597397167"/>
                  </a:ext>
                </a:extLst>
              </a:tr>
              <a:tr h="1356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Horizon 2020 SMARTPROTECT</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996107980"/>
                  </a:ext>
                </a:extLst>
              </a:tr>
              <a:tr h="1356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Times New Roman" panose="02020603050405020304" pitchFamily="18" charset="0"/>
                          <a:cs typeface="Times New Roman" panose="02020603050405020304" pitchFamily="18" charset="0"/>
                        </a:rPr>
                        <a:t>ECPGR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Ogu</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projekts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2276008437"/>
                  </a:ext>
                </a:extLst>
              </a:tr>
              <a:tr h="1356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ERAF/</a:t>
                      </a:r>
                      <a:r>
                        <a:rPr lang="en-GB" sz="1000" u="none" strike="noStrike" dirty="0" err="1">
                          <a:effectLst/>
                          <a:latin typeface="Times New Roman" panose="02020603050405020304" pitchFamily="18" charset="0"/>
                          <a:cs typeface="Times New Roman" panose="02020603050405020304" pitchFamily="18" charset="0"/>
                        </a:rPr>
                        <a:t>Ribes</a:t>
                      </a:r>
                      <a:r>
                        <a:rPr lang="en-GB" sz="1000" u="none" strike="noStrike" dirty="0">
                          <a:effectLst/>
                          <a:latin typeface="Times New Roman" panose="02020603050405020304" pitchFamily="18" charset="0"/>
                          <a:cs typeface="Times New Roman" panose="02020603050405020304" pitchFamily="18" charset="0"/>
                        </a:rPr>
                        <a:t> </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2579844495"/>
                  </a:ext>
                </a:extLst>
              </a:tr>
              <a:tr h="138814">
                <a:tc>
                  <a:txBody>
                    <a:bodyPr/>
                    <a:lstStyle/>
                    <a:p>
                      <a:r>
                        <a:rPr lang="en-GB" sz="1000" dirty="0">
                          <a:latin typeface="Times New Roman" panose="02020603050405020304" pitchFamily="18" charset="0"/>
                          <a:cs typeface="Times New Roman" panose="02020603050405020304" pitchFamily="18" charset="0"/>
                        </a:rPr>
                        <a:t>ERAF/ </a:t>
                      </a:r>
                      <a:r>
                        <a:rPr lang="en-GB" sz="1000" dirty="0" err="1">
                          <a:latin typeface="Times New Roman" panose="02020603050405020304" pitchFamily="18" charset="0"/>
                          <a:cs typeface="Times New Roman" panose="02020603050405020304" pitchFamily="18" charset="0"/>
                        </a:rPr>
                        <a:t>GreenHort</a:t>
                      </a:r>
                      <a:endParaRPr lang="en-GB" sz="1000" dirty="0">
                        <a:latin typeface="Times New Roman" panose="02020603050405020304" pitchFamily="18" charset="0"/>
                        <a:cs typeface="Times New Roman" panose="02020603050405020304" pitchFamily="18" charset="0"/>
                      </a:endParaRPr>
                    </a:p>
                  </a:txBody>
                  <a:tcPr marL="6350" marR="6350" marT="6350" marB="0" anchor="b"/>
                </a:tc>
                <a:tc>
                  <a:txBody>
                    <a:bodyPr/>
                    <a:lstStyle/>
                    <a:p>
                      <a:endParaRPr lang="en-GB" sz="1000" dirty="0"/>
                    </a:p>
                  </a:txBody>
                  <a:tcPr marL="6350" marR="6350" marT="6350" marB="0" anchor="b"/>
                </a:tc>
                <a:extLst>
                  <a:ext uri="{0D108BD9-81ED-4DB2-BD59-A6C34878D82A}">
                    <a16:rowId xmlns:a16="http://schemas.microsoft.com/office/drawing/2014/main" val="3608847828"/>
                  </a:ext>
                </a:extLst>
              </a:tr>
              <a:tr h="120937">
                <a:tc>
                  <a:txBody>
                    <a:bodyPr/>
                    <a:lstStyle/>
                    <a:p>
                      <a:pPr algn="l" fontAlgn="b"/>
                      <a:r>
                        <a:rPr lang="en-GB" sz="1000" u="none" strike="noStrike" dirty="0">
                          <a:effectLst/>
                          <a:latin typeface="Times New Roman" panose="02020603050405020304" pitchFamily="18" charset="0"/>
                          <a:cs typeface="Times New Roman" panose="02020603050405020304" pitchFamily="18" charset="0"/>
                        </a:rPr>
                        <a:t>ERAF/ Postdoc/201 </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endParaRPr lang="en-GB" sz="1000" dirty="0"/>
                    </a:p>
                  </a:txBody>
                  <a:tcPr marL="6350" marR="6350" marT="6350" marB="0" anchor="b"/>
                </a:tc>
                <a:extLst>
                  <a:ext uri="{0D108BD9-81ED-4DB2-BD59-A6C34878D82A}">
                    <a16:rowId xmlns:a16="http://schemas.microsoft.com/office/drawing/2014/main" val="3363810156"/>
                  </a:ext>
                </a:extLst>
              </a:tr>
              <a:tr h="137013">
                <a:tc>
                  <a:txBody>
                    <a:bodyPr/>
                    <a:lstStyle/>
                    <a:p>
                      <a:pPr algn="l" fontAlgn="b"/>
                      <a:r>
                        <a:rPr lang="en-GB" sz="1000" u="none" strike="noStrike" dirty="0">
                          <a:effectLst/>
                          <a:latin typeface="Times New Roman" panose="02020603050405020304" pitchFamily="18" charset="0"/>
                          <a:cs typeface="Times New Roman" panose="02020603050405020304" pitchFamily="18" charset="0"/>
                        </a:rPr>
                        <a:t>ERAF/ Postdoc/249</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endParaRPr lang="en-GB" sz="1000" dirty="0"/>
                    </a:p>
                  </a:txBody>
                  <a:tcPr marL="6350" marR="6350" marT="6350" marB="0" anchor="b"/>
                </a:tc>
                <a:extLst>
                  <a:ext uri="{0D108BD9-81ED-4DB2-BD59-A6C34878D82A}">
                    <a16:rowId xmlns:a16="http://schemas.microsoft.com/office/drawing/2014/main" val="1509830243"/>
                  </a:ext>
                </a:extLst>
              </a:tr>
              <a:tr h="13567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ERAF/</a:t>
                      </a:r>
                      <a:r>
                        <a:rPr lang="en-GB" sz="1000" u="none" strike="noStrike" dirty="0" err="1">
                          <a:effectLst/>
                          <a:latin typeface="Times New Roman" panose="02020603050405020304" pitchFamily="18" charset="0"/>
                          <a:cs typeface="Times New Roman" panose="02020603050405020304" pitchFamily="18" charset="0"/>
                        </a:rPr>
                        <a:t>starptautiskais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974477950"/>
                  </a:ext>
                </a:extLst>
              </a:tr>
              <a:tr h="1388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ERAF/LLU 8.2.3.</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73656093"/>
                  </a:ext>
                </a:extLst>
              </a:tr>
              <a:tr h="138814">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ZM </a:t>
                      </a:r>
                      <a:r>
                        <a:rPr lang="en-GB" sz="1000" u="none" strike="noStrike" dirty="0" err="1">
                          <a:effectLst/>
                          <a:latin typeface="Times New Roman" panose="02020603050405020304" pitchFamily="18" charset="0"/>
                          <a:cs typeface="Times New Roman" panose="02020603050405020304" pitchFamily="18" charset="0"/>
                        </a:rPr>
                        <a:t>subsidēts</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selekcijas</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4044792005"/>
                  </a:ext>
                </a:extLst>
              </a:tr>
              <a:tr h="138814">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Times New Roman" panose="02020603050405020304" pitchFamily="18" charset="0"/>
                          <a:cs typeface="Times New Roman" panose="02020603050405020304" pitchFamily="18" charset="0"/>
                        </a:rPr>
                        <a:t>ZM </a:t>
                      </a:r>
                      <a:r>
                        <a:rPr lang="fi-FI" sz="1000" u="none" strike="noStrike" dirty="0">
                          <a:effectLst/>
                          <a:latin typeface="Times New Roman" panose="02020603050405020304" pitchFamily="18" charset="0"/>
                          <a:cs typeface="Times New Roman" panose="02020603050405020304" pitchFamily="18" charset="0"/>
                        </a:rPr>
                        <a:t>In -Situ Sad.līg.ar Silavu</a:t>
                      </a:r>
                      <a:endParaRPr lang="fi-FI"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2822684157"/>
                  </a:ext>
                </a:extLst>
              </a:tr>
              <a:tr h="120937">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ZM </a:t>
                      </a:r>
                      <a:r>
                        <a:rPr lang="en-GB" sz="1000" u="none" strike="noStrike" dirty="0" err="1">
                          <a:effectLst/>
                          <a:latin typeface="Times New Roman" panose="02020603050405020304" pitchFamily="18" charset="0"/>
                          <a:cs typeface="Times New Roman" panose="02020603050405020304" pitchFamily="18" charset="0"/>
                        </a:rPr>
                        <a:t>Elektron.žurnāls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rowSpan="2">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802534335"/>
                  </a:ext>
                </a:extLst>
              </a:tr>
              <a:tr h="120937">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Times New Roman" panose="02020603050405020304" pitchFamily="18" charset="0"/>
                          <a:cs typeface="Times New Roman" panose="02020603050405020304" pitchFamily="18" charset="0"/>
                        </a:rPr>
                        <a:t>ZM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Dārze</a:t>
                      </a:r>
                      <a:r>
                        <a:rPr lang="lv-LV" sz="1000" b="0" i="0" u="none" strike="noStrike" dirty="0">
                          <a:solidFill>
                            <a:srgbClr val="000000"/>
                          </a:solidFill>
                          <a:effectLst/>
                          <a:latin typeface="Times New Roman" panose="02020603050405020304" pitchFamily="18" charset="0"/>
                          <a:cs typeface="Times New Roman" panose="02020603050405020304" pitchFamily="18" charset="0"/>
                        </a:rPr>
                        <a:t>ņ</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u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mēslošana</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vMerge="1">
                  <a:txBody>
                    <a:bodyPr/>
                    <a:lstStyle/>
                    <a:p>
                      <a:endParaRPr lang="en-GB"/>
                    </a:p>
                  </a:txBody>
                  <a:tcPr/>
                </a:tc>
                <a:extLst>
                  <a:ext uri="{0D108BD9-81ED-4DB2-BD59-A6C34878D82A}">
                    <a16:rowId xmlns:a16="http://schemas.microsoft.com/office/drawing/2014/main" val="661576316"/>
                  </a:ext>
                </a:extLst>
              </a:tr>
              <a:tr h="138814">
                <a:tc>
                  <a:txBody>
                    <a:bodyPr/>
                    <a:lstStyle/>
                    <a:p>
                      <a:pPr algn="l" fontAlgn="b"/>
                      <a:r>
                        <a:rPr lang="en-GB" sz="1000" u="none" strike="noStrike" dirty="0">
                          <a:effectLst/>
                          <a:latin typeface="Times New Roman" panose="02020603050405020304" pitchFamily="18" charset="0"/>
                          <a:cs typeface="Times New Roman" panose="02020603050405020304" pitchFamily="18" charset="0"/>
                        </a:rPr>
                        <a:t>ZM LAP </a:t>
                      </a:r>
                      <a:r>
                        <a:rPr lang="en-GB" sz="1000" u="none" strike="noStrike" dirty="0" err="1">
                          <a:effectLst/>
                          <a:latin typeface="Times New Roman" panose="02020603050405020304" pitchFamily="18" charset="0"/>
                          <a:cs typeface="Times New Roman" panose="02020603050405020304" pitchFamily="18" charset="0"/>
                        </a:rPr>
                        <a:t>demonstrējumu</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 (7)</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571674395"/>
                  </a:ext>
                </a:extLst>
              </a:tr>
              <a:tr h="120937">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Times New Roman" panose="02020603050405020304" pitchFamily="18" charset="0"/>
                          <a:cs typeface="Times New Roman" panose="02020603050405020304" pitchFamily="18" charset="0"/>
                        </a:rPr>
                        <a:t>LIAA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vaučeri</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(2)</a:t>
                      </a: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391171683"/>
                  </a:ext>
                </a:extLst>
              </a:tr>
              <a:tr h="159203">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lv-LV" sz="1000" b="0" i="0" kern="1200" dirty="0">
                          <a:solidFill>
                            <a:schemeClr val="dk1"/>
                          </a:solidFill>
                          <a:effectLst/>
                          <a:latin typeface="Times New Roman" panose="02020603050405020304" pitchFamily="18" charset="0"/>
                          <a:ea typeface="+mn-ea"/>
                          <a:cs typeface="Times New Roman" panose="02020603050405020304" pitchFamily="18" charset="0"/>
                        </a:rPr>
                        <a:t>RSU ārpakalpojums projekts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2600677787"/>
                  </a:ext>
                </a:extLst>
              </a:tr>
              <a:tr h="120937">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16.2. </a:t>
                      </a:r>
                      <a:r>
                        <a:rPr lang="en-GB" sz="1000" u="none" strike="noStrike" dirty="0" err="1">
                          <a:effectLst/>
                          <a:latin typeface="Times New Roman" panose="02020603050405020304" pitchFamily="18" charset="0"/>
                          <a:cs typeface="Times New Roman" panose="02020603050405020304" pitchFamily="18" charset="0"/>
                        </a:rPr>
                        <a:t>akt</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a:t>
                      </a:r>
                      <a:r>
                        <a:rPr lang="en-GB" sz="1000" u="none" strike="noStrike" dirty="0" err="1">
                          <a:effectLst/>
                          <a:latin typeface="Times New Roman" panose="02020603050405020304" pitchFamily="18" charset="0"/>
                          <a:cs typeface="Times New Roman" panose="02020603050405020304" pitchFamily="18" charset="0"/>
                        </a:rPr>
                        <a:t>Ķirši</a:t>
                      </a:r>
                      <a:r>
                        <a:rPr lang="en-GB" sz="1000" u="none" strike="noStrike" dirty="0">
                          <a:effectLst/>
                          <a:latin typeface="Times New Roman" panose="02020603050405020304" pitchFamily="18" charset="0"/>
                          <a:cs typeface="Times New Roman" panose="02020603050405020304" pitchFamily="18" charset="0"/>
                        </a:rPr>
                        <a:t> </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350" marR="6350" marT="6350"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350" marR="6350" marT="6350" marB="0" anchor="b"/>
                </a:tc>
                <a:extLst>
                  <a:ext uri="{0D108BD9-81ED-4DB2-BD59-A6C34878D82A}">
                    <a16:rowId xmlns:a16="http://schemas.microsoft.com/office/drawing/2014/main" val="1614077137"/>
                  </a:ext>
                </a:extLst>
              </a:tr>
            </a:tbl>
          </a:graphicData>
        </a:graphic>
      </p:graphicFrame>
      <p:graphicFrame>
        <p:nvGraphicFramePr>
          <p:cNvPr id="8" name="Table 9">
            <a:extLst>
              <a:ext uri="{FF2B5EF4-FFF2-40B4-BE49-F238E27FC236}">
                <a16:creationId xmlns:a16="http://schemas.microsoft.com/office/drawing/2014/main" id="{CBDC692C-BD1B-4FF5-B7DD-91AD47A479BF}"/>
              </a:ext>
            </a:extLst>
          </p:cNvPr>
          <p:cNvGraphicFramePr>
            <a:graphicFrameLocks noGrp="1"/>
          </p:cNvGraphicFramePr>
          <p:nvPr>
            <p:extLst>
              <p:ext uri="{D42A27DB-BD31-4B8C-83A1-F6EECF244321}">
                <p14:modId xmlns:p14="http://schemas.microsoft.com/office/powerpoint/2010/main" val="2314628924"/>
              </p:ext>
            </p:extLst>
          </p:nvPr>
        </p:nvGraphicFramePr>
        <p:xfrm>
          <a:off x="5746220" y="4198105"/>
          <a:ext cx="2047951" cy="2572810"/>
        </p:xfrm>
        <a:graphic>
          <a:graphicData uri="http://schemas.openxmlformats.org/drawingml/2006/table">
            <a:tbl>
              <a:tblPr>
                <a:tableStyleId>{5C22544A-7EE6-4342-B048-85BDC9FD1C3A}</a:tableStyleId>
              </a:tblPr>
              <a:tblGrid>
                <a:gridCol w="1982684">
                  <a:extLst>
                    <a:ext uri="{9D8B030D-6E8A-4147-A177-3AD203B41FA5}">
                      <a16:colId xmlns:a16="http://schemas.microsoft.com/office/drawing/2014/main" val="2887186890"/>
                    </a:ext>
                  </a:extLst>
                </a:gridCol>
                <a:gridCol w="65267">
                  <a:extLst>
                    <a:ext uri="{9D8B030D-6E8A-4147-A177-3AD203B41FA5}">
                      <a16:colId xmlns:a16="http://schemas.microsoft.com/office/drawing/2014/main" val="2957121723"/>
                    </a:ext>
                  </a:extLst>
                </a:gridCol>
              </a:tblGrid>
              <a:tr h="148013">
                <a:tc>
                  <a:txBody>
                    <a:bodyPr/>
                    <a:lstStyle/>
                    <a:p>
                      <a:pPr algn="l" fontAlgn="b"/>
                      <a:r>
                        <a:rPr lang="en-GB" sz="1000" b="0" i="0" u="none" strike="noStrike" dirty="0">
                          <a:solidFill>
                            <a:srgbClr val="000000"/>
                          </a:solidFill>
                          <a:effectLst/>
                          <a:latin typeface="Times New Roman" panose="02020603050405020304" pitchFamily="18" charset="0"/>
                          <a:cs typeface="Times New Roman" panose="02020603050405020304" pitchFamily="18" charset="0"/>
                        </a:rPr>
                        <a:t>LZP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projekts</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Kraupis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4098643551"/>
                  </a:ext>
                </a:extLst>
              </a:tr>
              <a:tr h="148013">
                <a:tc>
                  <a:txBody>
                    <a:bodyPr/>
                    <a:lstStyle/>
                    <a:p>
                      <a:pPr algn="l" fontAlgn="b"/>
                      <a:r>
                        <a:rPr lang="en-GB" sz="1000" b="0" i="0" u="none" strike="noStrike" dirty="0">
                          <a:solidFill>
                            <a:srgbClr val="000000"/>
                          </a:solidFill>
                          <a:effectLst/>
                          <a:latin typeface="Times New Roman" panose="02020603050405020304" pitchFamily="18" charset="0"/>
                          <a:cs typeface="Times New Roman" panose="02020603050405020304" pitchFamily="18" charset="0"/>
                        </a:rPr>
                        <a:t>LZP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projekts</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Avenes</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krūmcidonijas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2804982351"/>
                  </a:ext>
                </a:extLst>
              </a:tr>
              <a:tr h="148013">
                <a:tc>
                  <a:txBody>
                    <a:bodyPr/>
                    <a:lstStyle/>
                    <a:p>
                      <a:pPr algn="l" fontAlgn="b"/>
                      <a:r>
                        <a:rPr lang="en-GB" sz="1000" b="0" i="0" u="none" strike="noStrike" dirty="0">
                          <a:solidFill>
                            <a:srgbClr val="000000"/>
                          </a:solidFill>
                          <a:effectLst/>
                          <a:latin typeface="Times New Roman" panose="02020603050405020304" pitchFamily="18" charset="0"/>
                          <a:cs typeface="Times New Roman" panose="02020603050405020304" pitchFamily="18" charset="0"/>
                        </a:rPr>
                        <a:t>LZP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projekts</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0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T</a:t>
                      </a:r>
                      <a:r>
                        <a:rPr lang="lv-LV" sz="1000" kern="1200" dirty="0" err="1">
                          <a:solidFill>
                            <a:schemeClr val="dk1"/>
                          </a:solidFill>
                          <a:effectLst/>
                          <a:latin typeface="Times New Roman" panose="02020603050405020304" pitchFamily="18" charset="0"/>
                          <a:ea typeface="+mn-ea"/>
                          <a:cs typeface="Times New Roman" panose="02020603050405020304" pitchFamily="18" charset="0"/>
                        </a:rPr>
                        <a:t>okotrienol</a:t>
                      </a:r>
                      <a:r>
                        <a:rPr lang="en-GB" sz="1000" kern="1200" dirty="0" err="1">
                          <a:solidFill>
                            <a:schemeClr val="dk1"/>
                          </a:solidFill>
                          <a:effectLst/>
                          <a:latin typeface="Times New Roman" panose="02020603050405020304" pitchFamily="18" charset="0"/>
                          <a:ea typeface="+mn-ea"/>
                          <a:cs typeface="Times New Roman" panose="02020603050405020304" pitchFamily="18" charset="0"/>
                        </a:rPr>
                        <a:t>i</a:t>
                      </a:r>
                      <a:endParaRPr lang="en-GB" sz="10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642313690"/>
                  </a:ext>
                </a:extLst>
              </a:tr>
              <a:tr h="148013">
                <a:tc>
                  <a:txBody>
                    <a:bodyPr/>
                    <a:lstStyle/>
                    <a:p>
                      <a:pPr algn="l" fontAlgn="b"/>
                      <a:r>
                        <a:rPr lang="en-GB" sz="1000" b="0" i="0" u="none" strike="noStrike" dirty="0">
                          <a:solidFill>
                            <a:srgbClr val="000000"/>
                          </a:solidFill>
                          <a:effectLst/>
                          <a:latin typeface="Times New Roman" panose="02020603050405020304" pitchFamily="18" charset="0"/>
                          <a:cs typeface="Times New Roman" panose="02020603050405020304" pitchFamily="18" charset="0"/>
                        </a:rPr>
                        <a:t>LZP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projekts</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a:t>
                      </a:r>
                      <a:r>
                        <a:rPr lang="en-GB" sz="1000" b="0" i="0" u="none" strike="noStrike" kern="1200" dirty="0">
                          <a:solidFill>
                            <a:schemeClr val="dk1"/>
                          </a:solidFill>
                          <a:effectLst/>
                          <a:latin typeface="Times New Roman" panose="02020603050405020304" pitchFamily="18" charset="0"/>
                          <a:ea typeface="+mn-ea"/>
                          <a:cs typeface="Times New Roman" panose="02020603050405020304" pitchFamily="18" charset="0"/>
                        </a:rPr>
                        <a:t>B</a:t>
                      </a:r>
                      <a:r>
                        <a:rPr lang="lv-LV" sz="1000" kern="1200" dirty="0" err="1">
                          <a:solidFill>
                            <a:schemeClr val="dk1"/>
                          </a:solidFill>
                          <a:effectLst/>
                          <a:latin typeface="Times New Roman" panose="02020603050405020304" pitchFamily="18" charset="0"/>
                          <a:ea typeface="+mn-ea"/>
                          <a:cs typeface="Times New Roman" panose="02020603050405020304" pitchFamily="18" charset="0"/>
                        </a:rPr>
                        <a:t>ioloģijas</a:t>
                      </a:r>
                      <a:r>
                        <a:rPr lang="lv-LV" sz="1000" kern="1200" dirty="0">
                          <a:solidFill>
                            <a:schemeClr val="dk1"/>
                          </a:solidFill>
                          <a:effectLst/>
                          <a:latin typeface="Times New Roman" panose="02020603050405020304" pitchFamily="18" charset="0"/>
                          <a:ea typeface="+mn-ea"/>
                          <a:cs typeface="Times New Roman" panose="02020603050405020304" pitchFamily="18" charset="0"/>
                        </a:rPr>
                        <a:t> leksika</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a:t>
                      </a: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1823424528"/>
                  </a:ext>
                </a:extLst>
              </a:tr>
              <a:tr h="148013">
                <a:tc>
                  <a:txBody>
                    <a:bodyPr/>
                    <a:lstStyle/>
                    <a:p>
                      <a:pPr algn="l" fontAlgn="b"/>
                      <a:r>
                        <a:rPr lang="en-GB" sz="1000" b="0" i="0" u="none" strike="noStrike" dirty="0">
                          <a:solidFill>
                            <a:srgbClr val="000000"/>
                          </a:solidFill>
                          <a:effectLst/>
                          <a:latin typeface="Times New Roman" panose="02020603050405020304" pitchFamily="18" charset="0"/>
                          <a:cs typeface="Times New Roman" panose="02020603050405020304" pitchFamily="18" charset="0"/>
                        </a:rPr>
                        <a:t>LZP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projekts</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Ērkš</a:t>
                      </a:r>
                      <a:r>
                        <a:rPr lang="lv-LV" sz="1000" b="0" i="0" u="none" strike="noStrike" dirty="0">
                          <a:solidFill>
                            <a:srgbClr val="000000"/>
                          </a:solidFill>
                          <a:effectLst/>
                          <a:latin typeface="Times New Roman" panose="02020603050405020304" pitchFamily="18" charset="0"/>
                          <a:cs typeface="Times New Roman" panose="02020603050405020304" pitchFamily="18" charset="0"/>
                        </a:rPr>
                        <a:t>ķ</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ogas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2791528718"/>
                  </a:ext>
                </a:extLst>
              </a:tr>
              <a:tr h="15029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Times New Roman" panose="02020603050405020304" pitchFamily="18" charset="0"/>
                          <a:cs typeface="Times New Roman" panose="02020603050405020304" pitchFamily="18" charset="0"/>
                        </a:rPr>
                        <a:t>LZP </a:t>
                      </a:r>
                      <a:r>
                        <a:rPr lang="en-GB" sz="1000" b="0" i="0" u="none" strike="noStrike" dirty="0" err="1">
                          <a:solidFill>
                            <a:srgbClr val="000000"/>
                          </a:solidFill>
                          <a:effectLst/>
                          <a:latin typeface="Times New Roman" panose="02020603050405020304" pitchFamily="18" charset="0"/>
                          <a:cs typeface="Times New Roman" panose="02020603050405020304" pitchFamily="18" charset="0"/>
                        </a:rPr>
                        <a:t>projekts</a:t>
                      </a:r>
                      <a:r>
                        <a:rPr lang="en-GB" sz="1000" b="0" i="0" u="none" strike="noStrike" dirty="0">
                          <a:solidFill>
                            <a:srgbClr val="000000"/>
                          </a:solidFill>
                          <a:effectLst/>
                          <a:latin typeface="Times New Roman" panose="02020603050405020304" pitchFamily="18" charset="0"/>
                          <a:cs typeface="Times New Roman" panose="02020603050405020304" pitchFamily="18" charset="0"/>
                        </a:rPr>
                        <a:t>/ </a:t>
                      </a:r>
                      <a:r>
                        <a:rPr lang="lv-LV" sz="1000" kern="1200" dirty="0" err="1">
                          <a:solidFill>
                            <a:schemeClr val="dk1"/>
                          </a:solidFill>
                          <a:effectLst/>
                          <a:latin typeface="Times New Roman" panose="02020603050405020304" pitchFamily="18" charset="0"/>
                          <a:ea typeface="+mn-ea"/>
                          <a:cs typeface="Times New Roman" panose="02020603050405020304" pitchFamily="18" charset="0"/>
                        </a:rPr>
                        <a:t>FerulCelluZyms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361446287"/>
                  </a:ext>
                </a:extLst>
              </a:tr>
              <a:tr h="14801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u="none" strike="noStrike" dirty="0">
                          <a:effectLst/>
                          <a:latin typeface="Times New Roman" panose="02020603050405020304" pitchFamily="18" charset="0"/>
                          <a:cs typeface="Times New Roman" panose="02020603050405020304" pitchFamily="18" charset="0"/>
                        </a:rPr>
                        <a:t>16.1. </a:t>
                      </a:r>
                      <a:r>
                        <a:rPr lang="en-GB" sz="1000" u="none" strike="noStrike" dirty="0" err="1">
                          <a:effectLst/>
                          <a:latin typeface="Times New Roman" panose="02020603050405020304" pitchFamily="18" charset="0"/>
                          <a:cs typeface="Times New Roman" panose="02020603050405020304" pitchFamily="18" charset="0"/>
                        </a:rPr>
                        <a:t>akt</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a:t>
                      </a:r>
                      <a:r>
                        <a:rPr lang="en-GB" sz="1000" u="none" strike="noStrike" dirty="0" err="1">
                          <a:effectLst/>
                          <a:latin typeface="Times New Roman" panose="02020603050405020304" pitchFamily="18" charset="0"/>
                          <a:cs typeface="Times New Roman" panose="02020603050405020304" pitchFamily="18" charset="0"/>
                        </a:rPr>
                        <a:t>Ābele-Avene</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endParaRPr lang="en-GB" sz="1000"/>
                    </a:p>
                  </a:txBody>
                  <a:tcPr marL="6061" marR="6061" marT="6061" marB="0" anchor="b"/>
                </a:tc>
                <a:extLst>
                  <a:ext uri="{0D108BD9-81ED-4DB2-BD59-A6C34878D82A}">
                    <a16:rowId xmlns:a16="http://schemas.microsoft.com/office/drawing/2014/main" val="2643375980"/>
                  </a:ext>
                </a:extLst>
              </a:tr>
              <a:tr h="148013">
                <a:tc>
                  <a:txBody>
                    <a:bodyPr/>
                    <a:lstStyle/>
                    <a:p>
                      <a:pPr algn="l" fontAlgn="b"/>
                      <a:r>
                        <a:rPr lang="en-GB" sz="1000" u="none" strike="noStrike" dirty="0">
                          <a:effectLst/>
                          <a:latin typeface="Times New Roman" panose="02020603050405020304" pitchFamily="18" charset="0"/>
                          <a:cs typeface="Times New Roman" panose="02020603050405020304" pitchFamily="18" charset="0"/>
                        </a:rPr>
                        <a:t>16.1. </a:t>
                      </a:r>
                      <a:r>
                        <a:rPr lang="en-GB" sz="1000" u="none" strike="noStrike" dirty="0" err="1">
                          <a:effectLst/>
                          <a:latin typeface="Times New Roman" panose="02020603050405020304" pitchFamily="18" charset="0"/>
                          <a:cs typeface="Times New Roman" panose="02020603050405020304" pitchFamily="18" charset="0"/>
                        </a:rPr>
                        <a:t>akt</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a:t>
                      </a:r>
                      <a:r>
                        <a:rPr lang="en-GB" sz="1000" u="none" strike="noStrike" dirty="0" err="1">
                          <a:effectLst/>
                          <a:latin typeface="Times New Roman" panose="02020603050405020304" pitchFamily="18" charset="0"/>
                          <a:cs typeface="Times New Roman" panose="02020603050405020304" pitchFamily="18" charset="0"/>
                        </a:rPr>
                        <a:t>Biopolimēri</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endParaRPr lang="en-GB" sz="1000" dirty="0"/>
                    </a:p>
                  </a:txBody>
                  <a:tcPr marL="6061" marR="6061" marT="6061" marB="0" anchor="b"/>
                </a:tc>
                <a:extLst>
                  <a:ext uri="{0D108BD9-81ED-4DB2-BD59-A6C34878D82A}">
                    <a16:rowId xmlns:a16="http://schemas.microsoft.com/office/drawing/2014/main" val="2947488330"/>
                  </a:ext>
                </a:extLst>
              </a:tr>
              <a:tr h="148013">
                <a:tc>
                  <a:txBody>
                    <a:bodyPr/>
                    <a:lstStyle/>
                    <a:p>
                      <a:pPr algn="l" fontAlgn="b"/>
                      <a:r>
                        <a:rPr lang="lv-LV" sz="1000" u="none" strike="noStrike" dirty="0">
                          <a:effectLst/>
                          <a:latin typeface="Times New Roman" panose="02020603050405020304" pitchFamily="18" charset="0"/>
                          <a:cs typeface="Times New Roman" panose="02020603050405020304" pitchFamily="18" charset="0"/>
                        </a:rPr>
                        <a:t>16.1. </a:t>
                      </a:r>
                      <a:r>
                        <a:rPr lang="en-GB" sz="1000" u="none" strike="noStrike" dirty="0" err="1">
                          <a:effectLst/>
                          <a:latin typeface="Times New Roman" panose="02020603050405020304" pitchFamily="18" charset="0"/>
                          <a:cs typeface="Times New Roman" panose="02020603050405020304" pitchFamily="18" charset="0"/>
                        </a:rPr>
                        <a:t>akt</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a:t>
                      </a:r>
                      <a:r>
                        <a:rPr lang="lv-LV" sz="1000" u="none" strike="noStrike" dirty="0">
                          <a:effectLst/>
                          <a:latin typeface="Times New Roman" panose="02020603050405020304" pitchFamily="18" charset="0"/>
                          <a:cs typeface="Times New Roman" panose="02020603050405020304" pitchFamily="18" charset="0"/>
                        </a:rPr>
                        <a:t>Biotehnoloģijas </a:t>
                      </a:r>
                      <a:endParaRPr lang="lv-LV"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endParaRPr lang="en-GB" sz="1000" dirty="0"/>
                    </a:p>
                  </a:txBody>
                  <a:tcPr marL="6061" marR="6061" marT="6061" marB="0" anchor="b"/>
                </a:tc>
                <a:extLst>
                  <a:ext uri="{0D108BD9-81ED-4DB2-BD59-A6C34878D82A}">
                    <a16:rowId xmlns:a16="http://schemas.microsoft.com/office/drawing/2014/main" val="18544561"/>
                  </a:ext>
                </a:extLst>
              </a:tr>
              <a:tr h="148013">
                <a:tc>
                  <a:txBody>
                    <a:bodyPr/>
                    <a:lstStyle/>
                    <a:p>
                      <a:pPr algn="l" fontAlgn="b"/>
                      <a:r>
                        <a:rPr lang="en-GB" sz="1000" u="none" strike="noStrike" dirty="0">
                          <a:effectLst/>
                          <a:latin typeface="Times New Roman" panose="02020603050405020304" pitchFamily="18" charset="0"/>
                          <a:cs typeface="Times New Roman" panose="02020603050405020304" pitchFamily="18" charset="0"/>
                        </a:rPr>
                        <a:t>16.2. </a:t>
                      </a:r>
                      <a:r>
                        <a:rPr lang="en-GB" sz="1000" u="none" strike="noStrike" dirty="0" err="1">
                          <a:effectLst/>
                          <a:latin typeface="Times New Roman" panose="02020603050405020304" pitchFamily="18" charset="0"/>
                          <a:cs typeface="Times New Roman" panose="02020603050405020304" pitchFamily="18" charset="0"/>
                        </a:rPr>
                        <a:t>akt</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a:t>
                      </a:r>
                      <a:r>
                        <a:rPr lang="en-GB" sz="1000" u="none" strike="noStrike" dirty="0" err="1">
                          <a:effectLst/>
                          <a:latin typeface="Times New Roman" panose="02020603050405020304" pitchFamily="18" charset="0"/>
                          <a:cs typeface="Times New Roman" panose="02020603050405020304" pitchFamily="18" charset="0"/>
                        </a:rPr>
                        <a:t>Vīnogas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endParaRPr lang="en-GB" sz="1000"/>
                    </a:p>
                  </a:txBody>
                  <a:tcPr marL="6061" marR="6061" marT="6061" marB="0" anchor="b"/>
                </a:tc>
                <a:extLst>
                  <a:ext uri="{0D108BD9-81ED-4DB2-BD59-A6C34878D82A}">
                    <a16:rowId xmlns:a16="http://schemas.microsoft.com/office/drawing/2014/main" val="3510521465"/>
                  </a:ext>
                </a:extLst>
              </a:tr>
              <a:tr h="187884">
                <a:tc>
                  <a:txBody>
                    <a:bodyPr/>
                    <a:lstStyle/>
                    <a:p>
                      <a:pPr algn="l" fontAlgn="b"/>
                      <a:r>
                        <a:rPr lang="en-GB" sz="1000" u="none" strike="noStrike" dirty="0">
                          <a:effectLst/>
                          <a:latin typeface="Times New Roman" panose="02020603050405020304" pitchFamily="18" charset="0"/>
                          <a:cs typeface="Times New Roman" panose="02020603050405020304" pitchFamily="18" charset="0"/>
                        </a:rPr>
                        <a:t>16.2. </a:t>
                      </a:r>
                      <a:r>
                        <a:rPr lang="en-GB" sz="1000" u="none" strike="noStrike" dirty="0" err="1">
                          <a:effectLst/>
                          <a:latin typeface="Times New Roman" panose="02020603050405020304" pitchFamily="18" charset="0"/>
                          <a:cs typeface="Times New Roman" panose="02020603050405020304" pitchFamily="18" charset="0"/>
                        </a:rPr>
                        <a:t>akt</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a:t>
                      </a:r>
                      <a:r>
                        <a:rPr lang="en-GB" sz="1000" u="none" strike="noStrike" dirty="0" err="1">
                          <a:effectLst/>
                          <a:latin typeface="Times New Roman" panose="02020603050405020304" pitchFamily="18" charset="0"/>
                          <a:cs typeface="Times New Roman" panose="02020603050405020304" pitchFamily="18" charset="0"/>
                        </a:rPr>
                        <a:t>Plūmes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endParaRPr lang="en-GB" sz="1000" dirty="0"/>
                    </a:p>
                  </a:txBody>
                  <a:tcPr marL="6061" marR="6061" marT="6061" marB="0" anchor="b"/>
                </a:tc>
                <a:extLst>
                  <a:ext uri="{0D108BD9-81ED-4DB2-BD59-A6C34878D82A}">
                    <a16:rowId xmlns:a16="http://schemas.microsoft.com/office/drawing/2014/main" val="1123081636"/>
                  </a:ext>
                </a:extLst>
              </a:tr>
              <a:tr h="126741">
                <a:tc>
                  <a:txBody>
                    <a:bodyPr/>
                    <a:lstStyle/>
                    <a:p>
                      <a:pPr algn="l" fontAlgn="b"/>
                      <a:r>
                        <a:rPr lang="en-GB" sz="1000" u="none" strike="noStrike">
                          <a:effectLst/>
                          <a:latin typeface="Times New Roman" panose="02020603050405020304" pitchFamily="18" charset="0"/>
                          <a:cs typeface="Times New Roman" panose="02020603050405020304" pitchFamily="18" charset="0"/>
                        </a:rPr>
                        <a:t>16.2. akt. Projekti/Edamame</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2780553585"/>
                  </a:ext>
                </a:extLst>
              </a:tr>
              <a:tr h="97623">
                <a:tc>
                  <a:txBody>
                    <a:bodyPr/>
                    <a:lstStyle/>
                    <a:p>
                      <a:pPr algn="l" fontAlgn="b"/>
                      <a:r>
                        <a:rPr lang="en-GB" sz="1000" u="none" strike="noStrike">
                          <a:effectLst/>
                          <a:latin typeface="Times New Roman" panose="02020603050405020304" pitchFamily="18" charset="0"/>
                          <a:cs typeface="Times New Roman" panose="02020603050405020304" pitchFamily="18" charset="0"/>
                        </a:rPr>
                        <a:t>16.2. akt. Projekti/Ķiploks</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1841824398"/>
                  </a:ext>
                </a:extLst>
              </a:tr>
              <a:tr h="127456">
                <a:tc>
                  <a:txBody>
                    <a:bodyPr/>
                    <a:lstStyle/>
                    <a:p>
                      <a:pPr algn="l" fontAlgn="b"/>
                      <a:r>
                        <a:rPr lang="en-GB" sz="1000" u="none" strike="noStrike" dirty="0">
                          <a:effectLst/>
                          <a:latin typeface="Times New Roman" panose="02020603050405020304" pitchFamily="18" charset="0"/>
                          <a:cs typeface="Times New Roman" panose="02020603050405020304" pitchFamily="18" charset="0"/>
                        </a:rPr>
                        <a:t>16.2. </a:t>
                      </a:r>
                      <a:r>
                        <a:rPr lang="en-GB" sz="1000" u="none" strike="noStrike" dirty="0" err="1">
                          <a:effectLst/>
                          <a:latin typeface="Times New Roman" panose="02020603050405020304" pitchFamily="18" charset="0"/>
                          <a:cs typeface="Times New Roman" panose="02020603050405020304" pitchFamily="18" charset="0"/>
                        </a:rPr>
                        <a:t>akt</a:t>
                      </a:r>
                      <a:r>
                        <a:rPr lang="en-GB" sz="1000" u="none" strike="noStrike" dirty="0">
                          <a:effectLst/>
                          <a:latin typeface="Times New Roman" panose="02020603050405020304" pitchFamily="18" charset="0"/>
                          <a:cs typeface="Times New Roman" panose="02020603050405020304" pitchFamily="18" charset="0"/>
                        </a:rPr>
                        <a:t>. </a:t>
                      </a:r>
                      <a:r>
                        <a:rPr lang="en-GB" sz="1000" u="none" strike="noStrike" dirty="0" err="1">
                          <a:effectLst/>
                          <a:latin typeface="Times New Roman" panose="02020603050405020304" pitchFamily="18" charset="0"/>
                          <a:cs typeface="Times New Roman" panose="02020603050405020304" pitchFamily="18" charset="0"/>
                        </a:rPr>
                        <a:t>Projekti</a:t>
                      </a:r>
                      <a:r>
                        <a:rPr lang="en-GB" sz="1000" u="none" strike="noStrike" dirty="0">
                          <a:effectLst/>
                          <a:latin typeface="Times New Roman" panose="02020603050405020304" pitchFamily="18" charset="0"/>
                          <a:cs typeface="Times New Roman" panose="02020603050405020304" pitchFamily="18" charset="0"/>
                        </a:rPr>
                        <a:t>/</a:t>
                      </a:r>
                      <a:r>
                        <a:rPr lang="en-GB" sz="1000" u="none" strike="noStrike" dirty="0" err="1">
                          <a:effectLst/>
                          <a:latin typeface="Times New Roman" panose="02020603050405020304" pitchFamily="18" charset="0"/>
                          <a:cs typeface="Times New Roman" panose="02020603050405020304" pitchFamily="18" charset="0"/>
                        </a:rPr>
                        <a:t>Ķirši</a:t>
                      </a:r>
                      <a:endParaRPr lang="en-GB"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718927553"/>
                  </a:ext>
                </a:extLst>
              </a:tr>
              <a:tr h="166472">
                <a:tc>
                  <a:txBody>
                    <a:bodyPr/>
                    <a:lstStyle/>
                    <a:p>
                      <a:pPr algn="l" fontAlgn="b"/>
                      <a:r>
                        <a:rPr lang="en-GB" sz="1000" u="none" strike="noStrike">
                          <a:effectLst/>
                          <a:latin typeface="Times New Roman" panose="02020603050405020304" pitchFamily="18" charset="0"/>
                          <a:cs typeface="Times New Roman" panose="02020603050405020304" pitchFamily="18" charset="0"/>
                        </a:rPr>
                        <a:t>16.2. akt. Projekti/Cidonijas</a:t>
                      </a:r>
                      <a:endParaRPr lang="en-GB" sz="1000" b="0" i="0" u="none" strike="noStrike">
                        <a:solidFill>
                          <a:srgbClr val="00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582145240"/>
                  </a:ext>
                </a:extLst>
              </a:tr>
              <a:tr h="127456">
                <a:tc>
                  <a:txBody>
                    <a:bodyPr/>
                    <a:lstStyle/>
                    <a:p>
                      <a:pPr algn="l" fontAlgn="b"/>
                      <a:r>
                        <a:rPr lang="lv-LV" sz="1000" u="none" strike="noStrike" dirty="0">
                          <a:effectLst/>
                          <a:latin typeface="Times New Roman" panose="02020603050405020304" pitchFamily="18" charset="0"/>
                          <a:cs typeface="Times New Roman" panose="02020603050405020304" pitchFamily="18" charset="0"/>
                        </a:rPr>
                        <a:t>16.2. Projekti/ Smiltsērkšķi</a:t>
                      </a:r>
                      <a:endParaRPr lang="lv-LV" sz="10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tc>
                  <a:txBody>
                    <a:bodyPr/>
                    <a:lstStyle/>
                    <a:p>
                      <a:pPr algn="l" fontAlgn="b"/>
                      <a:endParaRPr lang="en-GB" sz="1000" b="0" i="1" u="none" strike="noStrike" dirty="0">
                        <a:solidFill>
                          <a:srgbClr val="FF0000"/>
                        </a:solidFill>
                        <a:effectLst/>
                        <a:latin typeface="Times New Roman" panose="02020603050405020304" pitchFamily="18" charset="0"/>
                        <a:cs typeface="Times New Roman" panose="02020603050405020304" pitchFamily="18" charset="0"/>
                      </a:endParaRPr>
                    </a:p>
                  </a:txBody>
                  <a:tcPr marL="6061" marR="6061" marT="6061" marB="0" anchor="b"/>
                </a:tc>
                <a:extLst>
                  <a:ext uri="{0D108BD9-81ED-4DB2-BD59-A6C34878D82A}">
                    <a16:rowId xmlns:a16="http://schemas.microsoft.com/office/drawing/2014/main" val="24410246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552450" y="10795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v-LV" b="1"/>
              <a:t>Projekti – iespējas un realitāte</a:t>
            </a:r>
            <a:endParaRPr b="1"/>
          </a:p>
        </p:txBody>
      </p:sp>
      <p:sp>
        <p:nvSpPr>
          <p:cNvPr id="129" name="Google Shape;129;p5"/>
          <p:cNvSpPr txBox="1">
            <a:spLocks noGrp="1"/>
          </p:cNvSpPr>
          <p:nvPr>
            <p:ph type="body" idx="1"/>
          </p:nvPr>
        </p:nvSpPr>
        <p:spPr>
          <a:xfrm>
            <a:off x="485775" y="1433513"/>
            <a:ext cx="10515600" cy="435133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lv-LV" b="1" dirty="0"/>
              <a:t>Latvija</a:t>
            </a:r>
            <a:endParaRPr b="1" dirty="0"/>
          </a:p>
          <a:p>
            <a:pPr marL="457200" lvl="1" indent="0" algn="l" rtl="0">
              <a:lnSpc>
                <a:spcPct val="90000"/>
              </a:lnSpc>
              <a:spcBef>
                <a:spcPts val="500"/>
              </a:spcBef>
              <a:spcAft>
                <a:spcPts val="0"/>
              </a:spcAft>
              <a:buClr>
                <a:schemeClr val="dk1"/>
              </a:buClr>
              <a:buSzPct val="100000"/>
              <a:buNone/>
            </a:pPr>
            <a:r>
              <a:rPr lang="lv-LV" dirty="0"/>
              <a:t>– </a:t>
            </a:r>
            <a:r>
              <a:rPr lang="lv-LV" b="1" dirty="0"/>
              <a:t>Latvijas Zinātnes padomes </a:t>
            </a:r>
            <a:r>
              <a:rPr lang="lv-LV" dirty="0"/>
              <a:t>granti – fundamentālās un pielietojamās zinātnes pētījumi (veiksmes procents &lt;10%)</a:t>
            </a:r>
            <a:endParaRPr dirty="0"/>
          </a:p>
          <a:p>
            <a:pPr marL="685800" lvl="1" indent="-228600" algn="l" rtl="0">
              <a:lnSpc>
                <a:spcPct val="90000"/>
              </a:lnSpc>
              <a:spcBef>
                <a:spcPts val="500"/>
              </a:spcBef>
              <a:spcAft>
                <a:spcPts val="0"/>
              </a:spcAft>
              <a:buClr>
                <a:schemeClr val="dk1"/>
              </a:buClr>
              <a:buSzPct val="100000"/>
              <a:buFont typeface="Calibri"/>
              <a:buChar char="-"/>
            </a:pPr>
            <a:r>
              <a:rPr lang="lv-LV" b="1" dirty="0"/>
              <a:t>ERAF</a:t>
            </a:r>
            <a:r>
              <a:rPr lang="lv-LV" dirty="0"/>
              <a:t>  fundamentālās un pielietojamās zinātnes pētījumi (veiksmes procents &lt;10%)</a:t>
            </a:r>
            <a:endParaRPr dirty="0"/>
          </a:p>
          <a:p>
            <a:pPr marL="685800" lvl="1" indent="-228600" algn="l" rtl="0">
              <a:lnSpc>
                <a:spcPct val="90000"/>
              </a:lnSpc>
              <a:spcBef>
                <a:spcPts val="500"/>
              </a:spcBef>
              <a:spcAft>
                <a:spcPts val="0"/>
              </a:spcAft>
              <a:buClr>
                <a:schemeClr val="dk1"/>
              </a:buClr>
              <a:buSzPct val="100000"/>
              <a:buFont typeface="Calibri"/>
              <a:buChar char="-"/>
            </a:pPr>
            <a:r>
              <a:rPr lang="lv-LV" b="1" dirty="0"/>
              <a:t>ZM Lietišķie </a:t>
            </a:r>
            <a:r>
              <a:rPr lang="lv-LV" dirty="0"/>
              <a:t>pētījumi – nozares pasūtīti, ik gadu no jauna apstiprināmi, realizācijas periods no aprīļa līdz novembrim</a:t>
            </a:r>
            <a:endParaRPr dirty="0"/>
          </a:p>
          <a:p>
            <a:pPr marL="685800" lvl="1" indent="-228600" algn="l" rtl="0">
              <a:lnSpc>
                <a:spcPct val="90000"/>
              </a:lnSpc>
              <a:spcBef>
                <a:spcPts val="500"/>
              </a:spcBef>
              <a:spcAft>
                <a:spcPts val="0"/>
              </a:spcAft>
              <a:buClr>
                <a:schemeClr val="dk1"/>
              </a:buClr>
              <a:buSzPct val="100000"/>
              <a:buFont typeface="Calibri"/>
              <a:buChar char="-"/>
            </a:pPr>
            <a:r>
              <a:rPr lang="lv-LV" b="1" dirty="0"/>
              <a:t>«Sadarbības» </a:t>
            </a:r>
            <a:r>
              <a:rPr lang="lv-LV" dirty="0"/>
              <a:t>projekti (16.1.; 16.2; DEMO projekti) – aptuveni 3 gadu periods, sadarbībā ar nozari</a:t>
            </a:r>
            <a:endParaRPr dirty="0">
              <a:solidFill>
                <a:srgbClr val="FF0000"/>
              </a:solidFill>
            </a:endParaRPr>
          </a:p>
          <a:p>
            <a:pPr marL="0" lvl="1" indent="0" algn="l" rtl="0">
              <a:lnSpc>
                <a:spcPct val="90000"/>
              </a:lnSpc>
              <a:spcBef>
                <a:spcPts val="1000"/>
              </a:spcBef>
              <a:spcAft>
                <a:spcPts val="0"/>
              </a:spcAft>
              <a:buClr>
                <a:schemeClr val="dk1"/>
              </a:buClr>
              <a:buSzPct val="100000"/>
              <a:buNone/>
            </a:pPr>
            <a:r>
              <a:rPr lang="lv-LV" sz="2800" b="1" dirty="0"/>
              <a:t>Eiropa</a:t>
            </a:r>
            <a:endParaRPr b="1" dirty="0"/>
          </a:p>
          <a:p>
            <a:pPr marL="685800" lvl="1" indent="-228600" algn="l" rtl="0">
              <a:lnSpc>
                <a:spcPct val="90000"/>
              </a:lnSpc>
              <a:spcBef>
                <a:spcPts val="500"/>
              </a:spcBef>
              <a:spcAft>
                <a:spcPts val="0"/>
              </a:spcAft>
              <a:buClr>
                <a:schemeClr val="dk1"/>
              </a:buClr>
              <a:buSzPct val="100000"/>
              <a:buFont typeface="Calibri"/>
              <a:buChar char="-"/>
            </a:pPr>
            <a:r>
              <a:rPr lang="lv-LV" b="1" dirty="0"/>
              <a:t>«</a:t>
            </a:r>
            <a:r>
              <a:rPr lang="lv-LV" b="1" dirty="0" err="1"/>
              <a:t>Horizon</a:t>
            </a:r>
            <a:r>
              <a:rPr lang="lv-LV" b="1" dirty="0"/>
              <a:t> </a:t>
            </a:r>
            <a:r>
              <a:rPr lang="lv-LV" b="1" dirty="0" err="1"/>
              <a:t>Europe</a:t>
            </a:r>
            <a:r>
              <a:rPr lang="lv-LV" b="1" dirty="0"/>
              <a:t>» </a:t>
            </a:r>
            <a:r>
              <a:rPr lang="lv-LV" dirty="0"/>
              <a:t>- visbiežāk pētniecības un inovāciju projekti, reizēm sadarbības, tīklošanās (COST), starptautisks konsorcijs, daudz partneri (veiksmes procents &lt;10%)</a:t>
            </a:r>
            <a:endParaRPr dirty="0"/>
          </a:p>
          <a:p>
            <a:pPr marL="685800" lvl="1" indent="-228600" algn="l" rtl="0">
              <a:lnSpc>
                <a:spcPct val="90000"/>
              </a:lnSpc>
              <a:spcBef>
                <a:spcPts val="500"/>
              </a:spcBef>
              <a:spcAft>
                <a:spcPts val="0"/>
              </a:spcAft>
              <a:buClr>
                <a:schemeClr val="dk1"/>
              </a:buClr>
              <a:buSzPct val="100000"/>
              <a:buFont typeface="Calibri"/>
              <a:buChar char="-"/>
            </a:pPr>
            <a:r>
              <a:rPr lang="lv-LV" b="1" dirty="0"/>
              <a:t>Dažādi </a:t>
            </a:r>
            <a:r>
              <a:rPr lang="lv-LV" dirty="0"/>
              <a:t>reģionālie fondi (</a:t>
            </a:r>
            <a:r>
              <a:rPr lang="lv-LV" dirty="0" err="1"/>
              <a:t>Interreg</a:t>
            </a:r>
            <a:r>
              <a:rPr lang="lv-LV" dirty="0"/>
              <a:t>, EEZ, ECPGR, u.c.) (veiksmes procents &lt;10%)</a:t>
            </a:r>
            <a:endParaRPr dirty="0"/>
          </a:p>
          <a:p>
            <a:pPr marL="685800" lvl="1" indent="-87630" algn="l" rtl="0">
              <a:lnSpc>
                <a:spcPct val="90000"/>
              </a:lnSpc>
              <a:spcBef>
                <a:spcPts val="500"/>
              </a:spcBef>
              <a:spcAft>
                <a:spcPts val="0"/>
              </a:spcAft>
              <a:buClr>
                <a:schemeClr val="dk1"/>
              </a:buClr>
              <a:buSzPct val="100000"/>
              <a:buFont typeface="Calibri"/>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457200" y="31578"/>
            <a:ext cx="10515600" cy="8437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libri"/>
              <a:buNone/>
            </a:pPr>
            <a:r>
              <a:rPr lang="lv-LV" sz="2800" b="1">
                <a:latin typeface="Calibri"/>
                <a:ea typeface="Calibri"/>
                <a:cs typeface="Calibri"/>
                <a:sym typeface="Calibri"/>
              </a:rPr>
              <a:t>Pētniecības infrastruktūra un resursi</a:t>
            </a:r>
            <a:endParaRPr sz="2800" b="1">
              <a:latin typeface="Calibri"/>
              <a:ea typeface="Calibri"/>
              <a:cs typeface="Calibri"/>
              <a:sym typeface="Calibri"/>
            </a:endParaRPr>
          </a:p>
        </p:txBody>
      </p:sp>
      <p:sp>
        <p:nvSpPr>
          <p:cNvPr id="135" name="Google Shape;135;p6"/>
          <p:cNvSpPr txBox="1">
            <a:spLocks noGrp="1"/>
          </p:cNvSpPr>
          <p:nvPr>
            <p:ph type="body" idx="1"/>
          </p:nvPr>
        </p:nvSpPr>
        <p:spPr>
          <a:xfrm>
            <a:off x="314325" y="817148"/>
            <a:ext cx="6305550" cy="468227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800"/>
              <a:buChar char="•"/>
            </a:pPr>
            <a:r>
              <a:rPr lang="lv-LV" sz="1800" b="1" dirty="0">
                <a:latin typeface="Calibri"/>
                <a:ea typeface="Calibri"/>
                <a:cs typeface="Calibri"/>
                <a:sym typeface="Calibri"/>
              </a:rPr>
              <a:t>Augu patoloģijas laboratorija</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Entomoloģijas laboratorija</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Molekulārās bioloģijas laboratorija</a:t>
            </a:r>
            <a:endParaRPr dirty="0"/>
          </a:p>
          <a:p>
            <a:pPr marL="228600" lvl="0" indent="-228600" algn="l" rtl="0">
              <a:lnSpc>
                <a:spcPct val="90000"/>
              </a:lnSpc>
              <a:spcBef>
                <a:spcPts val="1000"/>
              </a:spcBef>
              <a:spcAft>
                <a:spcPts val="0"/>
              </a:spcAft>
              <a:buClr>
                <a:schemeClr val="dk1"/>
              </a:buClr>
              <a:buSzPts val="1800"/>
              <a:buChar char="•"/>
            </a:pPr>
            <a:r>
              <a:rPr lang="lv-LV" sz="1800" b="1" i="1" dirty="0" err="1">
                <a:latin typeface="Calibri"/>
                <a:ea typeface="Calibri"/>
                <a:cs typeface="Calibri"/>
                <a:sym typeface="Calibri"/>
              </a:rPr>
              <a:t>In</a:t>
            </a:r>
            <a:r>
              <a:rPr lang="lv-LV" sz="1800" b="1" i="1" dirty="0">
                <a:latin typeface="Calibri"/>
                <a:ea typeface="Calibri"/>
                <a:cs typeface="Calibri"/>
                <a:sym typeface="Calibri"/>
              </a:rPr>
              <a:t> </a:t>
            </a:r>
            <a:r>
              <a:rPr lang="lv-LV" sz="1800" b="1" i="1" dirty="0" err="1">
                <a:latin typeface="Calibri"/>
                <a:ea typeface="Calibri"/>
                <a:cs typeface="Calibri"/>
                <a:sym typeface="Calibri"/>
              </a:rPr>
              <a:t>vitro</a:t>
            </a:r>
            <a:r>
              <a:rPr lang="lv-LV" sz="1800" b="1" i="1" dirty="0">
                <a:latin typeface="Calibri"/>
                <a:ea typeface="Calibri"/>
                <a:cs typeface="Calibri"/>
                <a:sym typeface="Calibri"/>
              </a:rPr>
              <a:t> </a:t>
            </a:r>
            <a:r>
              <a:rPr lang="lv-LV" sz="1800" b="1" dirty="0">
                <a:latin typeface="Calibri"/>
                <a:ea typeface="Calibri"/>
                <a:cs typeface="Calibri"/>
                <a:sym typeface="Calibri"/>
              </a:rPr>
              <a:t>laboratorija</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Bioķīmijas laboratorija</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Mikrobioloģijas laboratorija</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Klimata kontroles siltumnīcas, </a:t>
            </a:r>
            <a:r>
              <a:rPr lang="lv-LV" sz="1800" b="1" dirty="0" err="1">
                <a:latin typeface="Calibri"/>
                <a:ea typeface="Calibri"/>
                <a:cs typeface="Calibri"/>
                <a:sym typeface="Calibri"/>
              </a:rPr>
              <a:t>Voen</a:t>
            </a:r>
            <a:r>
              <a:rPr lang="lv-LV" sz="1800" b="1" dirty="0">
                <a:latin typeface="Calibri"/>
                <a:ea typeface="Calibri"/>
                <a:cs typeface="Calibri"/>
                <a:sym typeface="Calibri"/>
              </a:rPr>
              <a:t>, </a:t>
            </a:r>
            <a:r>
              <a:rPr lang="lv-LV" sz="1800" b="1" dirty="0" err="1">
                <a:latin typeface="Calibri"/>
                <a:ea typeface="Calibri"/>
                <a:cs typeface="Calibri"/>
                <a:sym typeface="Calibri"/>
              </a:rPr>
              <a:t>Hygrove</a:t>
            </a:r>
            <a:r>
              <a:rPr lang="lv-LV" sz="1800" b="1" dirty="0">
                <a:latin typeface="Calibri"/>
                <a:ea typeface="Calibri"/>
                <a:cs typeface="Calibri"/>
                <a:sym typeface="Calibri"/>
              </a:rPr>
              <a:t> tipa segumi</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Dārzi vairāk kā 60ha Dobelē un Pūrē, un </a:t>
            </a:r>
            <a:r>
              <a:rPr lang="lv-LV" sz="1800" b="1" dirty="0" err="1">
                <a:latin typeface="Calibri"/>
                <a:ea typeface="Calibri"/>
                <a:cs typeface="Calibri"/>
                <a:sym typeface="Calibri"/>
              </a:rPr>
              <a:t>Demo</a:t>
            </a:r>
            <a:r>
              <a:rPr lang="lv-LV" sz="1800" b="1" dirty="0">
                <a:latin typeface="Calibri"/>
                <a:ea typeface="Calibri"/>
                <a:cs typeface="Calibri"/>
                <a:sym typeface="Calibri"/>
              </a:rPr>
              <a:t> saimniecību tīkls</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Augļu, ogu un dārzeņu ģenētisko resursu kolekcija – 5500 genotipi </a:t>
            </a:r>
            <a:r>
              <a:rPr lang="lv-LV" sz="1800" b="1" dirty="0">
                <a:solidFill>
                  <a:srgbClr val="000000"/>
                </a:solidFill>
              </a:rPr>
              <a:t>30 </a:t>
            </a:r>
            <a:r>
              <a:rPr lang="lv-LV" sz="1800" b="1" dirty="0" err="1">
                <a:solidFill>
                  <a:srgbClr val="000000"/>
                </a:solidFill>
              </a:rPr>
              <a:t>dārzaugu</a:t>
            </a:r>
            <a:r>
              <a:rPr lang="lv-LV" sz="1800" b="1" dirty="0">
                <a:solidFill>
                  <a:srgbClr val="000000"/>
                </a:solidFill>
              </a:rPr>
              <a:t> sugām;  </a:t>
            </a:r>
            <a:r>
              <a:rPr lang="lv-LV" sz="1800" b="1" dirty="0" err="1">
                <a:solidFill>
                  <a:srgbClr val="000000"/>
                </a:solidFill>
              </a:rPr>
              <a:t>d</a:t>
            </a:r>
            <a:r>
              <a:rPr lang="lv-LV" sz="1800" b="1" dirty="0" err="1">
                <a:latin typeface="Calibri"/>
                <a:ea typeface="Calibri"/>
                <a:cs typeface="Calibri"/>
                <a:sym typeface="Calibri"/>
              </a:rPr>
              <a:t>ārzaugu</a:t>
            </a:r>
            <a:r>
              <a:rPr lang="lv-LV" sz="1800" b="1" dirty="0">
                <a:latin typeface="Calibri"/>
                <a:ea typeface="Calibri"/>
                <a:cs typeface="Calibri"/>
                <a:sym typeface="Calibri"/>
              </a:rPr>
              <a:t> patogēno sēņu un baktēriju </a:t>
            </a:r>
            <a:r>
              <a:rPr lang="lv-LV" sz="1800" b="1" dirty="0" err="1">
                <a:latin typeface="Calibri"/>
                <a:ea typeface="Calibri"/>
                <a:cs typeface="Calibri"/>
                <a:sym typeface="Calibri"/>
              </a:rPr>
              <a:t>izolātu</a:t>
            </a:r>
            <a:r>
              <a:rPr lang="lv-LV" sz="1800" b="1" dirty="0">
                <a:latin typeface="Calibri"/>
                <a:ea typeface="Calibri"/>
                <a:cs typeface="Calibri"/>
                <a:sym typeface="Calibri"/>
              </a:rPr>
              <a:t> kolekcija - 3200 dažādu patogēno sēņu un baktēriju</a:t>
            </a:r>
            <a:r>
              <a:rPr lang="lv-LV" sz="1800" dirty="0">
                <a:solidFill>
                  <a:srgbClr val="000000"/>
                </a:solidFill>
              </a:rPr>
              <a:t> </a:t>
            </a:r>
            <a:r>
              <a:rPr lang="lv-LV" sz="1800" b="1" dirty="0">
                <a:solidFill>
                  <a:srgbClr val="000000"/>
                </a:solidFill>
              </a:rPr>
              <a:t>– kolekcijas pieejamas un izmantotas starptautisku projektu realizēšanai</a:t>
            </a:r>
            <a:endParaRPr sz="1800" b="1" dirty="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Lielākā ceriņu kolekcija Eiropā – vairāk kā 270 ceriņu dažādības</a:t>
            </a:r>
            <a:endParaRPr dirty="0"/>
          </a:p>
          <a:p>
            <a:pPr marL="228600" lvl="0" indent="-228600" algn="l" rtl="0">
              <a:lnSpc>
                <a:spcPct val="90000"/>
              </a:lnSpc>
              <a:spcBef>
                <a:spcPts val="1000"/>
              </a:spcBef>
              <a:spcAft>
                <a:spcPts val="0"/>
              </a:spcAft>
              <a:buClr>
                <a:schemeClr val="dk1"/>
              </a:buClr>
              <a:buSzPts val="1800"/>
              <a:buChar char="•"/>
            </a:pPr>
            <a:r>
              <a:rPr lang="lv-LV" sz="1800" b="1" dirty="0">
                <a:latin typeface="Calibri"/>
                <a:ea typeface="Calibri"/>
                <a:cs typeface="Calibri"/>
                <a:sym typeface="Calibri"/>
              </a:rPr>
              <a:t>Dārzs Dobelē – TOP tūrisma objekts</a:t>
            </a:r>
            <a:endParaRPr sz="1800" b="1" dirty="0">
              <a:latin typeface="Calibri"/>
              <a:ea typeface="Calibri"/>
              <a:cs typeface="Calibri"/>
              <a:sym typeface="Calibri"/>
            </a:endParaRPr>
          </a:p>
        </p:txBody>
      </p:sp>
      <p:pic>
        <p:nvPicPr>
          <p:cNvPr id="136" name="Google Shape;136;p6"/>
          <p:cNvPicPr preferRelativeResize="0"/>
          <p:nvPr/>
        </p:nvPicPr>
        <p:blipFill rotWithShape="1">
          <a:blip r:embed="rId3">
            <a:alphaModFix/>
          </a:blip>
          <a:srcRect/>
          <a:stretch/>
        </p:blipFill>
        <p:spPr>
          <a:xfrm>
            <a:off x="6943725" y="3852799"/>
            <a:ext cx="4933950" cy="2326244"/>
          </a:xfrm>
          <a:prstGeom prst="rect">
            <a:avLst/>
          </a:prstGeom>
          <a:noFill/>
          <a:ln>
            <a:noFill/>
          </a:ln>
        </p:spPr>
      </p:pic>
      <p:pic>
        <p:nvPicPr>
          <p:cNvPr id="137" name="Google Shape;137;p6"/>
          <p:cNvPicPr preferRelativeResize="0"/>
          <p:nvPr/>
        </p:nvPicPr>
        <p:blipFill rotWithShape="1">
          <a:blip r:embed="rId4">
            <a:alphaModFix/>
          </a:blip>
          <a:srcRect/>
          <a:stretch/>
        </p:blipFill>
        <p:spPr>
          <a:xfrm>
            <a:off x="6943725" y="1322974"/>
            <a:ext cx="4928840" cy="22179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txBox="1">
            <a:spLocks noGrp="1"/>
          </p:cNvSpPr>
          <p:nvPr>
            <p:ph type="title"/>
          </p:nvPr>
        </p:nvSpPr>
        <p:spPr>
          <a:xfrm>
            <a:off x="300875" y="669150"/>
            <a:ext cx="10176300" cy="2145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0000"/>
              </a:buClr>
              <a:buSzPts val="2400"/>
              <a:buFont typeface="Calibri"/>
              <a:buNone/>
            </a:pPr>
            <a:r>
              <a:rPr lang="lv-LV" sz="2000" dirty="0">
                <a:solidFill>
                  <a:srgbClr val="000000"/>
                </a:solidFill>
              </a:rPr>
              <a:t>R</a:t>
            </a:r>
            <a:r>
              <a:rPr lang="lv-LV" sz="2000" dirty="0">
                <a:solidFill>
                  <a:srgbClr val="000000"/>
                </a:solidFill>
                <a:latin typeface="Calibri"/>
                <a:ea typeface="Calibri"/>
                <a:cs typeface="Calibri"/>
                <a:sym typeface="Calibri"/>
              </a:rPr>
              <a:t>adītas vairāk nekā </a:t>
            </a:r>
            <a:r>
              <a:rPr lang="lv-LV" sz="2000" b="1" dirty="0">
                <a:solidFill>
                  <a:srgbClr val="000000"/>
                </a:solidFill>
              </a:rPr>
              <a:t>70</a:t>
            </a:r>
            <a:r>
              <a:rPr lang="lv-LV" sz="2000" dirty="0">
                <a:solidFill>
                  <a:srgbClr val="000000"/>
                </a:solidFill>
              </a:rPr>
              <a:t> </a:t>
            </a:r>
            <a:r>
              <a:rPr lang="lv-LV" sz="2000" dirty="0">
                <a:solidFill>
                  <a:srgbClr val="000000"/>
                </a:solidFill>
                <a:latin typeface="Calibri"/>
                <a:ea typeface="Calibri"/>
                <a:cs typeface="Calibri"/>
                <a:sym typeface="Calibri"/>
              </a:rPr>
              <a:t>augļaugu un ceriņu šķirnes, t.sk. </a:t>
            </a:r>
            <a:r>
              <a:rPr lang="lv-LV" sz="2000" b="1" dirty="0">
                <a:solidFill>
                  <a:srgbClr val="000000"/>
                </a:solidFill>
                <a:latin typeface="Calibri"/>
                <a:ea typeface="Calibri"/>
                <a:cs typeface="Calibri"/>
                <a:sym typeface="Calibri"/>
              </a:rPr>
              <a:t>pirmās krūmcidoniju šķirnes ES un vienas no pirmajām pasaulē </a:t>
            </a:r>
            <a:r>
              <a:rPr lang="lv-LV" sz="2000" dirty="0">
                <a:solidFill>
                  <a:srgbClr val="000000"/>
                </a:solidFill>
                <a:latin typeface="Calibri"/>
                <a:ea typeface="Calibri"/>
                <a:cs typeface="Calibri"/>
                <a:sym typeface="Calibri"/>
              </a:rPr>
              <a:t>reģistrētas Latvijā</a:t>
            </a:r>
            <a:r>
              <a:rPr lang="lv-LV" sz="2000" dirty="0">
                <a:solidFill>
                  <a:srgbClr val="000000"/>
                </a:solidFill>
              </a:rPr>
              <a:t>.</a:t>
            </a:r>
            <a:r>
              <a:rPr lang="lv-LV" sz="2000" dirty="0">
                <a:solidFill>
                  <a:srgbClr val="000000"/>
                </a:solidFill>
                <a:latin typeface="Calibri"/>
                <a:ea typeface="Calibri"/>
                <a:cs typeface="Calibri"/>
                <a:sym typeface="Calibri"/>
              </a:rPr>
              <a:t> </a:t>
            </a:r>
            <a:r>
              <a:rPr lang="lv-LV" sz="2000" dirty="0"/>
              <a:t>DI izveidotās augļkoku </a:t>
            </a:r>
            <a:r>
              <a:rPr lang="lv-LV" sz="2000" b="1" dirty="0"/>
              <a:t>šķirnes reģistrētas </a:t>
            </a:r>
            <a:r>
              <a:rPr lang="lv-LV" sz="2000" dirty="0"/>
              <a:t>arī Zviedrijā, Lietuvā, Igaunijā, </a:t>
            </a:r>
            <a:r>
              <a:rPr lang="lv-LV" sz="2000" b="1" dirty="0"/>
              <a:t>licences līgumi </a:t>
            </a:r>
            <a:r>
              <a:rPr lang="lv-LV" sz="2000" dirty="0"/>
              <a:t>noslēgti ar Zviedriju, Beļģiju, Lietuvu, Igauniju un Poliju. </a:t>
            </a:r>
            <a:br>
              <a:rPr lang="lv-LV" sz="2000" dirty="0"/>
            </a:br>
            <a:r>
              <a:rPr lang="lv-LV" sz="2000" dirty="0"/>
              <a:t>Šobrīd LV reģistrā - </a:t>
            </a:r>
            <a:r>
              <a:rPr lang="lv-LV" sz="2000" b="1" dirty="0"/>
              <a:t>40 šķirnes</a:t>
            </a:r>
            <a:r>
              <a:rPr lang="lv-LV" sz="2000" dirty="0"/>
              <a:t>, iesniegtas reģistrācijai un iziet pārbaudes procesu- </a:t>
            </a:r>
            <a:r>
              <a:rPr lang="lv-LV" sz="2000" b="1" dirty="0"/>
              <a:t>18</a:t>
            </a:r>
            <a:r>
              <a:rPr lang="lv-LV" sz="2000" dirty="0"/>
              <a:t>, t.sk. 13 pēdējos 5 gados. Tās visas ir aizsargātas! Šogad plānots iesniegt vēl 7 šķirnes, t.sk. meloņu, ķiploku.</a:t>
            </a:r>
            <a:endParaRPr sz="2000" dirty="0"/>
          </a:p>
          <a:p>
            <a:pPr marL="0" lvl="0" indent="0" algn="l" rtl="0">
              <a:lnSpc>
                <a:spcPct val="90000"/>
              </a:lnSpc>
              <a:spcBef>
                <a:spcPts val="0"/>
              </a:spcBef>
              <a:spcAft>
                <a:spcPts val="0"/>
              </a:spcAft>
              <a:buClr>
                <a:srgbClr val="000000"/>
              </a:buClr>
              <a:buSzPts val="2400"/>
              <a:buFont typeface="Calibri"/>
              <a:buNone/>
            </a:pPr>
            <a:r>
              <a:rPr lang="lv-LV" sz="2000" b="1" dirty="0"/>
              <a:t>Atgādinājumam: ceļš līdz jaunai augļaugu šķirnei </a:t>
            </a:r>
            <a:r>
              <a:rPr lang="lv-LV" sz="2000" b="1" dirty="0">
                <a:solidFill>
                  <a:srgbClr val="FF0000"/>
                </a:solidFill>
              </a:rPr>
              <a:t>20-25 gadi!</a:t>
            </a:r>
            <a:endParaRPr sz="2000" b="1" dirty="0">
              <a:solidFill>
                <a:srgbClr val="FF0000"/>
              </a:solidFill>
            </a:endParaRPr>
          </a:p>
        </p:txBody>
      </p:sp>
      <p:pic>
        <p:nvPicPr>
          <p:cNvPr id="143" name="Google Shape;143;p7"/>
          <p:cNvPicPr preferRelativeResize="0">
            <a:picLocks noGrp="1"/>
          </p:cNvPicPr>
          <p:nvPr>
            <p:ph type="body" idx="2"/>
          </p:nvPr>
        </p:nvPicPr>
        <p:blipFill rotWithShape="1">
          <a:blip r:embed="rId3">
            <a:alphaModFix/>
          </a:blip>
          <a:srcRect/>
          <a:stretch/>
        </p:blipFill>
        <p:spPr>
          <a:xfrm>
            <a:off x="2867179" y="3638682"/>
            <a:ext cx="1497900" cy="1566000"/>
          </a:xfrm>
          <a:prstGeom prst="rect">
            <a:avLst/>
          </a:prstGeom>
          <a:noFill/>
          <a:ln>
            <a:noFill/>
          </a:ln>
        </p:spPr>
      </p:pic>
      <p:pic>
        <p:nvPicPr>
          <p:cNvPr id="144" name="Google Shape;144;p7"/>
          <p:cNvPicPr preferRelativeResize="0"/>
          <p:nvPr/>
        </p:nvPicPr>
        <p:blipFill rotWithShape="1">
          <a:blip r:embed="rId4">
            <a:alphaModFix/>
          </a:blip>
          <a:srcRect l="3873" t="76129" r="68237" b="4944"/>
          <a:stretch/>
        </p:blipFill>
        <p:spPr>
          <a:xfrm>
            <a:off x="590494" y="3757272"/>
            <a:ext cx="1835932" cy="1076786"/>
          </a:xfrm>
          <a:prstGeom prst="rect">
            <a:avLst/>
          </a:prstGeom>
          <a:noFill/>
          <a:ln>
            <a:noFill/>
          </a:ln>
        </p:spPr>
      </p:pic>
      <p:pic>
        <p:nvPicPr>
          <p:cNvPr id="145" name="Google Shape;145;p7"/>
          <p:cNvPicPr preferRelativeResize="0"/>
          <p:nvPr/>
        </p:nvPicPr>
        <p:blipFill rotWithShape="1">
          <a:blip r:embed="rId5">
            <a:alphaModFix/>
          </a:blip>
          <a:srcRect l="69179" t="27867" r="2744" b="52671"/>
          <a:stretch/>
        </p:blipFill>
        <p:spPr>
          <a:xfrm>
            <a:off x="371100" y="4952648"/>
            <a:ext cx="2167807" cy="1299249"/>
          </a:xfrm>
          <a:prstGeom prst="rect">
            <a:avLst/>
          </a:prstGeom>
          <a:noFill/>
          <a:ln>
            <a:noFill/>
          </a:ln>
        </p:spPr>
      </p:pic>
      <p:pic>
        <p:nvPicPr>
          <p:cNvPr id="146" name="Google Shape;146;p7"/>
          <p:cNvPicPr preferRelativeResize="0"/>
          <p:nvPr/>
        </p:nvPicPr>
        <p:blipFill rotWithShape="1">
          <a:blip r:embed="rId6">
            <a:alphaModFix/>
          </a:blip>
          <a:srcRect/>
          <a:stretch/>
        </p:blipFill>
        <p:spPr>
          <a:xfrm>
            <a:off x="2684523" y="5067698"/>
            <a:ext cx="2067182" cy="1565889"/>
          </a:xfrm>
          <a:prstGeom prst="rect">
            <a:avLst/>
          </a:prstGeom>
          <a:noFill/>
          <a:ln>
            <a:noFill/>
          </a:ln>
        </p:spPr>
      </p:pic>
      <p:pic>
        <p:nvPicPr>
          <p:cNvPr id="147" name="Google Shape;147;p7"/>
          <p:cNvPicPr preferRelativeResize="0">
            <a:picLocks noGrp="1"/>
          </p:cNvPicPr>
          <p:nvPr>
            <p:ph type="body" idx="4"/>
          </p:nvPr>
        </p:nvPicPr>
        <p:blipFill rotWithShape="1">
          <a:blip r:embed="rId7">
            <a:alphaModFix/>
          </a:blip>
          <a:srcRect/>
          <a:stretch/>
        </p:blipFill>
        <p:spPr>
          <a:xfrm>
            <a:off x="8397495" y="4503374"/>
            <a:ext cx="1264736" cy="898547"/>
          </a:xfrm>
          <a:prstGeom prst="rect">
            <a:avLst/>
          </a:prstGeom>
          <a:noFill/>
          <a:ln>
            <a:noFill/>
          </a:ln>
        </p:spPr>
      </p:pic>
      <p:pic>
        <p:nvPicPr>
          <p:cNvPr id="148" name="Google Shape;148;p7"/>
          <p:cNvPicPr preferRelativeResize="0"/>
          <p:nvPr/>
        </p:nvPicPr>
        <p:blipFill rotWithShape="1">
          <a:blip r:embed="rId8">
            <a:alphaModFix/>
          </a:blip>
          <a:srcRect/>
          <a:stretch/>
        </p:blipFill>
        <p:spPr>
          <a:xfrm>
            <a:off x="9796345" y="5255834"/>
            <a:ext cx="1525337" cy="1020069"/>
          </a:xfrm>
          <a:prstGeom prst="rect">
            <a:avLst/>
          </a:prstGeom>
          <a:noFill/>
          <a:ln>
            <a:noFill/>
          </a:ln>
        </p:spPr>
      </p:pic>
      <p:pic>
        <p:nvPicPr>
          <p:cNvPr id="149" name="Google Shape;149;p7"/>
          <p:cNvPicPr preferRelativeResize="0"/>
          <p:nvPr/>
        </p:nvPicPr>
        <p:blipFill rotWithShape="1">
          <a:blip r:embed="rId9">
            <a:alphaModFix/>
          </a:blip>
          <a:srcRect/>
          <a:stretch/>
        </p:blipFill>
        <p:spPr>
          <a:xfrm>
            <a:off x="9696119" y="3688435"/>
            <a:ext cx="1363433" cy="1031096"/>
          </a:xfrm>
          <a:prstGeom prst="rect">
            <a:avLst/>
          </a:prstGeom>
          <a:noFill/>
          <a:ln>
            <a:noFill/>
          </a:ln>
        </p:spPr>
      </p:pic>
      <p:sp>
        <p:nvSpPr>
          <p:cNvPr id="150" name="Google Shape;150;p7"/>
          <p:cNvSpPr txBox="1">
            <a:spLocks noGrp="1"/>
          </p:cNvSpPr>
          <p:nvPr>
            <p:ph type="body" idx="1"/>
          </p:nvPr>
        </p:nvSpPr>
        <p:spPr>
          <a:xfrm>
            <a:off x="921784" y="2814887"/>
            <a:ext cx="3591000" cy="823800"/>
          </a:xfrm>
          <a:prstGeom prst="rect">
            <a:avLst/>
          </a:prstGeom>
          <a:noFill/>
          <a:ln>
            <a:noFill/>
          </a:ln>
        </p:spPr>
        <p:txBody>
          <a:bodyPr spcFirstLastPara="1" wrap="square" lIns="91425" tIns="45700" rIns="91425" bIns="45700" anchor="b" anchorCtr="0">
            <a:normAutofit lnSpcReduction="10000"/>
          </a:bodyPr>
          <a:lstStyle/>
          <a:p>
            <a:pPr marL="0" lvl="0" indent="0" algn="ctr">
              <a:spcBef>
                <a:spcPts val="0"/>
              </a:spcBef>
              <a:buSzPts val="2000"/>
            </a:pPr>
            <a:r>
              <a:rPr lang="lv-LV" sz="2000" dirty="0"/>
              <a:t>Līdz šim valsts  atbalstu selekcijai saņēmušās </a:t>
            </a:r>
            <a:r>
              <a:rPr lang="lv-LV" sz="2000" dirty="0" err="1"/>
              <a:t>dārzaugu</a:t>
            </a:r>
            <a:r>
              <a:rPr lang="lv-LV" sz="2000" dirty="0"/>
              <a:t> sugas</a:t>
            </a:r>
            <a:endParaRPr sz="2000" dirty="0"/>
          </a:p>
        </p:txBody>
      </p:sp>
      <p:sp>
        <p:nvSpPr>
          <p:cNvPr id="151" name="Google Shape;151;p7"/>
          <p:cNvSpPr txBox="1"/>
          <p:nvPr/>
        </p:nvSpPr>
        <p:spPr>
          <a:xfrm>
            <a:off x="5527763" y="3032241"/>
            <a:ext cx="5793900" cy="793500"/>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ctr" rtl="0">
              <a:lnSpc>
                <a:spcPct val="90000"/>
              </a:lnSpc>
              <a:spcBef>
                <a:spcPts val="0"/>
              </a:spcBef>
              <a:spcAft>
                <a:spcPts val="0"/>
              </a:spcAft>
              <a:buClr>
                <a:schemeClr val="dk1"/>
              </a:buClr>
              <a:buSzPct val="100000"/>
              <a:buFont typeface="Arial"/>
              <a:buNone/>
            </a:pPr>
            <a:r>
              <a:rPr lang="lv-LV" sz="2400" b="1" i="0" u="none" strike="noStrike" cap="none" dirty="0">
                <a:solidFill>
                  <a:schemeClr val="dk1"/>
                </a:solidFill>
                <a:latin typeface="Calibri"/>
                <a:ea typeface="Calibri"/>
                <a:cs typeface="Calibri"/>
                <a:sym typeface="Calibri"/>
              </a:rPr>
              <a:t>Perspektīvie selekcijas virzieni, kuriem  šobrīd </a:t>
            </a:r>
            <a:r>
              <a:rPr lang="lv-LV" sz="2400" b="1"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plānots</a:t>
            </a:r>
            <a:r>
              <a:rPr lang="lv-LV" sz="2400" b="1" i="0" u="none" strike="noStrike" cap="none" dirty="0">
                <a:solidFill>
                  <a:schemeClr val="dk1"/>
                </a:solidFill>
                <a:latin typeface="Calibri"/>
                <a:ea typeface="Calibri"/>
                <a:cs typeface="Calibri"/>
                <a:sym typeface="Calibri"/>
              </a:rPr>
              <a:t> valsts atbalsts, un kurus ir būtiski attīstīt </a:t>
            </a:r>
            <a:r>
              <a:rPr lang="lv-LV" sz="2400" b="1" i="0" u="none" strike="noStrike" cap="none" dirty="0" err="1">
                <a:solidFill>
                  <a:schemeClr val="dk1"/>
                </a:solidFill>
                <a:latin typeface="Calibri"/>
                <a:ea typeface="Calibri"/>
                <a:cs typeface="Calibri"/>
                <a:sym typeface="Calibri"/>
              </a:rPr>
              <a:t>komercdārzkopībai</a:t>
            </a:r>
            <a:endParaRPr sz="2400" b="1" i="0" u="none" strike="noStrike" cap="none" dirty="0">
              <a:solidFill>
                <a:schemeClr val="dk1"/>
              </a:solidFill>
              <a:latin typeface="Calibri"/>
              <a:ea typeface="Calibri"/>
              <a:cs typeface="Calibri"/>
              <a:sym typeface="Calibri"/>
            </a:endParaRPr>
          </a:p>
        </p:txBody>
      </p:sp>
      <p:pic>
        <p:nvPicPr>
          <p:cNvPr id="152" name="Google Shape;152;p7"/>
          <p:cNvPicPr preferRelativeResize="0"/>
          <p:nvPr/>
        </p:nvPicPr>
        <p:blipFill rotWithShape="1">
          <a:blip r:embed="rId10">
            <a:alphaModFix/>
          </a:blip>
          <a:srcRect l="36921" t="75842" r="36118" b="5447"/>
          <a:stretch/>
        </p:blipFill>
        <p:spPr>
          <a:xfrm>
            <a:off x="6658379" y="3846381"/>
            <a:ext cx="1497808" cy="898546"/>
          </a:xfrm>
          <a:prstGeom prst="rect">
            <a:avLst/>
          </a:prstGeom>
          <a:noFill/>
          <a:ln>
            <a:noFill/>
          </a:ln>
        </p:spPr>
      </p:pic>
      <p:sp>
        <p:nvSpPr>
          <p:cNvPr id="153" name="Google Shape;153;p7"/>
          <p:cNvSpPr txBox="1"/>
          <p:nvPr/>
        </p:nvSpPr>
        <p:spPr>
          <a:xfrm>
            <a:off x="349687" y="288528"/>
            <a:ext cx="10324200" cy="50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v-LV" sz="2667" b="1" i="0" u="none" strike="noStrike" cap="none" dirty="0">
                <a:solidFill>
                  <a:schemeClr val="dk1"/>
                </a:solidFill>
                <a:latin typeface="Calibri"/>
                <a:ea typeface="Calibri"/>
                <a:cs typeface="Calibri"/>
                <a:sym typeface="Calibri"/>
              </a:rPr>
              <a:t>  Jaunu šķir</a:t>
            </a:r>
            <a:r>
              <a:rPr lang="lv-LV" sz="2667" b="1" dirty="0">
                <a:solidFill>
                  <a:schemeClr val="dk1"/>
                </a:solidFill>
                <a:latin typeface="Calibri"/>
                <a:ea typeface="Calibri"/>
                <a:cs typeface="Calibri"/>
                <a:sym typeface="Calibri"/>
              </a:rPr>
              <a:t>ņu izveide - Dārzkopības institūtā jau vairāk nekā 60 gadus!</a:t>
            </a:r>
            <a:endParaRPr sz="2667" b="1" dirty="0">
              <a:solidFill>
                <a:schemeClr val="dk1"/>
              </a:solidFill>
              <a:latin typeface="Calibri"/>
              <a:ea typeface="Calibri"/>
              <a:cs typeface="Calibri"/>
              <a:sym typeface="Calibri"/>
            </a:endParaRPr>
          </a:p>
        </p:txBody>
      </p:sp>
      <p:pic>
        <p:nvPicPr>
          <p:cNvPr id="154" name="Google Shape;154;p7"/>
          <p:cNvPicPr preferRelativeResize="0"/>
          <p:nvPr/>
        </p:nvPicPr>
        <p:blipFill rotWithShape="1">
          <a:blip r:embed="rId11">
            <a:alphaModFix/>
          </a:blip>
          <a:srcRect/>
          <a:stretch/>
        </p:blipFill>
        <p:spPr>
          <a:xfrm>
            <a:off x="6933021" y="5161822"/>
            <a:ext cx="1090075" cy="1090075"/>
          </a:xfrm>
          <a:prstGeom prst="rect">
            <a:avLst/>
          </a:prstGeom>
          <a:noFill/>
          <a:ln>
            <a:noFill/>
          </a:ln>
        </p:spPr>
      </p:pic>
      <p:sp>
        <p:nvSpPr>
          <p:cNvPr id="155" name="Google Shape;155;p7"/>
          <p:cNvSpPr txBox="1"/>
          <p:nvPr/>
        </p:nvSpPr>
        <p:spPr>
          <a:xfrm>
            <a:off x="10521500" y="87075"/>
            <a:ext cx="1593000" cy="2893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lv-LV" sz="1600">
                <a:solidFill>
                  <a:srgbClr val="FF0000"/>
                </a:solidFill>
                <a:latin typeface="Calibri"/>
                <a:ea typeface="Calibri"/>
                <a:cs typeface="Calibri"/>
                <a:sym typeface="Calibri"/>
              </a:rPr>
              <a:t>Lūgums visām kokaudzētavām atcerēties par </a:t>
            </a:r>
            <a:r>
              <a:rPr lang="lv-LV" sz="1600" b="1">
                <a:solidFill>
                  <a:srgbClr val="FF0000"/>
                </a:solidFill>
                <a:latin typeface="Calibri"/>
                <a:ea typeface="Calibri"/>
                <a:cs typeface="Calibri"/>
                <a:sym typeface="Calibri"/>
              </a:rPr>
              <a:t>autoratlīdzības līgumiem</a:t>
            </a:r>
            <a:r>
              <a:rPr lang="lv-LV" sz="1600">
                <a:solidFill>
                  <a:srgbClr val="FF0000"/>
                </a:solidFill>
                <a:latin typeface="Calibri"/>
                <a:ea typeface="Calibri"/>
                <a:cs typeface="Calibri"/>
                <a:sym typeface="Calibri"/>
              </a:rPr>
              <a:t>, pavairojot institūta šķirnes.</a:t>
            </a:r>
            <a:endParaRPr sz="1600">
              <a:solidFill>
                <a:srgbClr val="FF0000"/>
              </a:solidFill>
              <a:latin typeface="Calibri"/>
              <a:ea typeface="Calibri"/>
              <a:cs typeface="Calibri"/>
              <a:sym typeface="Calibri"/>
            </a:endParaRPr>
          </a:p>
          <a:p>
            <a:pPr marL="0" lvl="0" indent="0" algn="l" rtl="0">
              <a:spcBef>
                <a:spcPts val="0"/>
              </a:spcBef>
              <a:spcAft>
                <a:spcPts val="0"/>
              </a:spcAft>
              <a:buNone/>
            </a:pPr>
            <a:r>
              <a:rPr lang="lv-LV" sz="1600">
                <a:solidFill>
                  <a:srgbClr val="FF0000"/>
                </a:solidFill>
                <a:latin typeface="Calibri"/>
                <a:ea typeface="Calibri"/>
                <a:cs typeface="Calibri"/>
                <a:sym typeface="Calibri"/>
              </a:rPr>
              <a:t>Aizsargāto šķirņu saraksts pieejams VAAD mājas lapā</a:t>
            </a:r>
            <a:r>
              <a:rPr lang="lv-LV">
                <a:solidFill>
                  <a:srgbClr val="FF0000"/>
                </a:solidFill>
                <a:latin typeface="Calibri"/>
                <a:ea typeface="Calibri"/>
                <a:cs typeface="Calibri"/>
                <a:sym typeface="Calibri"/>
              </a:rPr>
              <a:t>!</a:t>
            </a:r>
            <a:endParaRPr>
              <a:solidFill>
                <a:srgbClr val="FF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884C1-6F7E-4238-B850-17AA60B92DE2}"/>
              </a:ext>
            </a:extLst>
          </p:cNvPr>
          <p:cNvSpPr>
            <a:spLocks noGrp="1"/>
          </p:cNvSpPr>
          <p:nvPr>
            <p:ph type="title"/>
          </p:nvPr>
        </p:nvSpPr>
        <p:spPr>
          <a:xfrm>
            <a:off x="887627" y="35592"/>
            <a:ext cx="10515600" cy="964911"/>
          </a:xfrm>
        </p:spPr>
        <p:txBody>
          <a:bodyPr/>
          <a:lstStyle/>
          <a:p>
            <a:r>
              <a:rPr lang="lv-LV" b="1" dirty="0"/>
              <a:t>Ģenētiskie resursi – jaunu īpašību avots</a:t>
            </a:r>
            <a:endParaRPr lang="en-GB" b="1" dirty="0"/>
          </a:p>
        </p:txBody>
      </p:sp>
      <p:sp>
        <p:nvSpPr>
          <p:cNvPr id="3" name="Content Placeholder 2">
            <a:extLst>
              <a:ext uri="{FF2B5EF4-FFF2-40B4-BE49-F238E27FC236}">
                <a16:creationId xmlns:a16="http://schemas.microsoft.com/office/drawing/2014/main" id="{DB64EE21-CE32-4CFD-8722-3E484168F32C}"/>
              </a:ext>
            </a:extLst>
          </p:cNvPr>
          <p:cNvSpPr>
            <a:spLocks noGrp="1"/>
          </p:cNvSpPr>
          <p:nvPr>
            <p:ph idx="1"/>
          </p:nvPr>
        </p:nvSpPr>
        <p:spPr>
          <a:xfrm>
            <a:off x="0" y="1076429"/>
            <a:ext cx="7293167" cy="3574473"/>
          </a:xfrm>
        </p:spPr>
        <p:txBody>
          <a:bodyPr>
            <a:normAutofit fontScale="92500" lnSpcReduction="20000"/>
          </a:bodyPr>
          <a:lstStyle/>
          <a:p>
            <a:pPr marL="114300" indent="0">
              <a:buNone/>
            </a:pPr>
            <a:r>
              <a:rPr lang="lv-LV" dirty="0"/>
              <a:t>Dārzkopības institūta ģenētisko resursu kolekcija:</a:t>
            </a:r>
          </a:p>
          <a:p>
            <a:pPr lvl="1"/>
            <a:r>
              <a:rPr lang="lv-LV" dirty="0"/>
              <a:t>962 augļaugu genotipi Dobelē </a:t>
            </a:r>
          </a:p>
          <a:p>
            <a:pPr lvl="1"/>
            <a:r>
              <a:rPr lang="lv-LV" dirty="0"/>
              <a:t>620 augļaugu genotipi Pūrē</a:t>
            </a:r>
          </a:p>
          <a:p>
            <a:pPr lvl="1"/>
            <a:r>
              <a:rPr lang="lv-LV" dirty="0"/>
              <a:t>115 dārzeņu genotipi</a:t>
            </a:r>
          </a:p>
          <a:p>
            <a:pPr lvl="1"/>
            <a:r>
              <a:rPr lang="lv-LV" sz="2400" dirty="0">
                <a:latin typeface="Calibri"/>
                <a:ea typeface="Calibri"/>
                <a:cs typeface="Calibri"/>
                <a:sym typeface="Calibri"/>
              </a:rPr>
              <a:t>3200 dažādu patogēno sēņu un baktēriju</a:t>
            </a:r>
            <a:r>
              <a:rPr lang="lv-LV" sz="2400" dirty="0">
                <a:solidFill>
                  <a:srgbClr val="000000"/>
                </a:solidFill>
              </a:rPr>
              <a:t> – kolekcijas</a:t>
            </a:r>
            <a:endParaRPr lang="lv-LV" dirty="0"/>
          </a:p>
          <a:p>
            <a:pPr marL="114300" indent="0">
              <a:buNone/>
            </a:pPr>
            <a:r>
              <a:rPr lang="lv-LV" dirty="0"/>
              <a:t>Apkopoti:</a:t>
            </a:r>
          </a:p>
          <a:p>
            <a:pPr lvl="1"/>
            <a:r>
              <a:rPr lang="lv-LV" dirty="0"/>
              <a:t>Latvijā izveidotās šķirnes un vērtīgs selekcijas materiāls</a:t>
            </a:r>
          </a:p>
          <a:p>
            <a:pPr lvl="1"/>
            <a:r>
              <a:rPr lang="lv-LV" dirty="0"/>
              <a:t>Ekspedīcijās ievāktais augu materiāls</a:t>
            </a:r>
          </a:p>
          <a:p>
            <a:pPr lvl="1"/>
            <a:r>
              <a:rPr lang="lv-LV" dirty="0"/>
              <a:t>Nozīmīgas un Latvijas apstākļiem adaptējušās ārzemju šķirnes</a:t>
            </a:r>
            <a:endParaRPr lang="en-GB" dirty="0"/>
          </a:p>
        </p:txBody>
      </p:sp>
      <p:graphicFrame>
        <p:nvGraphicFramePr>
          <p:cNvPr id="4" name="Chart 3">
            <a:extLst>
              <a:ext uri="{FF2B5EF4-FFF2-40B4-BE49-F238E27FC236}">
                <a16:creationId xmlns:a16="http://schemas.microsoft.com/office/drawing/2014/main" id="{8FB5BCA3-2A81-4A4E-978C-86A1C63B0480}"/>
              </a:ext>
            </a:extLst>
          </p:cNvPr>
          <p:cNvGraphicFramePr>
            <a:graphicFrameLocks/>
          </p:cNvGraphicFramePr>
          <p:nvPr>
            <p:extLst>
              <p:ext uri="{D42A27DB-BD31-4B8C-83A1-F6EECF244321}">
                <p14:modId xmlns:p14="http://schemas.microsoft.com/office/powerpoint/2010/main" val="1156841642"/>
              </p:ext>
            </p:extLst>
          </p:nvPr>
        </p:nvGraphicFramePr>
        <p:xfrm>
          <a:off x="7192225" y="1324837"/>
          <a:ext cx="5091546" cy="4123921"/>
        </p:xfrm>
        <a:graphic>
          <a:graphicData uri="http://schemas.openxmlformats.org/drawingml/2006/chart">
            <c:chart xmlns:c="http://schemas.openxmlformats.org/drawingml/2006/chart" xmlns:r="http://schemas.openxmlformats.org/officeDocument/2006/relationships" r:id="rId2"/>
          </a:graphicData>
        </a:graphic>
      </p:graphicFrame>
      <p:pic>
        <p:nvPicPr>
          <p:cNvPr id="5" name="Attēls 3">
            <a:extLst>
              <a:ext uri="{FF2B5EF4-FFF2-40B4-BE49-F238E27FC236}">
                <a16:creationId xmlns:a16="http://schemas.microsoft.com/office/drawing/2014/main" id="{97601368-4C3D-4A8F-B592-34B492D23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89" y="4904509"/>
            <a:ext cx="3232423" cy="1818238"/>
          </a:xfrm>
          <a:prstGeom prst="rect">
            <a:avLst/>
          </a:prstGeom>
        </p:spPr>
      </p:pic>
      <p:pic>
        <p:nvPicPr>
          <p:cNvPr id="6" name="Picture 5">
            <a:extLst>
              <a:ext uri="{FF2B5EF4-FFF2-40B4-BE49-F238E27FC236}">
                <a16:creationId xmlns:a16="http://schemas.microsoft.com/office/drawing/2014/main" id="{D222D87C-77A2-49F4-B899-D2098CFD6A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184094" y="5633544"/>
            <a:ext cx="1191474" cy="1091109"/>
          </a:xfrm>
          <a:prstGeom prst="rect">
            <a:avLst/>
          </a:prstGeom>
        </p:spPr>
      </p:pic>
      <p:pic>
        <p:nvPicPr>
          <p:cNvPr id="7" name="Picture 6">
            <a:extLst>
              <a:ext uri="{FF2B5EF4-FFF2-40B4-BE49-F238E27FC236}">
                <a16:creationId xmlns:a16="http://schemas.microsoft.com/office/drawing/2014/main" id="{62A3C679-7C89-437C-ACEB-B5644E1138C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433674" y="5631638"/>
            <a:ext cx="1177239" cy="1091109"/>
          </a:xfrm>
          <a:prstGeom prst="rect">
            <a:avLst/>
          </a:prstGeom>
        </p:spPr>
      </p:pic>
      <p:pic>
        <p:nvPicPr>
          <p:cNvPr id="8" name="Attēls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7276" y="5631638"/>
            <a:ext cx="1454812" cy="1091109"/>
          </a:xfrm>
          <a:prstGeom prst="rect">
            <a:avLst/>
          </a:prstGeom>
        </p:spPr>
      </p:pic>
    </p:spTree>
    <p:extLst>
      <p:ext uri="{BB962C8B-B14F-4D97-AF65-F5344CB8AC3E}">
        <p14:creationId xmlns:p14="http://schemas.microsoft.com/office/powerpoint/2010/main" val="4274006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4957D-9295-41BA-95B8-500C83165D9B}"/>
              </a:ext>
            </a:extLst>
          </p:cNvPr>
          <p:cNvSpPr>
            <a:spLocks noGrp="1"/>
          </p:cNvSpPr>
          <p:nvPr>
            <p:ph type="title"/>
          </p:nvPr>
        </p:nvSpPr>
        <p:spPr>
          <a:xfrm>
            <a:off x="768504" y="164701"/>
            <a:ext cx="10793575" cy="817130"/>
          </a:xfrm>
        </p:spPr>
        <p:txBody>
          <a:bodyPr>
            <a:normAutofit/>
          </a:bodyPr>
          <a:lstStyle/>
          <a:p>
            <a:r>
              <a:rPr lang="lv-LV" b="1" dirty="0"/>
              <a:t>Modernās pētniecības un selekcijas metodes</a:t>
            </a:r>
            <a:endParaRPr lang="en-GB" b="1" dirty="0"/>
          </a:p>
        </p:txBody>
      </p:sp>
      <p:sp>
        <p:nvSpPr>
          <p:cNvPr id="3" name="Content Placeholder 2">
            <a:extLst>
              <a:ext uri="{FF2B5EF4-FFF2-40B4-BE49-F238E27FC236}">
                <a16:creationId xmlns:a16="http://schemas.microsoft.com/office/drawing/2014/main" id="{EE95FF63-1150-43E6-B184-23E727C4D8A6}"/>
              </a:ext>
            </a:extLst>
          </p:cNvPr>
          <p:cNvSpPr>
            <a:spLocks noGrp="1"/>
          </p:cNvSpPr>
          <p:nvPr>
            <p:ph idx="1"/>
          </p:nvPr>
        </p:nvSpPr>
        <p:spPr>
          <a:xfrm>
            <a:off x="355470" y="981831"/>
            <a:ext cx="7512816" cy="4050281"/>
          </a:xfrm>
        </p:spPr>
        <p:txBody>
          <a:bodyPr>
            <a:normAutofit fontScale="92500" lnSpcReduction="10000"/>
          </a:bodyPr>
          <a:lstStyle/>
          <a:p>
            <a:pPr marL="114300" indent="0">
              <a:buNone/>
            </a:pPr>
            <a:r>
              <a:rPr lang="lv-LV" dirty="0"/>
              <a:t>Pazīmju iedzimtības izpēte – lai izprastu dabas mehānismus un tos spētu izmantot selekcijā:</a:t>
            </a:r>
          </a:p>
          <a:p>
            <a:pPr lvl="1"/>
            <a:r>
              <a:rPr lang="lv-LV" dirty="0"/>
              <a:t>Ābeļu izturība pret kraupi</a:t>
            </a:r>
          </a:p>
          <a:p>
            <a:pPr lvl="1"/>
            <a:r>
              <a:rPr lang="lv-LV" dirty="0"/>
              <a:t>Bumbieru izturība pret bumbieru-kadiķu rūsu</a:t>
            </a:r>
          </a:p>
          <a:p>
            <a:pPr lvl="1"/>
            <a:r>
              <a:rPr lang="lv-LV" dirty="0"/>
              <a:t>Upeņu izturība pret </a:t>
            </a:r>
            <a:r>
              <a:rPr lang="lv-LV" dirty="0" err="1"/>
              <a:t>pumpurērcēm</a:t>
            </a:r>
            <a:endParaRPr lang="lv-LV" dirty="0"/>
          </a:p>
          <a:p>
            <a:pPr lvl="1"/>
            <a:r>
              <a:rPr lang="lv-LV" dirty="0"/>
              <a:t>Krūmcidoniju ziedēšana – pašauglīgo šķirņu izveidei</a:t>
            </a:r>
          </a:p>
          <a:p>
            <a:pPr marL="114300" indent="0">
              <a:buNone/>
            </a:pPr>
            <a:r>
              <a:rPr lang="lv-LV" dirty="0"/>
              <a:t>Molekulāro marķieru izstrāde – paātrinātai, no vides apstākļiem neatkarīgas atlases veikšanai (efektīvāka selekcija)</a:t>
            </a:r>
          </a:p>
          <a:p>
            <a:pPr lvl="1"/>
            <a:r>
              <a:rPr lang="lv-LV" dirty="0"/>
              <a:t>Marķieri pret kraupi izturīgo hibrīdu atlase</a:t>
            </a:r>
          </a:p>
          <a:p>
            <a:pPr lvl="1"/>
            <a:r>
              <a:rPr lang="lv-LV" dirty="0"/>
              <a:t>Pašauglīgo saldo ķiršu hibrīdu atlase</a:t>
            </a:r>
          </a:p>
          <a:p>
            <a:endParaRPr lang="en-GB" dirty="0"/>
          </a:p>
        </p:txBody>
      </p:sp>
      <p:pic>
        <p:nvPicPr>
          <p:cNvPr id="4" name="image1.png">
            <a:extLst>
              <a:ext uri="{FF2B5EF4-FFF2-40B4-BE49-F238E27FC236}">
                <a16:creationId xmlns:a16="http://schemas.microsoft.com/office/drawing/2014/main" id="{841D1B60-D632-4DAA-A815-6ACD7BA3FF73}"/>
              </a:ext>
            </a:extLst>
          </p:cNvPr>
          <p:cNvPicPr/>
          <p:nvPr/>
        </p:nvPicPr>
        <p:blipFill>
          <a:blip r:embed="rId2">
            <a:extLst>
              <a:ext uri="{28A0092B-C50C-407E-A947-70E740481C1C}">
                <a14:useLocalDpi xmlns:a14="http://schemas.microsoft.com/office/drawing/2010/main" val="0"/>
              </a:ext>
            </a:extLst>
          </a:blip>
          <a:srcRect/>
          <a:stretch>
            <a:fillRect/>
          </a:stretch>
        </p:blipFill>
        <p:spPr>
          <a:xfrm>
            <a:off x="7763782" y="1383507"/>
            <a:ext cx="4086473" cy="2041241"/>
          </a:xfrm>
          <a:prstGeom prst="rect">
            <a:avLst/>
          </a:prstGeom>
          <a:ln/>
        </p:spPr>
      </p:pic>
      <p:pic>
        <p:nvPicPr>
          <p:cNvPr id="5" name="Picture 4">
            <a:extLst>
              <a:ext uri="{FF2B5EF4-FFF2-40B4-BE49-F238E27FC236}">
                <a16:creationId xmlns:a16="http://schemas.microsoft.com/office/drawing/2014/main" id="{60462911-C01C-4EC3-8591-3635E1095E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9968" y="5421207"/>
            <a:ext cx="1368973" cy="1026729"/>
          </a:xfrm>
          <a:prstGeom prst="rect">
            <a:avLst/>
          </a:prstGeom>
        </p:spPr>
      </p:pic>
      <p:pic>
        <p:nvPicPr>
          <p:cNvPr id="7" name="Picture 9" descr="sorokopudivska">
            <a:extLst>
              <a:ext uri="{FF2B5EF4-FFF2-40B4-BE49-F238E27FC236}">
                <a16:creationId xmlns:a16="http://schemas.microsoft.com/office/drawing/2014/main" id="{60D7CBB6-8821-49BB-9BA7-8AA8CF9674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9115" y="5421207"/>
            <a:ext cx="1254990" cy="100474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6EFB58F-A6BA-4AA4-B172-82CFC64C51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92492" y="5421207"/>
            <a:ext cx="1164228" cy="1024872"/>
          </a:xfrm>
          <a:prstGeom prst="rect">
            <a:avLst/>
          </a:prstGeom>
        </p:spPr>
      </p:pic>
      <p:pic>
        <p:nvPicPr>
          <p:cNvPr id="10" name="Picture 9" descr="Sputnica.jpg">
            <a:extLst>
              <a:ext uri="{FF2B5EF4-FFF2-40B4-BE49-F238E27FC236}">
                <a16:creationId xmlns:a16="http://schemas.microsoft.com/office/drawing/2014/main" id="{F081FFC7-B836-4355-8861-D64E95A766F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691504" y="5421207"/>
            <a:ext cx="1183356" cy="1024872"/>
          </a:xfrm>
          <a:prstGeom prst="rect">
            <a:avLst/>
          </a:prstGeom>
        </p:spPr>
      </p:pic>
      <p:pic>
        <p:nvPicPr>
          <p:cNvPr id="12" name="Picture 11" descr="Liene2 7-23-2009 1-17-53 PM.jpg">
            <a:extLst>
              <a:ext uri="{FF2B5EF4-FFF2-40B4-BE49-F238E27FC236}">
                <a16:creationId xmlns:a16="http://schemas.microsoft.com/office/drawing/2014/main" id="{76924479-1B6E-4B97-90E9-482991863CC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4111878" y="5421207"/>
            <a:ext cx="1506949" cy="1004748"/>
          </a:xfrm>
          <a:prstGeom prst="rect">
            <a:avLst/>
          </a:prstGeom>
        </p:spPr>
      </p:pic>
      <p:pic>
        <p:nvPicPr>
          <p:cNvPr id="13" name="Picture 12">
            <a:extLst>
              <a:ext uri="{FF2B5EF4-FFF2-40B4-BE49-F238E27FC236}">
                <a16:creationId xmlns:a16="http://schemas.microsoft.com/office/drawing/2014/main" id="{DBAB8B60-1E49-4EC9-9C00-B3FCF2047A4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359320" y="5404228"/>
            <a:ext cx="1177929" cy="1058829"/>
          </a:xfrm>
          <a:prstGeom prst="rect">
            <a:avLst/>
          </a:prstGeom>
        </p:spPr>
      </p:pic>
      <p:pic>
        <p:nvPicPr>
          <p:cNvPr id="15" name="Picture 14">
            <a:extLst>
              <a:ext uri="{FF2B5EF4-FFF2-40B4-BE49-F238E27FC236}">
                <a16:creationId xmlns:a16="http://schemas.microsoft.com/office/drawing/2014/main" id="{B7EC4F2E-C987-4135-8E5E-E947002D50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7329" y="3445834"/>
            <a:ext cx="2317865" cy="1586278"/>
          </a:xfrm>
          <a:prstGeom prst="rect">
            <a:avLst/>
          </a:prstGeom>
        </p:spPr>
      </p:pic>
      <p:pic>
        <p:nvPicPr>
          <p:cNvPr id="11" name="Picture 10">
            <a:extLst>
              <a:ext uri="{FF2B5EF4-FFF2-40B4-BE49-F238E27FC236}">
                <a16:creationId xmlns:a16="http://schemas.microsoft.com/office/drawing/2014/main" id="{ED1ACAAA-944E-4623-9047-850944FFF7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8490" y="5404229"/>
            <a:ext cx="1389133" cy="1041850"/>
          </a:xfrm>
          <a:prstGeom prst="rect">
            <a:avLst/>
          </a:prstGeom>
        </p:spPr>
      </p:pic>
    </p:spTree>
    <p:extLst>
      <p:ext uri="{BB962C8B-B14F-4D97-AF65-F5344CB8AC3E}">
        <p14:creationId xmlns:p14="http://schemas.microsoft.com/office/powerpoint/2010/main" val="193063640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1700</Words>
  <Application>Microsoft Office PowerPoint</Application>
  <PresentationFormat>Widescreen</PresentationFormat>
  <Paragraphs>168</Paragraphs>
  <Slides>18</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Times New Roman</vt:lpstr>
      <vt:lpstr>Office Theme</vt:lpstr>
      <vt:lpstr>PowerPoint Presentation</vt:lpstr>
      <vt:lpstr>PowerPoint Presentation</vt:lpstr>
      <vt:lpstr>2023. gada pētniecības virzieni</vt:lpstr>
      <vt:lpstr>PowerPoint Presentation</vt:lpstr>
      <vt:lpstr>Projekti – iespējas un realitāte</vt:lpstr>
      <vt:lpstr>Pētniecības infrastruktūra un resursi</vt:lpstr>
      <vt:lpstr>Radītas vairāk nekā 70 augļaugu un ceriņu šķirnes, t.sk. pirmās krūmcidoniju šķirnes ES un vienas no pirmajām pasaulē reģistrētas Latvijā. DI izveidotās augļkoku šķirnes reģistrētas arī Zviedrijā, Lietuvā, Igaunijā, licences līgumi noslēgti ar Zviedriju, Beļģiju, Lietuvu, Igauniju un Poliju.  Šobrīd LV reģistrā - 40 šķirnes, iesniegtas reģistrācijai un iziet pārbaudes procesu- 18, t.sk. 13 pēdējos 5 gados. Tās visas ir aizsargātas! Šogad plānots iesniegt vēl 7 šķirnes, t.sk. meloņu, ķiploku. Atgādinājumam: ceļš līdz jaunai augļaugu šķirnei 20-25 gadi!</vt:lpstr>
      <vt:lpstr>Ģenētiskie resursi – jaunu īpašību avots</vt:lpstr>
      <vt:lpstr>Modernās pētniecības un selekcijas metodes</vt:lpstr>
      <vt:lpstr>Viedās tehnoloģijas praksē</vt:lpstr>
      <vt:lpstr>PowerPoint Presentation</vt:lpstr>
      <vt:lpstr>PowerPoint Presentation</vt:lpstr>
      <vt:lpstr>PowerPoint Presentation</vt:lpstr>
      <vt:lpstr>Zināšanu pārnese</vt:lpstr>
      <vt:lpstr>PowerPoint Presentation</vt:lpstr>
      <vt:lpstr>Dārzkopības institūts lepojas!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Inese Ebele</dc:creator>
  <cp:lastModifiedBy>Liga Lepse</cp:lastModifiedBy>
  <cp:revision>14</cp:revision>
  <dcterms:created xsi:type="dcterms:W3CDTF">2023-01-03T09:30:21Z</dcterms:created>
  <dcterms:modified xsi:type="dcterms:W3CDTF">2023-03-09T20:33:48Z</dcterms:modified>
</cp:coreProperties>
</file>