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4" r:id="rId4"/>
  </p:sldMasterIdLst>
  <p:notesMasterIdLst>
    <p:notesMasterId r:id="rId31"/>
  </p:notesMasterIdLst>
  <p:handoutMasterIdLst>
    <p:handoutMasterId r:id="rId32"/>
  </p:handoutMasterIdLst>
  <p:sldIdLst>
    <p:sldId id="257" r:id="rId5"/>
    <p:sldId id="259" r:id="rId6"/>
    <p:sldId id="296" r:id="rId7"/>
    <p:sldId id="291" r:id="rId8"/>
    <p:sldId id="292" r:id="rId9"/>
    <p:sldId id="262" r:id="rId10"/>
    <p:sldId id="272" r:id="rId11"/>
    <p:sldId id="265" r:id="rId12"/>
    <p:sldId id="312" r:id="rId13"/>
    <p:sldId id="305" r:id="rId14"/>
    <p:sldId id="304" r:id="rId15"/>
    <p:sldId id="306" r:id="rId16"/>
    <p:sldId id="282" r:id="rId17"/>
    <p:sldId id="278" r:id="rId18"/>
    <p:sldId id="274" r:id="rId19"/>
    <p:sldId id="280" r:id="rId20"/>
    <p:sldId id="311" r:id="rId21"/>
    <p:sldId id="283" r:id="rId22"/>
    <p:sldId id="307" r:id="rId23"/>
    <p:sldId id="290" r:id="rId24"/>
    <p:sldId id="298" r:id="rId25"/>
    <p:sldId id="301" r:id="rId26"/>
    <p:sldId id="308" r:id="rId27"/>
    <p:sldId id="300" r:id="rId28"/>
    <p:sldId id="295" r:id="rId29"/>
    <p:sldId id="289" r:id="rId30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EC28DC-7C17-CCC7-F4CD-F41BBF4572E4}" name="Anta Sparinska" initials="AS" userId="S::anta.sparinska@bulduri.lv::bd0c82ff-2eca-4a5d-9ef3-b8d664037da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8C9"/>
    <a:srgbClr val="EE8E00"/>
    <a:srgbClr val="DAA980"/>
    <a:srgbClr val="FFBD5B"/>
    <a:srgbClr val="9AC83E"/>
    <a:srgbClr val="96C538"/>
    <a:srgbClr val="96C438"/>
    <a:srgbClr val="646562"/>
    <a:srgbClr val="DAE9B8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F1795B-8FB3-0BD9-E86B-13F46964463C}" v="211" dt="2022-11-22T09:18:11.814"/>
    <p1510:client id="{0F9B7583-99EE-BD70-EE9B-5205EA1C7A16}" v="120" dt="2022-11-11T13:35:40.936"/>
    <p1510:client id="{155348C2-4ADA-DDA9-DDA7-5E51CF5EE761}" v="43" dt="2022-11-17T12:50:30.198"/>
    <p1510:client id="{16CE1205-430C-D141-BE4C-6AEB8D3FED85}" v="5" dt="2022-11-14T07:55:19.792"/>
    <p1510:client id="{18B5F13F-B91C-66C7-F835-22392FA0E497}" v="59" dt="2022-11-14T12:10:59.091"/>
    <p1510:client id="{26316336-5870-D0E1-F732-E6E186332A8C}" v="126" dt="2022-11-11T13:21:43.156"/>
    <p1510:client id="{28416074-4E71-70AA-FA62-8D19BF18DB72}" v="36" dt="2022-11-16T12:02:43.991"/>
    <p1510:client id="{2929B2A8-153D-5BBA-B38D-AC02152F4D75}" v="513" dt="2022-11-17T13:17:22.022"/>
    <p1510:client id="{29A74DA9-1F2A-154B-9EA1-4231E8E33857}" v="274" dt="2022-11-20T19:25:04.533"/>
    <p1510:client id="{36709C71-AE35-5A86-45FE-B0A243420DD4}" v="165" dt="2022-11-21T12:55:31.790"/>
    <p1510:client id="{413E500B-754A-38FC-9261-2C9AEAABB63F}" v="639" dt="2022-11-17T19:44:10.094"/>
    <p1510:client id="{44C0D567-3497-6CD4-5E67-7FF8F039A044}" v="3" dt="2022-11-16T20:39:54.544"/>
    <p1510:client id="{45777632-39CA-AA48-9173-73A5A3818ED3}" v="667" dt="2022-11-22T07:02:22.727"/>
    <p1510:client id="{4B6EDE77-EF84-238D-DFF6-0A819566E758}" v="18" dt="2022-11-21T11:59:39.380"/>
    <p1510:client id="{557A8082-D8ED-420D-B711-AF61469B6631}" v="54" dt="2022-11-11T18:39:28.730"/>
    <p1510:client id="{628B7E33-082C-5346-C072-406524C7D325}" v="133" dt="2022-11-22T10:02:26.372"/>
    <p1510:client id="{6622D41B-AAEE-B5E4-4E27-149640DF7D56}" v="1" dt="2022-11-21T11:41:12.058"/>
    <p1510:client id="{6DC0812E-6DB3-F087-A30D-899A1C814453}" v="326" dt="2022-11-21T06:31:48.477"/>
    <p1510:client id="{7350FFB6-7D37-E311-2D3A-95B6C300C5DD}" v="153" dt="2022-11-16T13:38:22.868"/>
    <p1510:client id="{75ACD063-8C87-7930-14C6-93E40F654721}" v="243" dt="2022-11-15T09:03:25.643"/>
    <p1510:client id="{7645F889-85D4-43BC-9EDB-7F1ED01179EE}" v="1350" dt="2022-11-20T19:37:36.643"/>
    <p1510:client id="{7B6399E1-F96C-5253-758C-3E28C3068088}" v="321" dt="2022-11-14T13:58:54.250"/>
    <p1510:client id="{8946968E-06C4-2985-A7EF-46219F0F5CA4}" v="340" dt="2022-11-16T21:11:10.324"/>
    <p1510:client id="{89B71951-4949-2B01-BF7E-E137CA390860}" v="221" dt="2022-11-17T19:32:30.511"/>
    <p1510:client id="{927D9389-924D-F576-ED11-DF5D2332B37E}" v="956" dt="2022-11-16T15:41:17.555"/>
    <p1510:client id="{95B952F7-E457-C211-94F4-8CF5AFA16503}" v="281" dt="2022-11-22T07:18:51.018"/>
    <p1510:client id="{A49C9BCA-075A-BFD3-5606-CD8084CBA81E}" v="491" dt="2022-11-21T11:16:13.684"/>
    <p1510:client id="{B0AAB762-BBEA-AD73-995B-E240A0271A50}" v="683" dt="2022-11-16T13:12:23.309"/>
    <p1510:client id="{B9C3EE4F-DACC-6281-C811-1F5E1FF8539E}" v="191" dt="2022-11-20T19:53:02.272"/>
    <p1510:client id="{BD585748-DB19-29D0-7546-1DB721457FAD}" v="500" dt="2022-11-17T13:08:15.681"/>
    <p1510:client id="{BE97A47A-81EF-7362-3D93-3B71B8006AB8}" v="9" dt="2022-11-21T18:00:42.038"/>
    <p1510:client id="{CDC99F05-E47A-30AA-1FC1-9A92E247F020}" v="180" dt="2022-11-16T20:52:33.302"/>
    <p1510:client id="{D5608E0A-90F1-4B65-DED9-C604012FDDD6}" v="129" dt="2022-11-22T08:11:59.317"/>
    <p1510:client id="{E0945534-FCB0-4BB0-84F3-D8614707854D}" v="11" dt="2022-11-20T08:40:56.440"/>
    <p1510:client id="{E14F5B6B-F2CE-AFCF-09C0-B8F670EF5A33}" v="1259" dt="2022-11-22T09:24:26.655"/>
    <p1510:client id="{E3421C6B-2963-087E-56EF-964107A800EE}" v="1" dt="2022-11-21T11:50:52.816"/>
    <p1510:client id="{E4059EAD-1E0B-1C9C-3AED-4E2332FC5B73}" v="114" dt="2022-11-21T15:00:37.062"/>
    <p1510:client id="{EA673370-C12B-D47C-031A-1EC52AAC45A2}" v="15" dt="2022-11-11T12:45:35.154"/>
    <p1510:client id="{EB3AC09C-E517-7851-C812-70E9851DCC93}" v="2" dt="2022-11-15T13:05:13.557"/>
    <p1510:client id="{EF038E23-8D81-037D-A05F-8CD12F993AD2}" v="722" dt="2022-11-21T13:12:21.033"/>
    <p1510:client id="{F0086E92-580D-2533-DD22-32A9B8DFD012}" v="56" dt="2022-11-15T17:40:45.3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55" autoAdjust="0"/>
    <p:restoredTop sz="87949" autoAdjust="0"/>
  </p:normalViewPr>
  <p:slideViewPr>
    <p:cSldViewPr snapToGrid="0" showGuides="1">
      <p:cViewPr varScale="1">
        <p:scale>
          <a:sx n="112" d="100"/>
          <a:sy n="112" d="100"/>
        </p:scale>
        <p:origin x="654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914" y="-120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68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6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2021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tint val="96000"/>
                    <a:lumMod val="100000"/>
                  </a:schemeClr>
                </a:gs>
                <a:gs pos="78000">
                  <a:schemeClr val="accent1">
                    <a:shade val="94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Sheet1!$A$12:$A$15</c:f>
              <c:strCache>
                <c:ptCount val="4"/>
                <c:pt idx="0">
                  <c:v>buldurusilitumnicas.lv mājas lapa</c:v>
                </c:pt>
                <c:pt idx="1">
                  <c:v>bulduri.lv mājas lapa</c:v>
                </c:pt>
                <c:pt idx="2">
                  <c:v>Facebook bulduri.lv konts</c:v>
                </c:pt>
                <c:pt idx="3">
                  <c:v>Instagram bulduri.lv konts</c:v>
                </c:pt>
              </c:strCache>
            </c:strRef>
          </c:cat>
          <c:val>
            <c:numRef>
              <c:f>Sheet1!$B$12:$B$15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FD65-448F-9673-37F03643404E}"/>
            </c:ext>
          </c:extLst>
        </c:ser>
        <c:ser>
          <c:idx val="1"/>
          <c:order val="1"/>
          <c:spPr>
            <a:solidFill>
              <a:schemeClr val="accent1"/>
            </a:solidFill>
            <a:ln>
              <a:solidFill>
                <a:schemeClr val="accent1"/>
              </a:solidFill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Sheet1!$A$12:$A$15</c:f>
              <c:strCache>
                <c:ptCount val="4"/>
                <c:pt idx="0">
                  <c:v>buldurusilitumnicas.lv mājas lapa</c:v>
                </c:pt>
                <c:pt idx="1">
                  <c:v>bulduri.lv mājas lapa</c:v>
                </c:pt>
                <c:pt idx="2">
                  <c:v>Facebook bulduri.lv konts</c:v>
                </c:pt>
                <c:pt idx="3">
                  <c:v>Instagram bulduri.lv konts</c:v>
                </c:pt>
              </c:strCache>
            </c:strRef>
          </c:cat>
          <c:val>
            <c:numRef>
              <c:f>Sheet1!$C$12:$C$15</c:f>
              <c:numCache>
                <c:formatCode>General</c:formatCode>
                <c:ptCount val="4"/>
                <c:pt idx="0">
                  <c:v>9100</c:v>
                </c:pt>
                <c:pt idx="1">
                  <c:v>185000</c:v>
                </c:pt>
                <c:pt idx="2">
                  <c:v>6000</c:v>
                </c:pt>
                <c:pt idx="3">
                  <c:v>1100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65-448F-9673-37F03643404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223460608"/>
        <c:axId val="1222856320"/>
      </c:barChart>
      <c:catAx>
        <c:axId val="12234606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22856320"/>
        <c:crosses val="autoZero"/>
        <c:auto val="1"/>
        <c:lblAlgn val="ctr"/>
        <c:lblOffset val="100"/>
        <c:noMultiLvlLbl val="0"/>
      </c:catAx>
      <c:valAx>
        <c:axId val="12228563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223460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>
        <a:alpha val="42000"/>
      </a:schemeClr>
    </a:solidFill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2022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0.45715022586300269"/>
          <c:y val="9.6845920397236676E-2"/>
          <c:w val="0.48164356903480376"/>
          <c:h val="0.8152989070715809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lumMod val="100000"/>
                  </a:schemeClr>
                </a:gs>
                <a:gs pos="78000">
                  <a:schemeClr val="accent1">
                    <a:shade val="94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buldurusiltumnicas.lv mājas lapa</c:v>
                </c:pt>
                <c:pt idx="1">
                  <c:v>bulduri.lv mājas lapa</c:v>
                </c:pt>
                <c:pt idx="2">
                  <c:v>Facebook bulduri.lv konts</c:v>
                </c:pt>
                <c:pt idx="3">
                  <c:v>Instagram bulduri.lv konts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AA85-4B0B-811C-3B02427402F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6.1338484688791675E-2"/>
                  <c:y val="7.244367931749935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A85-4B0B-811C-3B02427402FD}"/>
                </c:ext>
              </c:extLst>
            </c:dLbl>
            <c:dLbl>
              <c:idx val="2"/>
              <c:layout>
                <c:manualLayout>
                  <c:x val="5.3751333341798997E-2"/>
                  <c:y val="-6.6405938913969319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A85-4B0B-811C-3B02427402FD}"/>
                </c:ext>
              </c:extLst>
            </c:dLbl>
            <c:dLbl>
              <c:idx val="3"/>
              <c:layout>
                <c:manualLayout>
                  <c:x val="5.0406867662651823E-2"/>
                  <c:y val="7.244367931750051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A85-4B0B-811C-3B02427402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buldurusiltumnicas.lv mājas lapa</c:v>
                </c:pt>
                <c:pt idx="1">
                  <c:v>bulduri.lv mājas lapa</c:v>
                </c:pt>
                <c:pt idx="2">
                  <c:v>Facebook bulduri.lv konts</c:v>
                </c:pt>
                <c:pt idx="3">
                  <c:v>Instagram bulduri.lv konts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10098</c:v>
                </c:pt>
                <c:pt idx="1">
                  <c:v>193000</c:v>
                </c:pt>
                <c:pt idx="2">
                  <c:v>7220</c:v>
                </c:pt>
                <c:pt idx="3">
                  <c:v>1388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A85-4B0B-811C-3B02427402F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Column3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6000"/>
                    <a:lumMod val="100000"/>
                  </a:schemeClr>
                </a:gs>
                <a:gs pos="78000">
                  <a:schemeClr val="accent3">
                    <a:shade val="94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buldurusiltumnicas.lv mājas lapa</c:v>
                </c:pt>
                <c:pt idx="1">
                  <c:v>bulduri.lv mājas lapa</c:v>
                </c:pt>
                <c:pt idx="2">
                  <c:v>Facebook bulduri.lv konts</c:v>
                </c:pt>
                <c:pt idx="3">
                  <c:v>Instagram bulduri.lv konts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5-AA85-4B0B-811C-3B02427402F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83516024"/>
        <c:axId val="983506512"/>
      </c:barChart>
      <c:catAx>
        <c:axId val="9835160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983506512"/>
        <c:crosses val="autoZero"/>
        <c:auto val="1"/>
        <c:lblAlgn val="ctr"/>
        <c:lblOffset val="100"/>
        <c:noMultiLvlLbl val="0"/>
      </c:catAx>
      <c:valAx>
        <c:axId val="9835065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983516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alpha val="42000"/>
      </a:schemeClr>
    </a:solidFill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636237308481461E-2"/>
          <c:y val="0.17979394097850981"/>
          <c:w val="0.95125155839895015"/>
          <c:h val="0.6606900909009381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Apmācāmo (kursi, meistarklases + neklātiene), skaits</c:v>
                </c:pt>
              </c:strCache>
            </c:strRef>
          </c:tx>
          <c:spPr>
            <a:ln w="66675" cap="rnd">
              <a:solidFill>
                <a:schemeClr val="accent1"/>
              </a:solidFill>
              <a:round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1"/>
              <c:layout>
                <c:manualLayout>
                  <c:x val="-5.0269739322019245E-2"/>
                  <c:y val="-2.60361084149933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7A2-4A87-ABA2-25FE32C5D5B9}"/>
                </c:ext>
              </c:extLst>
            </c:dLbl>
            <c:dLbl>
              <c:idx val="2"/>
              <c:layout>
                <c:manualLayout>
                  <c:x val="-2.5134869661009692E-2"/>
                  <c:y val="3.7607712154990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7A2-4A87-ABA2-25FE32C5D5B9}"/>
                </c:ext>
              </c:extLst>
            </c:dLbl>
            <c:dLbl>
              <c:idx val="3"/>
              <c:layout>
                <c:manualLayout>
                  <c:x val="-4.060248176009261E-2"/>
                  <c:y val="-3.7607712154990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7A2-4A87-ABA2-25FE32C5D5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 1.ceturksnis 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36</c:v>
                </c:pt>
                <c:pt idx="1">
                  <c:v>209</c:v>
                </c:pt>
                <c:pt idx="2">
                  <c:v>252</c:v>
                </c:pt>
                <c:pt idx="3">
                  <c:v>655</c:v>
                </c:pt>
                <c:pt idx="4">
                  <c:v>426</c:v>
                </c:pt>
                <c:pt idx="5">
                  <c:v>297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7A2-4A87-ABA2-25FE32C5D5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95146616"/>
        <c:axId val="695143992"/>
      </c:lineChart>
      <c:catAx>
        <c:axId val="695146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lv-LV"/>
          </a:p>
        </c:txPr>
        <c:crossAx val="695143992"/>
        <c:crosses val="autoZero"/>
        <c:auto val="1"/>
        <c:lblAlgn val="ctr"/>
        <c:lblOffset val="100"/>
        <c:noMultiLvlLbl val="0"/>
      </c:catAx>
      <c:valAx>
        <c:axId val="695143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lv-LV"/>
          </a:p>
        </c:txPr>
        <c:crossAx val="695146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243D74-B9C1-450A-B0F3-6C6DCB0CF2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C27C33-9BB1-41D5-A236-12767E7E72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B3EA8-A58D-4C92-A3AB-D271CCC294C7}" type="datetimeFigureOut">
              <a:rPr lang="en-US" smtClean="0"/>
              <a:t>3/8/2023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A7EADB-04A4-4093-B238-438E2C7317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DD8696-706D-440E-AE04-4C644F0613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A5DE8-F2C4-4DB3-88D1-656DCD59E7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824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FB4FA-E877-413E-B608-88789D806C57}" type="datetimeFigureOut">
              <a:rPr lang="en-US" noProof="0" smtClean="0"/>
              <a:t>3/8/2023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6304E-FDE3-4B4F-A3B7-EBE87F3FA5E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530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71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19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19947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rot="19579638">
            <a:off x="-622828" y="595086"/>
            <a:ext cx="6065685" cy="7173407"/>
            <a:chOff x="11114088" y="2241550"/>
            <a:chExt cx="1905000" cy="2354263"/>
          </a:xfrm>
          <a:solidFill>
            <a:schemeClr val="bg2">
              <a:alpha val="72000"/>
            </a:schemeClr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23295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Image Vertical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56FD760-FBDC-4410-A039-469F7931D3A3}"/>
              </a:ext>
            </a:extLst>
          </p:cNvPr>
          <p:cNvSpPr/>
          <p:nvPr userDrawn="1"/>
        </p:nvSpPr>
        <p:spPr>
          <a:xfrm>
            <a:off x="831850" y="1723292"/>
            <a:ext cx="5307246" cy="3745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139FA-A83B-432B-9C7C-26634F46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34A1799-63F2-4B23-A188-7BAB23FB821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416" y="6462713"/>
            <a:ext cx="2262187" cy="249237"/>
          </a:xfrm>
        </p:spPr>
        <p:txBody>
          <a:bodyPr>
            <a:noAutofit/>
          </a:bodyPr>
          <a:lstStyle>
            <a:lvl1pPr marL="0" indent="0">
              <a:buNone/>
              <a:defRPr sz="1400" b="1" cap="all" baseline="0">
                <a:noFill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F2EA84-5150-479B-86D5-F4BAE1263488}"/>
              </a:ext>
            </a:extLst>
          </p:cNvPr>
          <p:cNvGrpSpPr/>
          <p:nvPr userDrawn="1"/>
        </p:nvGrpSpPr>
        <p:grpSpPr>
          <a:xfrm flipH="1">
            <a:off x="1130928" y="4803540"/>
            <a:ext cx="3616779" cy="3522776"/>
            <a:chOff x="2555621" y="3917613"/>
            <a:chExt cx="3616779" cy="352277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0699C4B-8D8E-47E2-A0C5-D71C25ABAC72}"/>
                </a:ext>
              </a:extLst>
            </p:cNvPr>
            <p:cNvSpPr/>
            <p:nvPr userDrawn="1"/>
          </p:nvSpPr>
          <p:spPr>
            <a:xfrm>
              <a:off x="2874028" y="4142017"/>
              <a:ext cx="3298372" cy="3298372"/>
            </a:xfrm>
            <a:prstGeom prst="ellipse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F607AB9-31A7-4B79-9AFE-0DFDB792E20C}"/>
                </a:ext>
              </a:extLst>
            </p:cNvPr>
            <p:cNvSpPr/>
            <p:nvPr userDrawn="1"/>
          </p:nvSpPr>
          <p:spPr>
            <a:xfrm>
              <a:off x="2555621" y="3917613"/>
              <a:ext cx="1268186" cy="1268186"/>
            </a:xfrm>
            <a:prstGeom prst="ellipse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803460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, and Three Pho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89B828-B338-413C-B008-0A8566F4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Content Placeholder 16">
            <a:extLst>
              <a:ext uri="{FF2B5EF4-FFF2-40B4-BE49-F238E27FC236}">
                <a16:creationId xmlns:a16="http://schemas.microsoft.com/office/drawing/2014/main" id="{6AEAE6ED-58FA-4039-939A-E4032520CB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416" y="6462713"/>
            <a:ext cx="2262187" cy="249237"/>
          </a:xfrm>
        </p:spPr>
        <p:txBody>
          <a:bodyPr>
            <a:noAutofit/>
          </a:bodyPr>
          <a:lstStyle>
            <a:lvl1pPr marL="0" indent="0">
              <a:buNone/>
              <a:defRPr sz="1400" b="1" cap="all" baseline="0">
                <a:noFill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 noProof="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725921A-0ED5-431E-899C-28A6920B5029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E8B169A-8A2F-4425-A9A1-1B828428B434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0712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22.11.2022. BDV Konventa prezentācija​​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90964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Content, and 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16441-0F1F-453B-BACF-543CEDE2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1046163"/>
            <a:ext cx="5445369" cy="1114784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C9302-80D9-4A88-8591-DE2D4BA1F9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416" y="2506662"/>
            <a:ext cx="5445370" cy="3454523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89B828-B338-413C-B008-0A8566F4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Content Placeholder 16">
            <a:extLst>
              <a:ext uri="{FF2B5EF4-FFF2-40B4-BE49-F238E27FC236}">
                <a16:creationId xmlns:a16="http://schemas.microsoft.com/office/drawing/2014/main" id="{6AEAE6ED-58FA-4039-939A-E4032520CB3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>
            <a:noAutofit/>
          </a:bodyPr>
          <a:lstStyle>
            <a:lvl1pPr marL="0" indent="0">
              <a:buNone/>
              <a:defRPr sz="14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/>
              <a:t>Your company name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02AABE-45EB-48A5-AD25-47BD8B79DF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19755" y="1"/>
            <a:ext cx="3430408" cy="4091942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88A4FD-81F4-4588-9E6D-70E57577D8BF}"/>
              </a:ext>
            </a:extLst>
          </p:cNvPr>
          <p:cNvCxnSpPr>
            <a:cxnSpLocks/>
          </p:cNvCxnSpPr>
          <p:nvPr userDrawn="1"/>
        </p:nvCxnSpPr>
        <p:spPr>
          <a:xfrm>
            <a:off x="-24055" y="2286312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F1D2ED-7B25-4251-BF07-47FBAA534810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397537E-DF51-4990-9447-2DAE98ABC683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E99CAB5-81F4-4EA8-8B36-4A70C59861FD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6AADF9A-A507-4453-8CE3-3F78BB303FA4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33AA69F-C4B8-479C-9F0F-69C184D0611F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725921A-0ED5-431E-899C-28A6920B5029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E8B169A-8A2F-4425-A9A1-1B828428B434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B45974-F6C7-40D3-9399-E05FA19C565E}"/>
              </a:ext>
            </a:extLst>
          </p:cNvPr>
          <p:cNvCxnSpPr>
            <a:cxnSpLocks/>
          </p:cNvCxnSpPr>
          <p:nvPr userDrawn="1"/>
        </p:nvCxnSpPr>
        <p:spPr>
          <a:xfrm>
            <a:off x="1804745" y="2286312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63A2A33D-4D91-454D-A35B-6DA97069EC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42186" y="555157"/>
            <a:ext cx="2649814" cy="429819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7EC67FB7-777C-473E-95B8-585AA8E6640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19754" y="4289110"/>
            <a:ext cx="3430407" cy="1672075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47322494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869858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0871" y="871309"/>
            <a:ext cx="3832613" cy="3714750"/>
          </a:xfrm>
          <a:prstGeom prst="ellipse">
            <a:avLst/>
          </a:prstGeom>
          <a:solidFill>
            <a:schemeClr val="bg2">
              <a:alpha val="19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174371" y="-1783472"/>
            <a:ext cx="7585157" cy="8826250"/>
            <a:chOff x="11114088" y="2241550"/>
            <a:chExt cx="1905000" cy="2354263"/>
          </a:xfrm>
          <a:solidFill>
            <a:schemeClr val="bg2">
              <a:alpha val="72000"/>
            </a:schemeClr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766035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42000">
              <a:schemeClr val="accent1">
                <a:lumMod val="45000"/>
                <a:lumOff val="55000"/>
                <a:alpha val="34000"/>
              </a:schemeClr>
            </a:gs>
            <a:gs pos="53000">
              <a:schemeClr val="accent1">
                <a:lumMod val="45000"/>
                <a:lumOff val="55000"/>
                <a:alpha val="56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10193"/>
            <a:ext cx="4432145" cy="4319863"/>
          </a:xfrm>
          <a:prstGeom prst="ellipse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67579" y="3143250"/>
            <a:ext cx="3832613" cy="3714750"/>
          </a:xfrm>
          <a:prstGeom prst="ellipse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67293" y="762907"/>
            <a:ext cx="3832613" cy="3714750"/>
          </a:xfrm>
          <a:prstGeom prst="ellipse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42000">
              <a:schemeClr val="accent1">
                <a:lumMod val="45000"/>
                <a:lumOff val="55000"/>
                <a:alpha val="34000"/>
              </a:schemeClr>
            </a:gs>
            <a:gs pos="53000">
              <a:schemeClr val="accent1">
                <a:lumMod val="45000"/>
                <a:lumOff val="55000"/>
                <a:alpha val="56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2369" y="644023"/>
            <a:ext cx="3440511" cy="3314768"/>
          </a:xfrm>
          <a:prstGeom prst="ellipse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78378" y="3143250"/>
            <a:ext cx="3832613" cy="3714750"/>
          </a:xfrm>
          <a:prstGeom prst="ellipse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748464" y="-927129"/>
            <a:ext cx="5464947" cy="6457072"/>
            <a:chOff x="11114088" y="2241550"/>
            <a:chExt cx="1905000" cy="2354263"/>
          </a:xfrm>
          <a:solidFill>
            <a:schemeClr val="bg2">
              <a:alpha val="72000"/>
            </a:schemeClr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rot="13537484">
            <a:off x="7807188" y="2301408"/>
            <a:ext cx="5464947" cy="6457072"/>
            <a:chOff x="11114088" y="2241550"/>
            <a:chExt cx="1905000" cy="2354263"/>
          </a:xfrm>
          <a:solidFill>
            <a:schemeClr val="bg2">
              <a:alpha val="72000"/>
            </a:schemeClr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149768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1569" y="954314"/>
            <a:ext cx="4270257" cy="4377872"/>
          </a:xfrm>
          <a:prstGeom prst="ellipse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11387" y="954314"/>
            <a:ext cx="3832613" cy="3714750"/>
          </a:xfrm>
          <a:prstGeom prst="ellipse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12136" y="3714750"/>
            <a:ext cx="3832613" cy="3714750"/>
          </a:xfrm>
          <a:prstGeom prst="ellipse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64884" y="3474811"/>
            <a:ext cx="3832613" cy="3714750"/>
          </a:xfrm>
          <a:prstGeom prst="ellipse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45940" y="1617436"/>
            <a:ext cx="3832613" cy="3714750"/>
          </a:xfrm>
          <a:prstGeom prst="ellipse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32279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140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348957"/>
            <a:ext cx="12192000" cy="484632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47244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348956"/>
            <a:ext cx="12192000" cy="5269557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185940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Image Vertical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7389277-B3D3-4AEE-8BE0-0559A73969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16488" y="0"/>
            <a:ext cx="6875511" cy="6858000"/>
          </a:xfrm>
          <a:solidFill>
            <a:schemeClr val="bg1">
              <a:lumMod val="8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36DA47-61AF-4CF1-8DF3-3721934D13E3}"/>
              </a:ext>
            </a:extLst>
          </p:cNvPr>
          <p:cNvSpPr/>
          <p:nvPr userDrawn="1"/>
        </p:nvSpPr>
        <p:spPr>
          <a:xfrm>
            <a:off x="0" y="0"/>
            <a:ext cx="5316488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6FD760-FBDC-4410-A039-469F7931D3A3}"/>
              </a:ext>
            </a:extLst>
          </p:cNvPr>
          <p:cNvSpPr/>
          <p:nvPr userDrawn="1"/>
        </p:nvSpPr>
        <p:spPr>
          <a:xfrm>
            <a:off x="831850" y="1723292"/>
            <a:ext cx="5307246" cy="3745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139FA-A83B-432B-9C7C-26634F46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B34A1799-63F2-4B23-A188-7BAB23FB821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416" y="6462713"/>
            <a:ext cx="2262187" cy="249237"/>
          </a:xfrm>
        </p:spPr>
        <p:txBody>
          <a:bodyPr>
            <a:noAutofit/>
          </a:bodyPr>
          <a:lstStyle>
            <a:lvl1pPr marL="0" indent="0">
              <a:buNone/>
              <a:defRPr sz="1400" b="1" cap="all" baseline="0">
                <a:noFill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5F2EA84-5150-479B-86D5-F4BAE1263488}"/>
              </a:ext>
            </a:extLst>
          </p:cNvPr>
          <p:cNvGrpSpPr/>
          <p:nvPr userDrawn="1"/>
        </p:nvGrpSpPr>
        <p:grpSpPr>
          <a:xfrm flipH="1">
            <a:off x="1130928" y="4803540"/>
            <a:ext cx="3616779" cy="3522776"/>
            <a:chOff x="2555621" y="3917613"/>
            <a:chExt cx="3616779" cy="352277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0699C4B-8D8E-47E2-A0C5-D71C25ABAC72}"/>
                </a:ext>
              </a:extLst>
            </p:cNvPr>
            <p:cNvSpPr/>
            <p:nvPr userDrawn="1"/>
          </p:nvSpPr>
          <p:spPr>
            <a:xfrm>
              <a:off x="2874028" y="4142017"/>
              <a:ext cx="3298372" cy="3298372"/>
            </a:xfrm>
            <a:prstGeom prst="ellipse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F607AB9-31A7-4B79-9AFE-0DFDB792E20C}"/>
                </a:ext>
              </a:extLst>
            </p:cNvPr>
            <p:cNvSpPr/>
            <p:nvPr userDrawn="1"/>
          </p:nvSpPr>
          <p:spPr>
            <a:xfrm>
              <a:off x="2555621" y="3917613"/>
              <a:ext cx="1268186" cy="1268186"/>
            </a:xfrm>
            <a:prstGeom prst="ellipse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913623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20000"/>
                <a:lumOff val="80000"/>
              </a:schemeClr>
            </a:gs>
            <a:gs pos="42000">
              <a:schemeClr val="accent1">
                <a:lumMod val="45000"/>
                <a:lumOff val="55000"/>
                <a:alpha val="34000"/>
              </a:schemeClr>
            </a:gs>
            <a:gs pos="74000">
              <a:schemeClr val="accent1">
                <a:lumMod val="45000"/>
                <a:lumOff val="55000"/>
                <a:alpha val="92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707" y="-22639"/>
            <a:ext cx="2747928" cy="151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14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80" r:id="rId2"/>
    <p:sldLayoutId id="2147483669" r:id="rId3"/>
    <p:sldLayoutId id="2147483727" r:id="rId4"/>
    <p:sldLayoutId id="2147483691" r:id="rId5"/>
    <p:sldLayoutId id="2147483692" r:id="rId6"/>
    <p:sldLayoutId id="2147483728" r:id="rId7"/>
    <p:sldLayoutId id="2147483729" r:id="rId8"/>
    <p:sldLayoutId id="2147483725" r:id="rId9"/>
    <p:sldLayoutId id="2147483731" r:id="rId10"/>
    <p:sldLayoutId id="2147483726" r:id="rId11"/>
    <p:sldLayoutId id="2147483730" r:id="rId12"/>
    <p:sldLayoutId id="2147483732" r:id="rId13"/>
    <p:sldLayoutId id="2147483733" r:id="rId1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3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2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e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jpeg"/><Relationship Id="rId5" Type="http://schemas.openxmlformats.org/officeDocument/2006/relationships/image" Target="../media/image25.png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ulduri.lv/" TargetMode="External"/><Relationship Id="rId3" Type="http://schemas.openxmlformats.org/officeDocument/2006/relationships/image" Target="../media/image57.png"/><Relationship Id="rId7" Type="http://schemas.openxmlformats.org/officeDocument/2006/relationships/hyperlink" Target="mailto:bulduri@bulduri.lv" TargetMode="Externa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58.png"/><Relationship Id="rId4" Type="http://schemas.openxmlformats.org/officeDocument/2006/relationships/image" Target="../media/image2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AFF0EFE-C50F-44EB-8978-B97795477C9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618664" y="4993872"/>
            <a:ext cx="4896379" cy="9778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r">
              <a:spcBef>
                <a:spcPts val="0"/>
              </a:spcBef>
              <a:buNone/>
            </a:pPr>
            <a:r>
              <a:rPr lang="lv-LV" i="1" cap="none" dirty="0" smtClean="0">
                <a:solidFill>
                  <a:schemeClr val="accent4">
                    <a:lumMod val="50000"/>
                  </a:schemeClr>
                </a:solidFill>
                <a:latin typeface="+mj-lt"/>
                <a:cs typeface="Calibri Light" panose="020F0302020204030204" pitchFamily="34" charset="0"/>
              </a:rPr>
              <a:t>SIA Bulduru </a:t>
            </a:r>
            <a:r>
              <a:rPr lang="lv-LV" i="1" cap="none" dirty="0">
                <a:solidFill>
                  <a:schemeClr val="accent4">
                    <a:lumMod val="50000"/>
                  </a:schemeClr>
                </a:solidFill>
                <a:latin typeface="+mj-lt"/>
                <a:cs typeface="Calibri Light" panose="020F0302020204030204" pitchFamily="34" charset="0"/>
              </a:rPr>
              <a:t>Dārzkopības </a:t>
            </a:r>
            <a:r>
              <a:rPr lang="lv-LV" i="1" cap="none" dirty="0" smtClean="0">
                <a:solidFill>
                  <a:schemeClr val="accent4">
                    <a:lumMod val="50000"/>
                  </a:schemeClr>
                </a:solidFill>
                <a:latin typeface="+mj-lt"/>
                <a:cs typeface="Calibri Light" panose="020F0302020204030204" pitchFamily="34" charset="0"/>
              </a:rPr>
              <a:t>vidusskola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lv-LV" i="1" cap="none" dirty="0" smtClean="0">
                <a:solidFill>
                  <a:schemeClr val="accent4">
                    <a:lumMod val="50000"/>
                  </a:schemeClr>
                </a:solidFill>
                <a:latin typeface="+mj-lt"/>
                <a:cs typeface="Calibri Light" panose="020F0302020204030204" pitchFamily="34" charset="0"/>
              </a:rPr>
              <a:t>valdes </a:t>
            </a:r>
            <a:r>
              <a:rPr lang="lv-LV" i="1" cap="none" dirty="0">
                <a:solidFill>
                  <a:schemeClr val="accent4">
                    <a:lumMod val="50000"/>
                  </a:schemeClr>
                </a:solidFill>
                <a:latin typeface="+mj-lt"/>
                <a:cs typeface="Calibri Light" panose="020F0302020204030204" pitchFamily="34" charset="0"/>
              </a:rPr>
              <a:t>loceklis 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lv-LV" b="1" i="1" cap="none" dirty="0">
                <a:solidFill>
                  <a:schemeClr val="accent4">
                    <a:lumMod val="50000"/>
                  </a:schemeClr>
                </a:solidFill>
                <a:latin typeface="+mj-lt"/>
                <a:cs typeface="Calibri Light" panose="020F0302020204030204" pitchFamily="34" charset="0"/>
              </a:rPr>
              <a:t>Rafaels </a:t>
            </a:r>
            <a:r>
              <a:rPr lang="lv-LV" b="1" i="1" cap="none" dirty="0" smtClean="0">
                <a:solidFill>
                  <a:schemeClr val="accent4">
                    <a:lumMod val="50000"/>
                  </a:schemeClr>
                </a:solidFill>
                <a:latin typeface="+mj-lt"/>
                <a:cs typeface="Calibri Light" panose="020F0302020204030204" pitchFamily="34" charset="0"/>
              </a:rPr>
              <a:t>Joffe</a:t>
            </a:r>
            <a:endParaRPr lang="lv-LV" b="1" i="1" cap="none" dirty="0">
              <a:solidFill>
                <a:schemeClr val="accent4">
                  <a:lumMod val="50000"/>
                </a:schemeClr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30359CD-8DFF-4AF2-B957-630ED2A60E8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392538" y="1901594"/>
            <a:ext cx="6295840" cy="1581435"/>
          </a:xfrm>
          <a:prstGeom prst="rect">
            <a:avLst/>
          </a:prstGeom>
        </p:spPr>
        <p:txBody>
          <a:bodyPr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1800"/>
              </a:spcAft>
            </a:pPr>
            <a:r>
              <a:rPr lang="lv-LV" sz="4000" b="1" dirty="0">
                <a:solidFill>
                  <a:schemeClr val="accent5">
                    <a:lumMod val="50000"/>
                  </a:schemeClr>
                </a:solidFill>
                <a:cs typeface="Calibri Light" panose="020F0302020204030204" pitchFamily="34" charset="0"/>
              </a:rPr>
              <a:t>SIA Bulduru </a:t>
            </a:r>
            <a:r>
              <a:rPr lang="lv-LV" sz="4000" b="1" dirty="0" smtClean="0">
                <a:solidFill>
                  <a:schemeClr val="accent5">
                    <a:lumMod val="50000"/>
                  </a:schemeClr>
                </a:solidFill>
                <a:cs typeface="Calibri Light" panose="020F0302020204030204" pitchFamily="34" charset="0"/>
              </a:rPr>
              <a:t>Tehnikums</a:t>
            </a:r>
            <a:endParaRPr lang="en-IN" sz="5400" b="1" i="1" dirty="0">
              <a:solidFill>
                <a:schemeClr val="accent5">
                  <a:lumMod val="50000"/>
                </a:schemeClr>
              </a:solidFill>
              <a:cs typeface="Calibri Light" panose="020F030202020403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1DF7D53-1D50-48D8-B3B4-B9632324B2AB}"/>
              </a:ext>
            </a:extLst>
          </p:cNvPr>
          <p:cNvSpPr txBox="1">
            <a:spLocks/>
          </p:cNvSpPr>
          <p:nvPr/>
        </p:nvSpPr>
        <p:spPr>
          <a:xfrm>
            <a:off x="5661233" y="4224340"/>
            <a:ext cx="4720028" cy="68419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lv-LV" sz="2400" b="1" dirty="0" smtClean="0">
                <a:solidFill>
                  <a:srgbClr val="437F1B"/>
                </a:solidFill>
                <a:latin typeface="+mj-lt"/>
                <a:cs typeface="Calibri Light" panose="020F0302020204030204" pitchFamily="34" charset="0"/>
              </a:rPr>
              <a:t>Stabils pamats izaugsmei!</a:t>
            </a:r>
            <a:endParaRPr lang="en-GB" sz="2400" b="1" dirty="0">
              <a:solidFill>
                <a:srgbClr val="437F1B"/>
              </a:solidFill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9" r="14379"/>
          <a:stretch>
            <a:fillRect/>
          </a:stretch>
        </p:blipFill>
        <p:spPr>
          <a:xfrm>
            <a:off x="0" y="292120"/>
            <a:ext cx="4837559" cy="4800384"/>
          </a:xfrm>
          <a:effectLst>
            <a:softEdge rad="139700"/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/>
        </p:nvCxnSpPr>
        <p:spPr>
          <a:xfrm>
            <a:off x="5390954" y="4803354"/>
            <a:ext cx="4299009" cy="19833"/>
          </a:xfrm>
          <a:prstGeom prst="line">
            <a:avLst/>
          </a:prstGeom>
          <a:ln>
            <a:solidFill>
              <a:srgbClr val="437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798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16" y="6462713"/>
            <a:ext cx="207831" cy="249237"/>
          </a:xfrm>
        </p:spPr>
      </p:pic>
      <p:pic>
        <p:nvPicPr>
          <p:cNvPr id="9" name="Content Placeholder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42"/>
          <a:stretch/>
        </p:blipFill>
        <p:spPr>
          <a:xfrm>
            <a:off x="0" y="1102408"/>
            <a:ext cx="8609642" cy="4832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57847FD-8337-C24F-9080-82FD168142C7}"/>
              </a:ext>
            </a:extLst>
          </p:cNvPr>
          <p:cNvSpPr txBox="1">
            <a:spLocks/>
          </p:cNvSpPr>
          <p:nvPr/>
        </p:nvSpPr>
        <p:spPr>
          <a:xfrm>
            <a:off x="8547031" y="1639898"/>
            <a:ext cx="3644969" cy="3846503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lv-LV" sz="3000" b="1" dirty="0">
                <a:solidFill>
                  <a:schemeClr val="accent4">
                    <a:lumMod val="75000"/>
                  </a:schemeClr>
                </a:solidFill>
              </a:rPr>
              <a:t>Koka dizaina centrs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lv-LV" sz="3000" b="1" dirty="0">
                <a:solidFill>
                  <a:schemeClr val="accent4">
                    <a:lumMod val="75000"/>
                  </a:schemeClr>
                </a:solidFill>
              </a:rPr>
              <a:t>Arboristu centra izveide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lv-LV" sz="2800" dirty="0" smtClean="0">
                <a:solidFill>
                  <a:schemeClr val="accent4">
                    <a:lumMod val="75000"/>
                  </a:schemeClr>
                </a:solidFill>
              </a:rPr>
              <a:t>Kvalifikācijas prakses </a:t>
            </a:r>
            <a:r>
              <a:rPr lang="lv-LV" sz="2800" dirty="0">
                <a:solidFill>
                  <a:schemeClr val="accent4">
                    <a:lumMod val="75000"/>
                  </a:schemeClr>
                </a:solidFill>
              </a:rPr>
              <a:t>vēsturiskā pilī </a:t>
            </a:r>
            <a:r>
              <a:rPr lang="lv-LV" sz="2800" dirty="0" smtClean="0">
                <a:solidFill>
                  <a:schemeClr val="accent4">
                    <a:lumMod val="75000"/>
                  </a:schemeClr>
                </a:solidFill>
              </a:rPr>
              <a:t>Francijā</a:t>
            </a:r>
            <a:endParaRPr lang="ru-RU" sz="3000" b="1" dirty="0">
              <a:solidFill>
                <a:srgbClr val="FF0000"/>
              </a:solidFill>
            </a:endParaRPr>
          </a:p>
          <a:p>
            <a:pPr marL="45720" indent="0">
              <a:buFont typeface="Wingdings 3" charset="2"/>
              <a:buNone/>
            </a:pPr>
            <a:endParaRPr lang="ru-RU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90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3187"/>
            <a:ext cx="7550212" cy="556847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2713"/>
            <a:ext cx="312738" cy="249237"/>
          </a:xfr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7550212" y="1392814"/>
            <a:ext cx="4641788" cy="4509222"/>
          </a:xfrm>
          <a:prstGeom prst="rect">
            <a:avLst/>
          </a:prstGeom>
          <a:solidFill>
            <a:schemeClr val="bg1">
              <a:lumMod val="95000"/>
              <a:alpha val="41000"/>
            </a:scheme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lv-LV" sz="2800" b="1" dirty="0" smtClean="0">
                <a:solidFill>
                  <a:schemeClr val="accent4">
                    <a:lumMod val="50000"/>
                  </a:schemeClr>
                </a:solidFill>
              </a:rPr>
              <a:t>Bulduru Tehnikuma dienesta viesnīca tiek iekārtota </a:t>
            </a:r>
            <a:r>
              <a:rPr lang="lv-LV" sz="2800" b="1" dirty="0" smtClean="0">
                <a:solidFill>
                  <a:srgbClr val="FF0000"/>
                </a:solidFill>
              </a:rPr>
              <a:t>KĀ</a:t>
            </a:r>
            <a:r>
              <a:rPr lang="lv-LV" sz="2800" b="1" dirty="0" smtClean="0">
                <a:solidFill>
                  <a:schemeClr val="tx1"/>
                </a:solidFill>
              </a:rPr>
              <a:t> </a:t>
            </a:r>
            <a:r>
              <a:rPr lang="lv-LV" sz="2800" b="1" dirty="0" smtClean="0">
                <a:solidFill>
                  <a:schemeClr val="accent4">
                    <a:lumMod val="50000"/>
                  </a:schemeClr>
                </a:solidFill>
              </a:rPr>
              <a:t>materiāltehniskā bāze mācību procesa nodrošināšanai</a:t>
            </a:r>
            <a:r>
              <a:rPr lang="lv-LV" sz="2800" dirty="0" smtClean="0">
                <a:solidFill>
                  <a:schemeClr val="accent4">
                    <a:lumMod val="50000"/>
                  </a:schemeClr>
                </a:solidFill>
              </a:rPr>
              <a:t>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lv-LV" sz="2800" dirty="0" smtClean="0">
                <a:solidFill>
                  <a:schemeClr val="accent4">
                    <a:lumMod val="50000"/>
                  </a:schemeClr>
                </a:solidFill>
              </a:rPr>
              <a:t>Izglītojamie aktīvi gatavojas un piedalās konkursos, piemēram, Skills;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pPr marL="45720" indent="0">
              <a:buFont typeface="Wingdings 3" charset="2"/>
              <a:buNone/>
            </a:pP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9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" t="10293" r="376" b="50227"/>
          <a:stretch/>
        </p:blipFill>
        <p:spPr>
          <a:xfrm>
            <a:off x="461751" y="1430818"/>
            <a:ext cx="3223865" cy="1815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89245" y="269865"/>
            <a:ext cx="9259555" cy="783771"/>
          </a:xfrm>
          <a:prstGeom prst="rect">
            <a:avLst/>
          </a:prstGeom>
        </p:spPr>
        <p:txBody>
          <a:bodyPr anchor="ctr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sz="4000" b="1" dirty="0" smtClean="0">
                <a:solidFill>
                  <a:schemeClr val="accent5">
                    <a:lumMod val="50000"/>
                  </a:schemeClr>
                </a:solidFill>
              </a:rPr>
              <a:t>MŪŽIZGLĪTĪBAS NODAĻA</a:t>
            </a:r>
            <a:endParaRPr lang="lv-LV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Picture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1" b="51393"/>
          <a:stretch/>
        </p:blipFill>
        <p:spPr>
          <a:xfrm>
            <a:off x="568280" y="4925670"/>
            <a:ext cx="3023333" cy="1707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B03322-CF43-9B45-9EE7-A460681D27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6"/>
          <a:stretch/>
        </p:blipFill>
        <p:spPr>
          <a:xfrm>
            <a:off x="167218" y="3138123"/>
            <a:ext cx="3825458" cy="1787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3" name="Content Placeholder 5">
            <a:extLst>
              <a:ext uri="{FF2B5EF4-FFF2-40B4-BE49-F238E27FC236}">
                <a16:creationId xmlns:a16="http://schemas.microsoft.com/office/drawing/2014/main" id="{A1D72675-8E02-4141-9E92-F6EB512350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1708098"/>
              </p:ext>
            </p:extLst>
          </p:nvPr>
        </p:nvGraphicFramePr>
        <p:xfrm>
          <a:off x="4197969" y="1430818"/>
          <a:ext cx="7484132" cy="5063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Rectangle 14"/>
          <p:cNvSpPr/>
          <p:nvPr/>
        </p:nvSpPr>
        <p:spPr>
          <a:xfrm>
            <a:off x="6440126" y="1726547"/>
            <a:ext cx="3358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dirty="0">
                <a:solidFill>
                  <a:schemeClr val="accent4">
                    <a:lumMod val="75000"/>
                  </a:schemeClr>
                </a:solidFill>
              </a:rPr>
              <a:t>IZGLĪTOJAMO SKAITA DINAMIKA</a:t>
            </a:r>
          </a:p>
        </p:txBody>
      </p:sp>
    </p:spTree>
    <p:extLst>
      <p:ext uri="{BB962C8B-B14F-4D97-AF65-F5344CB8AC3E}">
        <p14:creationId xmlns:p14="http://schemas.microsoft.com/office/powerpoint/2010/main" val="36233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399610"/>
            <a:ext cx="9811657" cy="702812"/>
          </a:xfrm>
          <a:prstGeom prst="rect">
            <a:avLst/>
          </a:prstGeom>
        </p:spPr>
        <p:txBody>
          <a:bodyPr anchor="ctr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b="1" dirty="0" smtClean="0">
                <a:solidFill>
                  <a:schemeClr val="accent5">
                    <a:lumMod val="50000"/>
                  </a:schemeClr>
                </a:solidFill>
              </a:rPr>
              <a:t>BULDURU BIOTEHNOLOĢIJU CENTRS</a:t>
            </a:r>
            <a:endParaRPr lang="lv-LV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3" name="Content Placeholder 11"/>
          <p:cNvSpPr txBox="1">
            <a:spLocks/>
          </p:cNvSpPr>
          <p:nvPr/>
        </p:nvSpPr>
        <p:spPr>
          <a:xfrm>
            <a:off x="276293" y="1004765"/>
            <a:ext cx="5038658" cy="497205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endParaRPr lang="lv-LV" sz="2000" dirty="0" smtClean="0">
              <a:noFill/>
              <a:ea typeface="Calibri" panose="020F0502020204030204" pitchFamily="34" charset="0"/>
              <a:cs typeface="Times New Roman"/>
            </a:endParaRPr>
          </a:p>
          <a:p>
            <a:endParaRPr lang="lv-LV" sz="2000" dirty="0" smtClean="0">
              <a:noFill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lv-LV" sz="2000" dirty="0" smtClean="0">
              <a:noFill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sz="2000" dirty="0" smtClean="0">
              <a:noFill/>
              <a:cs typeface="Times New Roman" panose="02020603050405020304" pitchFamily="18" charset="0"/>
            </a:endParaRPr>
          </a:p>
          <a:p>
            <a:endParaRPr lang="lv-LV" sz="2000" dirty="0">
              <a:noFill/>
            </a:endParaRPr>
          </a:p>
        </p:txBody>
      </p:sp>
      <p:pic>
        <p:nvPicPr>
          <p:cNvPr id="12" name="Picture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" b="990"/>
          <a:stretch>
            <a:fillRect/>
          </a:stretch>
        </p:blipFill>
        <p:spPr>
          <a:xfrm>
            <a:off x="75843" y="1391359"/>
            <a:ext cx="4290970" cy="4159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388" y="1391359"/>
            <a:ext cx="3890612" cy="5185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Content Placeholder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711" y="1391359"/>
            <a:ext cx="3963512" cy="2642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Placeholder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8" b="17038"/>
          <a:stretch>
            <a:fillRect/>
          </a:stretch>
        </p:blipFill>
        <p:spPr>
          <a:xfrm>
            <a:off x="5207765" y="3979794"/>
            <a:ext cx="3042458" cy="2364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267550" y="5468910"/>
            <a:ext cx="5400607" cy="1015810"/>
          </a:xfrm>
          <a:prstGeom prst="rect">
            <a:avLst/>
          </a:prstGeom>
        </p:spPr>
        <p:txBody>
          <a:bodyPr wrap="square" anchor="ctr" anchorCtr="0">
            <a:normAutofit/>
          </a:bodyPr>
          <a:lstStyle/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lv-LV" sz="2000" b="1" dirty="0">
                <a:solidFill>
                  <a:schemeClr val="accent4">
                    <a:lumMod val="75000"/>
                  </a:schemeClr>
                </a:solidFill>
              </a:rPr>
              <a:t>Eksportētas ~7000 singonijas uz Holandi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lv-LV" sz="2000" b="1" dirty="0">
                <a:solidFill>
                  <a:schemeClr val="accent4">
                    <a:lumMod val="75000"/>
                  </a:schemeClr>
                </a:solidFill>
              </a:rPr>
              <a:t>Pavairoti ~4000 augi vietējam </a:t>
            </a:r>
            <a:r>
              <a:rPr lang="lv-LV" sz="2000" b="1" dirty="0" smtClean="0">
                <a:solidFill>
                  <a:schemeClr val="accent4">
                    <a:lumMod val="75000"/>
                  </a:schemeClr>
                </a:solidFill>
              </a:rPr>
              <a:t>tirgum</a:t>
            </a:r>
            <a:endParaRPr lang="lv-LV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17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8900" y="0"/>
            <a:ext cx="9722757" cy="1930428"/>
          </a:xfrm>
          <a:prstGeom prst="rect">
            <a:avLst/>
          </a:prstGeom>
        </p:spPr>
        <p:txBody>
          <a:bodyPr anchor="ctr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b="1" dirty="0">
                <a:solidFill>
                  <a:schemeClr val="accent5">
                    <a:lumMod val="50000"/>
                  </a:schemeClr>
                </a:solidFill>
              </a:rPr>
              <a:t>BIOTEHNOLOĢIJU KOMPETENCES ATTĪSTĪBA AUGSTVĒRTĪGU DĀRZKOPĪBAS PRODUKTU IEGUVEI</a:t>
            </a:r>
            <a:endParaRPr lang="lv-LV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Content Placeholder 11"/>
          <p:cNvSpPr txBox="1">
            <a:spLocks/>
          </p:cNvSpPr>
          <p:nvPr/>
        </p:nvSpPr>
        <p:spPr>
          <a:xfrm>
            <a:off x="189542" y="1930428"/>
            <a:ext cx="5578869" cy="13425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v-LV" sz="28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lv-LV" sz="20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Pirmo reizi Latvijā konstatēti 2 kallu vīrusi:</a:t>
            </a:r>
            <a:endParaRPr lang="en-US" sz="2000" b="1" dirty="0" smtClean="0"/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lv-LV" sz="2000" i="1" dirty="0" smtClean="0">
                <a:solidFill>
                  <a:schemeClr val="accent4">
                    <a:lumMod val="50000"/>
                  </a:schemeClr>
                </a:solidFill>
              </a:rPr>
              <a:t>Dasheen </a:t>
            </a:r>
            <a:r>
              <a:rPr lang="lv-LV" sz="2000" dirty="0" smtClean="0">
                <a:solidFill>
                  <a:schemeClr val="accent4">
                    <a:lumMod val="50000"/>
                  </a:schemeClr>
                </a:solidFill>
              </a:rPr>
              <a:t>mozaīkas vīruss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v"/>
            </a:pPr>
            <a:r>
              <a:rPr lang="lv-LV" sz="2000" i="1" dirty="0" smtClean="0">
                <a:solidFill>
                  <a:schemeClr val="accent4">
                    <a:lumMod val="50000"/>
                  </a:schemeClr>
                </a:solidFill>
              </a:rPr>
              <a:t>Konjak </a:t>
            </a:r>
            <a:r>
              <a:rPr lang="lv-LV" sz="2000" dirty="0" smtClean="0">
                <a:solidFill>
                  <a:schemeClr val="accent4">
                    <a:lumMod val="50000"/>
                  </a:schemeClr>
                </a:solidFill>
              </a:rPr>
              <a:t>mozaīkas vīruss</a:t>
            </a:r>
            <a:endParaRPr lang="en-US" sz="2000" dirty="0" smtClean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1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BDA0AE27-6FDF-C9EC-365B-AE29C1F02C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55"/>
          <a:stretch/>
        </p:blipFill>
        <p:spPr>
          <a:xfrm>
            <a:off x="5014911" y="2456925"/>
            <a:ext cx="4701026" cy="90803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88900" y="3456950"/>
            <a:ext cx="11918512" cy="2840836"/>
            <a:chOff x="196006" y="3148673"/>
            <a:chExt cx="11418196" cy="2621364"/>
          </a:xfrm>
        </p:grpSpPr>
        <p:pic>
          <p:nvPicPr>
            <p:cNvPr id="12" name="Picture 11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15"/>
            <a:stretch/>
          </p:blipFill>
          <p:spPr bwMode="auto">
            <a:xfrm>
              <a:off x="3748581" y="3148673"/>
              <a:ext cx="2277204" cy="262136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Content Placeholder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006" y="3148673"/>
              <a:ext cx="3511018" cy="262136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0" t="17586"/>
            <a:stretch/>
          </p:blipFill>
          <p:spPr>
            <a:xfrm>
              <a:off x="6067342" y="3148673"/>
              <a:ext cx="2199467" cy="262136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080" b="9700"/>
            <a:stretch/>
          </p:blipFill>
          <p:spPr>
            <a:xfrm>
              <a:off x="8308367" y="3148673"/>
              <a:ext cx="3305835" cy="26213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866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4853" y="134981"/>
            <a:ext cx="4476263" cy="866749"/>
          </a:xfrm>
          <a:prstGeom prst="rect">
            <a:avLst/>
          </a:prstGeom>
        </p:spPr>
        <p:txBody>
          <a:bodyPr anchor="ctr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b="1" dirty="0" smtClean="0">
                <a:solidFill>
                  <a:schemeClr val="accent5">
                    <a:lumMod val="50000"/>
                  </a:schemeClr>
                </a:solidFill>
              </a:rPr>
              <a:t>SILTUMNĪCAS</a:t>
            </a:r>
            <a:endParaRPr lang="lv-LV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5CD639B0-7991-4B2B-9E50-32064EB91255}"/>
              </a:ext>
            </a:extLst>
          </p:cNvPr>
          <p:cNvSpPr txBox="1">
            <a:spLocks/>
          </p:cNvSpPr>
          <p:nvPr/>
        </p:nvSpPr>
        <p:spPr>
          <a:xfrm>
            <a:off x="114853" y="1847157"/>
            <a:ext cx="4008260" cy="4312021"/>
          </a:xfrm>
          <a:prstGeom prst="rect">
            <a:avLst/>
          </a:prstGeom>
          <a:noFill/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lv-LV" sz="2400" dirty="0" smtClean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2022. gadā tiek turpināta zemeņu audzēšanas tehnoloģiju pilnveidošana. (3000 stādu, 5 šķirnes)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lv-LV" sz="2400" dirty="0" smtClean="0">
                <a:solidFill>
                  <a:schemeClr val="accent4">
                    <a:lumMod val="75000"/>
                  </a:schemeClr>
                </a:solidFill>
              </a:rPr>
              <a:t>Telpaugu sortimenta paplašināšana (spatifīlas, kalanhojas, antūrijas u.c.)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lv-LV" sz="2400" b="1" dirty="0" smtClean="0">
                <a:solidFill>
                  <a:srgbClr val="FF0000"/>
                </a:solidFill>
              </a:rPr>
              <a:t>Izmēģinājums!</a:t>
            </a:r>
            <a:r>
              <a:rPr lang="lv-LV" sz="2400" dirty="0" smtClean="0">
                <a:solidFill>
                  <a:schemeClr val="accent4">
                    <a:lumMod val="75000"/>
                  </a:schemeClr>
                </a:solidFill>
              </a:rPr>
              <a:t> Dārzeņu kultūru audzēšana atklātā laukā (baklažāni un paprika)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66" b="9616"/>
          <a:stretch/>
        </p:blipFill>
        <p:spPr>
          <a:xfrm>
            <a:off x="4361082" y="1516128"/>
            <a:ext cx="4312193" cy="2487039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274" y="1516128"/>
            <a:ext cx="3114173" cy="505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081" y="4003167"/>
            <a:ext cx="4312193" cy="2530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101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29029"/>
            <a:ext cx="4476263" cy="866749"/>
          </a:xfrm>
          <a:prstGeom prst="rect">
            <a:avLst/>
          </a:prstGeom>
        </p:spPr>
        <p:txBody>
          <a:bodyPr anchor="ctr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b="1" dirty="0" smtClean="0">
                <a:solidFill>
                  <a:schemeClr val="accent5">
                    <a:lumMod val="50000"/>
                  </a:schemeClr>
                </a:solidFill>
              </a:rPr>
              <a:t>PROJEKTI</a:t>
            </a:r>
            <a:endParaRPr lang="lv-LV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Picture Placeholder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667483" y="869127"/>
            <a:ext cx="4335589" cy="4335589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27C90-FA6C-481F-97FC-189EB6739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547" y="469819"/>
            <a:ext cx="3136600" cy="851917"/>
          </a:xfrm>
          <a:prstGeom prst="rect">
            <a:avLst/>
          </a:prstGeom>
        </p:spPr>
      </p:pic>
      <p:pic>
        <p:nvPicPr>
          <p:cNvPr id="12" name="Picture 11" descr="https://ml7erdxzi4kj.i.optimole.com/vmcA92k-BTeNoZpL/w:312/h:89/q:90/https:/bulduri.lv/wp-content/uploads/2020/10/eu_flag_erasmus_vect_po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7151" y="1607050"/>
            <a:ext cx="3246582" cy="927359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B35A13-D8EE-4448-810D-5D87776D1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1604" y="2788285"/>
            <a:ext cx="2781196" cy="879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394389-F080-4BD2-8F3D-15A2CC717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6547" y="2634066"/>
            <a:ext cx="1196224" cy="1345752"/>
          </a:xfrm>
          <a:prstGeom prst="rect">
            <a:avLst/>
          </a:prstGeom>
        </p:spPr>
      </p:pic>
      <p:pic>
        <p:nvPicPr>
          <p:cNvPr id="15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38DA2E21-7D24-0CB5-943C-6C28B29493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7489" y="4236392"/>
            <a:ext cx="4558829" cy="855429"/>
          </a:xfrm>
          <a:prstGeom prst="rect">
            <a:avLst/>
          </a:prstGeom>
        </p:spPr>
      </p:pic>
      <p:pic>
        <p:nvPicPr>
          <p:cNvPr id="16" name="Picture 15" descr="Lauku atbalsta dienests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88793" y="5348395"/>
            <a:ext cx="1756219" cy="120667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83819" y="5230078"/>
            <a:ext cx="588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3600" b="1" dirty="0" smtClean="0">
                <a:solidFill>
                  <a:schemeClr val="accent4">
                    <a:lumMod val="75000"/>
                  </a:schemeClr>
                </a:solidFill>
              </a:rPr>
              <a:t>BT </a:t>
            </a:r>
            <a:r>
              <a:rPr lang="lv-LV" sz="3600" b="1" dirty="0">
                <a:solidFill>
                  <a:schemeClr val="accent4">
                    <a:lumMod val="75000"/>
                  </a:schemeClr>
                </a:solidFill>
              </a:rPr>
              <a:t>vienlaicīgi </a:t>
            </a:r>
            <a:r>
              <a:rPr lang="lv-LV" sz="3600" b="1" dirty="0" smtClean="0">
                <a:solidFill>
                  <a:schemeClr val="accent4">
                    <a:lumMod val="75000"/>
                  </a:schemeClr>
                </a:solidFill>
              </a:rPr>
              <a:t>tiek </a:t>
            </a:r>
            <a:r>
              <a:rPr lang="lv-LV" sz="3600" b="1" dirty="0">
                <a:solidFill>
                  <a:schemeClr val="accent4">
                    <a:lumMod val="75000"/>
                  </a:schemeClr>
                </a:solidFill>
              </a:rPr>
              <a:t>īstenoti </a:t>
            </a:r>
            <a:r>
              <a:rPr lang="lv-LV" sz="3600" b="1" dirty="0">
                <a:solidFill>
                  <a:srgbClr val="FF0000"/>
                </a:solidFill>
              </a:rPr>
              <a:t>19</a:t>
            </a:r>
            <a:r>
              <a:rPr lang="lv-LV" sz="3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lv-LV" sz="3600" b="1" dirty="0">
                <a:solidFill>
                  <a:schemeClr val="accent4">
                    <a:lumMod val="75000"/>
                  </a:schemeClr>
                </a:solidFill>
              </a:rPr>
              <a:t>dažāda veida projekti!</a:t>
            </a:r>
            <a:endParaRPr lang="en-US" sz="36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7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157407" y="682992"/>
            <a:ext cx="4702052" cy="4702052"/>
          </a:xfrm>
          <a:prstGeom prst="ellipse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4" name="Content Placeholder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2544" y="3421012"/>
            <a:ext cx="3927988" cy="2945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Content Placeholder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916" y="786425"/>
            <a:ext cx="3806593" cy="2854945"/>
          </a:xfrm>
          <a:prstGeom prst="rect">
            <a:avLst/>
          </a:prstGeom>
          <a:effectLst>
            <a:glow rad="101600">
              <a:schemeClr val="accent1">
                <a:lumMod val="60000"/>
                <a:lumOff val="40000"/>
                <a:alpha val="60000"/>
              </a:schemeClr>
            </a:glow>
          </a:effec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198AA37-E298-4CD8-9F0F-2123ACFD965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ctr">
              <a:buClr>
                <a:schemeClr val="bg1"/>
              </a:buClr>
            </a:pPr>
            <a:endParaRPr lang="lv-LV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AB08B8-3DB3-4637-AE23-B8DB96D9FCE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7407" y="100187"/>
            <a:ext cx="8421687" cy="674487"/>
          </a:xfrm>
        </p:spPr>
        <p:txBody>
          <a:bodyPr/>
          <a:lstStyle/>
          <a:p>
            <a:r>
              <a:rPr lang="lv-LV" sz="3200" b="1" dirty="0">
                <a:solidFill>
                  <a:schemeClr val="accent3">
                    <a:lumMod val="50000"/>
                  </a:schemeClr>
                </a:solidFill>
              </a:rPr>
              <a:t>ERASMUS + MOBILITĀTES PROJEKTI 2022</a:t>
            </a:r>
            <a:endParaRPr lang="en-US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3" name="Picture Placeholder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 rot="20775784">
            <a:off x="208848" y="3641369"/>
            <a:ext cx="3439929" cy="3487347"/>
          </a:xfrm>
          <a:prstGeom prst="ellipse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Picture Placeholder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8070412" y="1396587"/>
            <a:ext cx="4121588" cy="4121588"/>
          </a:xfrm>
          <a:prstGeom prst="ellipse">
            <a:avLst/>
          </a:prstGeom>
          <a:solidFill>
            <a:schemeClr val="bg2"/>
          </a:solidFill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731" y="3405874"/>
            <a:ext cx="2356871" cy="33060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3265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20573" y="47882"/>
            <a:ext cx="9123180" cy="1077218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</a:rPr>
              <a:t>BDV KĀ VADOŠAIS PARTNERIS STARPTAUTISKAJOS PROJEKTOS</a:t>
            </a:r>
            <a:endParaRPr lang="lv-LV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110811"/>
            <a:ext cx="7132319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Stratēģiskās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</a:rPr>
              <a:t>partnerības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 projekts  "PROMOTION AND ALIGNMENT OF EUROPEAN TREE TECHNICIANS (ETT) QUALIFICATION IN EUROPE" </a:t>
            </a:r>
            <a:endParaRPr lang="lv-LV" sz="20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365125" indent="266700">
              <a:buFont typeface="Wingdings" panose="05000000000000000000" pitchFamily="2" charset="2"/>
              <a:buChar char="Ø"/>
              <a:tabLst>
                <a:tab pos="896938" algn="l"/>
              </a:tabLst>
            </a:pPr>
            <a:r>
              <a:rPr lang="lv-LV" b="1" dirty="0">
                <a:solidFill>
                  <a:schemeClr val="accent3">
                    <a:lumMod val="50000"/>
                  </a:schemeClr>
                </a:solidFill>
              </a:rPr>
              <a:t>Eiropas koku tehniķa kvalifikācijai (</a:t>
            </a:r>
            <a:r>
              <a:rPr lang="lv-LV" b="1" dirty="0" err="1">
                <a:solidFill>
                  <a:schemeClr val="accent3">
                    <a:lumMod val="50000"/>
                  </a:schemeClr>
                </a:solidFill>
              </a:rPr>
              <a:t>Europen</a:t>
            </a:r>
            <a:r>
              <a:rPr lang="lv-LV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b="1" dirty="0" err="1">
                <a:solidFill>
                  <a:schemeClr val="accent3">
                    <a:lumMod val="50000"/>
                  </a:schemeClr>
                </a:solidFill>
              </a:rPr>
              <a:t>Tree</a:t>
            </a:r>
            <a:r>
              <a:rPr lang="lv-LV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b="1" dirty="0" err="1">
                <a:solidFill>
                  <a:schemeClr val="accent3">
                    <a:lumMod val="50000"/>
                  </a:schemeClr>
                </a:solidFill>
              </a:rPr>
              <a:t>Technician</a:t>
            </a:r>
            <a:r>
              <a:rPr lang="lv-LV" b="1" dirty="0">
                <a:solidFill>
                  <a:schemeClr val="accent3">
                    <a:lumMod val="50000"/>
                  </a:schemeClr>
                </a:solidFill>
              </a:rPr>
              <a:t> (ETT)) </a:t>
            </a:r>
            <a:r>
              <a:rPr lang="lv-LV" sz="2000" dirty="0">
                <a:solidFill>
                  <a:schemeClr val="accent3">
                    <a:lumMod val="50000"/>
                  </a:schemeClr>
                </a:solidFill>
              </a:rPr>
              <a:t>​</a:t>
            </a:r>
            <a:endParaRPr lang="lv-LV" sz="1400" dirty="0">
              <a:solidFill>
                <a:schemeClr val="accent3">
                  <a:lumMod val="50000"/>
                </a:schemeClr>
              </a:solidFill>
            </a:endParaRPr>
          </a:p>
          <a:p>
            <a:pPr marL="981075" indent="-82550">
              <a:buFont typeface="Arial" panose="020B0604020202020204" pitchFamily="34" charset="0"/>
              <a:buChar char="•"/>
            </a:pPr>
            <a:r>
              <a:rPr lang="lv-LV" sz="1400" dirty="0">
                <a:solidFill>
                  <a:schemeClr val="accent4">
                    <a:lumMod val="75000"/>
                  </a:schemeClr>
                </a:solidFill>
              </a:rPr>
              <a:t>izstrādāts vienots eksāmena modelis Eiropā​</a:t>
            </a:r>
          </a:p>
          <a:p>
            <a:pPr marL="981075" indent="-82550">
              <a:buFont typeface="Arial" panose="020B0604020202020204" pitchFamily="34" charset="0"/>
              <a:buChar char="•"/>
            </a:pPr>
            <a:r>
              <a:rPr lang="lv-LV" sz="1400" dirty="0">
                <a:solidFill>
                  <a:schemeClr val="accent4">
                    <a:lumMod val="75000"/>
                  </a:schemeClr>
                </a:solidFill>
              </a:rPr>
              <a:t>profesijas standarta (Curriculum) aktualizēšana un papildināšana​</a:t>
            </a:r>
          </a:p>
          <a:p>
            <a:pPr marL="981075" indent="-82550">
              <a:buFont typeface="Arial" panose="020B0604020202020204" pitchFamily="34" charset="0"/>
              <a:buChar char="•"/>
            </a:pPr>
            <a:r>
              <a:rPr lang="lv-LV" sz="1400" dirty="0">
                <a:solidFill>
                  <a:schemeClr val="accent4">
                    <a:lumMod val="75000"/>
                  </a:schemeClr>
                </a:solidFill>
              </a:rPr>
              <a:t>izstrādāti metodiskie materiāli ( ETT </a:t>
            </a:r>
            <a:r>
              <a:rPr lang="lv-LV" sz="1400" dirty="0" err="1">
                <a:solidFill>
                  <a:schemeClr val="accent4">
                    <a:lumMod val="75000"/>
                  </a:schemeClr>
                </a:solidFill>
              </a:rPr>
              <a:t>Manual</a:t>
            </a:r>
            <a:r>
              <a:rPr lang="lv-LV" sz="1400" dirty="0">
                <a:solidFill>
                  <a:schemeClr val="accent4">
                    <a:lumMod val="75000"/>
                  </a:schemeClr>
                </a:solidFill>
              </a:rPr>
              <a:t>) un mācību materiāli (ETT </a:t>
            </a:r>
            <a:r>
              <a:rPr lang="lv-LV" sz="1400" dirty="0" err="1">
                <a:solidFill>
                  <a:schemeClr val="accent4">
                    <a:lumMod val="75000"/>
                  </a:schemeClr>
                </a:solidFill>
              </a:rPr>
              <a:t>Study</a:t>
            </a:r>
            <a:r>
              <a:rPr lang="lv-LV" sz="14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lv-LV" sz="1400" dirty="0" err="1">
                <a:solidFill>
                  <a:schemeClr val="accent4">
                    <a:lumMod val="75000"/>
                  </a:schemeClr>
                </a:solidFill>
              </a:rPr>
              <a:t>Guide</a:t>
            </a:r>
            <a:r>
              <a:rPr lang="lv-LV" sz="1400" dirty="0">
                <a:solidFill>
                  <a:schemeClr val="accent4">
                    <a:lumMod val="75000"/>
                  </a:schemeClr>
                </a:solidFill>
              </a:rPr>
              <a:t>)</a:t>
            </a:r>
          </a:p>
          <a:p>
            <a:pPr marL="981075" indent="-825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sz="1400" dirty="0">
                <a:solidFill>
                  <a:schemeClr val="accent4">
                    <a:lumMod val="75000"/>
                  </a:schemeClr>
                </a:solidFill>
              </a:rPr>
              <a:t>BDV kļūs par Eiropas koku tehniķa (ETT) mācību un sertifikācijas centru Latvijā</a:t>
            </a:r>
            <a:endParaRPr lang="lv-LV" sz="1400" b="1" dirty="0">
              <a:solidFill>
                <a:schemeClr val="accent4">
                  <a:lumMod val="75000"/>
                </a:schemeClr>
              </a:solidFill>
            </a:endParaRP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lv-LV" sz="2000" b="1" dirty="0" smtClean="0">
                <a:solidFill>
                  <a:schemeClr val="accent4">
                    <a:lumMod val="75000"/>
                  </a:schemeClr>
                </a:solidFill>
              </a:rPr>
              <a:t>Centrālā Baltijas jūras reģiona pārrobežu sadarbības programmas projekts «BE MORE COMPETITIVE»</a:t>
            </a:r>
          </a:p>
          <a:p>
            <a:pPr marL="449263" indent="825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896938" algn="l"/>
              </a:tabLst>
            </a:pPr>
            <a:r>
              <a:rPr lang="lv-LV" b="1" dirty="0">
                <a:solidFill>
                  <a:schemeClr val="accent3">
                    <a:lumMod val="50000"/>
                  </a:schemeClr>
                </a:solidFill>
              </a:rPr>
              <a:t>Baltijas reģionā konkurētspējīgas Ainavu būvtehniķa tālākizglītības programmas </a:t>
            </a:r>
            <a:r>
              <a:rPr lang="lv-LV" b="1" dirty="0" smtClean="0">
                <a:solidFill>
                  <a:schemeClr val="accent3">
                    <a:lumMod val="50000"/>
                  </a:schemeClr>
                </a:solidFill>
              </a:rPr>
              <a:t>​mācību materiālu izstrāde </a:t>
            </a:r>
            <a:r>
              <a:rPr lang="lv-LV" b="1" dirty="0">
                <a:solidFill>
                  <a:schemeClr val="accent3">
                    <a:lumMod val="50000"/>
                  </a:schemeClr>
                </a:solidFill>
              </a:rPr>
              <a:t>un ieviešana e-vidē</a:t>
            </a:r>
            <a:r>
              <a:rPr lang="lv-LV" dirty="0" smtClean="0">
                <a:solidFill>
                  <a:schemeClr val="accent3">
                    <a:lumMod val="50000"/>
                  </a:schemeClr>
                </a:solidFill>
              </a:rPr>
              <a:t>​</a:t>
            </a:r>
            <a:endParaRPr lang="lv-LV" sz="20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49263" indent="82550">
              <a:buFont typeface="Wingdings" panose="05000000000000000000" pitchFamily="2" charset="2"/>
              <a:buChar char="Ø"/>
              <a:tabLst>
                <a:tab pos="896938" algn="l"/>
              </a:tabLst>
            </a:pPr>
            <a:r>
              <a:rPr lang="lv-LV" b="1" dirty="0">
                <a:solidFill>
                  <a:schemeClr val="accent3">
                    <a:lumMod val="50000"/>
                  </a:schemeClr>
                </a:solidFill>
              </a:rPr>
              <a:t>iegādāts specializēts kokapstrādes aprīkojums un iekārtota kokapstrādes mācību darbnīca. Aprīkojums ir viens no labākiem Baltijā!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188" y="1270300"/>
            <a:ext cx="3307950" cy="4412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Attēls 6" descr="Attēls, kurā ir persona, pozēšana&#10;&#10;Apraksts ģenerēts automātiski">
            <a:extLst>
              <a:ext uri="{FF2B5EF4-FFF2-40B4-BE49-F238E27FC236}">
                <a16:creationId xmlns:a16="http://schemas.microsoft.com/office/drawing/2014/main" id="{ED59740F-7BC1-BF6D-58CB-28CD939140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68" r="12068"/>
          <a:stretch/>
        </p:blipFill>
        <p:spPr>
          <a:xfrm>
            <a:off x="8570163" y="3350501"/>
            <a:ext cx="3881686" cy="3860371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3259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Placeholder 7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44A51846-D466-5579-5899-F816625718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9" r="10009"/>
          <a:stretch/>
        </p:blipFill>
        <p:spPr>
          <a:xfrm>
            <a:off x="6682811" y="1385934"/>
            <a:ext cx="5509189" cy="5113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" t="1658"/>
          <a:stretch/>
        </p:blipFill>
        <p:spPr>
          <a:xfrm>
            <a:off x="4307079" y="1309954"/>
            <a:ext cx="3700329" cy="5337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DD2DB205-7D6C-0BC5-82C9-4C58152D8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3171" y="5735861"/>
            <a:ext cx="4558829" cy="8554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C0B73AA-2D73-EE42-B040-3E17FC8B8D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368" r="-2" b="26288"/>
          <a:stretch/>
        </p:blipFill>
        <p:spPr>
          <a:xfrm>
            <a:off x="7110101" y="1395619"/>
            <a:ext cx="5081899" cy="1851783"/>
          </a:xfrm>
          <a:custGeom>
            <a:avLst/>
            <a:gdLst/>
            <a:ahLst/>
            <a:cxnLst/>
            <a:rect l="l" t="t" r="r" b="b"/>
            <a:pathLst>
              <a:path w="6304947" h="2286000">
                <a:moveTo>
                  <a:pt x="0" y="0"/>
                </a:moveTo>
                <a:lnTo>
                  <a:pt x="6304947" y="0"/>
                </a:lnTo>
                <a:lnTo>
                  <a:pt x="6304947" y="2286000"/>
                </a:lnTo>
                <a:lnTo>
                  <a:pt x="720670" y="2286000"/>
                </a:lnTo>
                <a:close/>
              </a:path>
            </a:pathLst>
          </a:custGeom>
          <a:effectLst>
            <a:softEdge rad="31750"/>
          </a:effectLst>
        </p:spPr>
      </p:pic>
      <p:pic>
        <p:nvPicPr>
          <p:cNvPr id="36" name="Picture 5" descr="A picture containing grass, outdoor, toy, outdoor object&#10;&#10;Description automatically generated">
            <a:extLst>
              <a:ext uri="{FF2B5EF4-FFF2-40B4-BE49-F238E27FC236}">
                <a16:creationId xmlns:a16="http://schemas.microsoft.com/office/drawing/2014/main" id="{4F193ACE-505D-EFCC-C9E9-BC03CA7B15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609" r="2" b="14064"/>
          <a:stretch/>
        </p:blipFill>
        <p:spPr>
          <a:xfrm>
            <a:off x="7633171" y="3241189"/>
            <a:ext cx="4558829" cy="1866268"/>
          </a:xfrm>
          <a:custGeom>
            <a:avLst/>
            <a:gdLst/>
            <a:ahLst/>
            <a:cxnLst/>
            <a:rect l="l" t="t" r="r" b="b"/>
            <a:pathLst>
              <a:path w="5584275" h="2286000">
                <a:moveTo>
                  <a:pt x="0" y="0"/>
                </a:moveTo>
                <a:lnTo>
                  <a:pt x="5584275" y="0"/>
                </a:lnTo>
                <a:lnTo>
                  <a:pt x="5584275" y="2286000"/>
                </a:lnTo>
                <a:lnTo>
                  <a:pt x="626046" y="2286000"/>
                </a:lnTo>
                <a:lnTo>
                  <a:pt x="692258" y="2195876"/>
                </a:lnTo>
                <a:close/>
              </a:path>
            </a:pathLst>
          </a:custGeom>
          <a:effectLst>
            <a:softEdge rad="31750"/>
          </a:effectLst>
        </p:spPr>
      </p:pic>
      <p:sp>
        <p:nvSpPr>
          <p:cNvPr id="38" name="Rectangle 37"/>
          <p:cNvSpPr/>
          <p:nvPr/>
        </p:nvSpPr>
        <p:spPr>
          <a:xfrm>
            <a:off x="0" y="1682379"/>
            <a:ext cx="4470995" cy="444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lv-LV" sz="2300" dirty="0">
                <a:solidFill>
                  <a:schemeClr val="accent4">
                    <a:lumMod val="50000"/>
                  </a:schemeClr>
                </a:solidFill>
              </a:rPr>
              <a:t>Projekts noslēdzās 31. oktobrī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lv-LV" sz="2300" dirty="0" smtClean="0">
                <a:solidFill>
                  <a:schemeClr val="accent4">
                    <a:lumMod val="50000"/>
                  </a:schemeClr>
                </a:solidFill>
              </a:rPr>
              <a:t>Ziemciešu </a:t>
            </a:r>
            <a:r>
              <a:rPr lang="lv-LV" sz="2300" dirty="0">
                <a:solidFill>
                  <a:schemeClr val="accent4">
                    <a:lumMod val="50000"/>
                  </a:schemeClr>
                </a:solidFill>
              </a:rPr>
              <a:t>un viengadīgo augu kolekcijas dārzs atjaunots, automatizēts.​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lv-LV" sz="2300" dirty="0" smtClean="0">
                <a:solidFill>
                  <a:schemeClr val="accent4">
                    <a:lumMod val="50000"/>
                  </a:schemeClr>
                </a:solidFill>
              </a:rPr>
              <a:t>Robotizētā </a:t>
            </a:r>
            <a:r>
              <a:rPr lang="lv-LV" sz="2300" dirty="0">
                <a:solidFill>
                  <a:schemeClr val="accent4">
                    <a:lumMod val="50000"/>
                  </a:schemeClr>
                </a:solidFill>
              </a:rPr>
              <a:t>autonomā platforma precīzās koordinātēs iegūst </a:t>
            </a:r>
            <a:r>
              <a:rPr lang="lv-LV" sz="2300" dirty="0" err="1">
                <a:solidFill>
                  <a:schemeClr val="accent4">
                    <a:lumMod val="50000"/>
                  </a:schemeClr>
                </a:solidFill>
              </a:rPr>
              <a:t>multispektrālus</a:t>
            </a:r>
            <a:r>
              <a:rPr lang="lv-LV" sz="2300" dirty="0">
                <a:solidFill>
                  <a:schemeClr val="accent4">
                    <a:lumMod val="50000"/>
                  </a:schemeClr>
                </a:solidFill>
              </a:rPr>
              <a:t> datus.​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lv-LV" sz="2300" dirty="0" smtClean="0">
                <a:solidFill>
                  <a:schemeClr val="accent4">
                    <a:lumMod val="50000"/>
                  </a:schemeClr>
                </a:solidFill>
              </a:rPr>
              <a:t>Izveidotas </a:t>
            </a:r>
            <a:r>
              <a:rPr lang="lv-LV" sz="2300" dirty="0">
                <a:solidFill>
                  <a:schemeClr val="accent4">
                    <a:lumMod val="50000"/>
                  </a:schemeClr>
                </a:solidFill>
              </a:rPr>
              <a:t>datu </a:t>
            </a:r>
            <a:r>
              <a:rPr lang="lv-LV" sz="2300" dirty="0" smtClean="0">
                <a:solidFill>
                  <a:schemeClr val="accent4">
                    <a:lumMod val="50000"/>
                  </a:schemeClr>
                </a:solidFill>
              </a:rPr>
              <a:t>bāzes </a:t>
            </a:r>
            <a:r>
              <a:rPr lang="lv-LV" sz="2300" dirty="0" err="1" smtClean="0">
                <a:solidFill>
                  <a:schemeClr val="accent4">
                    <a:lumMod val="50000"/>
                  </a:schemeClr>
                </a:solidFill>
              </a:rPr>
              <a:t>Perenna</a:t>
            </a:r>
            <a:r>
              <a:rPr lang="lv-LV" sz="2300" dirty="0" smtClean="0">
                <a:solidFill>
                  <a:schemeClr val="accent4">
                    <a:lumMod val="50000"/>
                  </a:schemeClr>
                </a:solidFill>
              </a:rPr>
              <a:t>/iDārzs </a:t>
            </a:r>
            <a:r>
              <a:rPr lang="lv-LV" sz="2300" dirty="0">
                <a:solidFill>
                  <a:schemeClr val="accent4">
                    <a:lumMod val="50000"/>
                  </a:schemeClr>
                </a:solidFill>
              </a:rPr>
              <a:t>ar</a:t>
            </a:r>
            <a:r>
              <a:rPr lang="lv-LV" sz="2300" dirty="0" smtClean="0">
                <a:solidFill>
                  <a:schemeClr val="accent4">
                    <a:lumMod val="50000"/>
                  </a:schemeClr>
                </a:solidFill>
              </a:rPr>
              <a:t>​ datiem              par </a:t>
            </a:r>
            <a:r>
              <a:rPr lang="lv-LV" sz="2300" dirty="0">
                <a:solidFill>
                  <a:schemeClr val="accent4">
                    <a:lumMod val="50000"/>
                  </a:schemeClr>
                </a:solidFill>
              </a:rPr>
              <a:t>&gt;5000 augiem​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0" y="25400"/>
            <a:ext cx="9156700" cy="1384995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sz="2800" b="1" dirty="0" smtClean="0">
                <a:solidFill>
                  <a:schemeClr val="accent5">
                    <a:lumMod val="50000"/>
                  </a:schemeClr>
                </a:solidFill>
              </a:rPr>
              <a:t>PROJEKTS «AUTONOMA ROBOTIZĒTA PLATFORMA </a:t>
            </a:r>
            <a:br>
              <a:rPr lang="lv-LV" sz="28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lv-LV" sz="2800" b="1" dirty="0" smtClean="0">
                <a:solidFill>
                  <a:schemeClr val="accent5">
                    <a:lumMod val="50000"/>
                  </a:schemeClr>
                </a:solidFill>
              </a:rPr>
              <a:t>LATVIJAS I-DĀRZS – ILGTSPĒJĪGAI STĀDAUDZĒŠANAS NOZARES ATTĪSTĪBAI»</a:t>
            </a:r>
            <a:endParaRPr lang="lv-LV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50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1BB985D-7833-4E74-AA1C-E9A4BC3CC6D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236250" cy="920336"/>
          </a:xfrm>
          <a:prstGeom prst="rect">
            <a:avLst/>
          </a:prstGeom>
        </p:spPr>
        <p:txBody>
          <a:bodyPr anchor="ctr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sz="4800" b="1" dirty="0" smtClean="0">
                <a:solidFill>
                  <a:schemeClr val="accent5">
                    <a:lumMod val="50000"/>
                  </a:schemeClr>
                </a:solidFill>
              </a:rPr>
              <a:t>DARBĪBAS PAMATMĒRĶIS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7285" y="920336"/>
            <a:ext cx="9495693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lv-LV" sz="3200" b="1" dirty="0">
                <a:solidFill>
                  <a:schemeClr val="accent3">
                    <a:lumMod val="50000"/>
                  </a:schemeClr>
                </a:solidFill>
              </a:rPr>
              <a:t>Misija</a:t>
            </a:r>
            <a:r>
              <a:rPr lang="lv-LV" sz="32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400" dirty="0"/>
              <a:t>– </a:t>
            </a:r>
            <a:r>
              <a:rPr lang="lv-LV" sz="2400" b="1" dirty="0">
                <a:solidFill>
                  <a:schemeClr val="accent4">
                    <a:lumMod val="50000"/>
                  </a:schemeClr>
                </a:solidFill>
              </a:rPr>
              <a:t>Eiropas līmeņa konkurētspējīgu speciālistu sagatavošana 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lv-LV" sz="3200" b="1" dirty="0">
                <a:solidFill>
                  <a:schemeClr val="accent3">
                    <a:lumMod val="50000"/>
                  </a:schemeClr>
                </a:solidFill>
              </a:rPr>
              <a:t>Vīzija</a:t>
            </a:r>
            <a:r>
              <a:rPr lang="lv-LV" sz="2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lv-LV" sz="2400" dirty="0"/>
              <a:t>- </a:t>
            </a:r>
            <a:r>
              <a:rPr lang="lv-LV" sz="2400" b="1" dirty="0">
                <a:solidFill>
                  <a:schemeClr val="accent4">
                    <a:lumMod val="50000"/>
                  </a:schemeClr>
                </a:solidFill>
              </a:rPr>
              <a:t>Bulduru </a:t>
            </a:r>
            <a:r>
              <a:rPr lang="lv-LV" sz="2400" b="1" dirty="0" smtClean="0">
                <a:solidFill>
                  <a:schemeClr val="accent4">
                    <a:lumMod val="50000"/>
                  </a:schemeClr>
                </a:solidFill>
              </a:rPr>
              <a:t>Tehnikums </a:t>
            </a:r>
            <a:r>
              <a:rPr lang="lv-LV" sz="2400" dirty="0">
                <a:solidFill>
                  <a:schemeClr val="accent4">
                    <a:lumMod val="50000"/>
                  </a:schemeClr>
                </a:solidFill>
              </a:rPr>
              <a:t>kā Ziemeļeiropas </a:t>
            </a:r>
            <a:r>
              <a:rPr lang="lv-LV" sz="2400" b="1" dirty="0">
                <a:solidFill>
                  <a:schemeClr val="accent4">
                    <a:lumMod val="50000"/>
                  </a:schemeClr>
                </a:solidFill>
              </a:rPr>
              <a:t>nozares ekselences centrs </a:t>
            </a:r>
            <a:r>
              <a:rPr lang="lv-LV" sz="2400" dirty="0">
                <a:solidFill>
                  <a:schemeClr val="accent4">
                    <a:lumMod val="50000"/>
                  </a:schemeClr>
                </a:solidFill>
              </a:rPr>
              <a:t>(augsta nozares profesionālā kompetence + labs serviss = ekselence)</a:t>
            </a:r>
          </a:p>
          <a:p>
            <a:pPr lvl="0">
              <a:spcBef>
                <a:spcPts val="600"/>
              </a:spcBef>
            </a:pPr>
            <a:r>
              <a:rPr lang="lv-LV" sz="3200" b="1" dirty="0">
                <a:solidFill>
                  <a:schemeClr val="accent3">
                    <a:lumMod val="50000"/>
                  </a:schemeClr>
                </a:solidFill>
              </a:rPr>
              <a:t>Vērtības</a:t>
            </a:r>
            <a:r>
              <a:rPr lang="lv-LV" sz="3200" dirty="0">
                <a:solidFill>
                  <a:schemeClr val="accent3">
                    <a:lumMod val="50000"/>
                  </a:schemeClr>
                </a:solidFill>
              </a:rPr>
              <a:t>: </a:t>
            </a:r>
          </a:p>
          <a:p>
            <a:pPr marL="457200" lvl="0" indent="-457200">
              <a:buFont typeface="Wingdings" panose="05000000000000000000" pitchFamily="2" charset="2"/>
              <a:buChar char="v"/>
            </a:pPr>
            <a:r>
              <a:rPr lang="lv-LV" sz="2400" b="1" dirty="0">
                <a:solidFill>
                  <a:schemeClr val="accent4">
                    <a:lumMod val="50000"/>
                  </a:schemeClr>
                </a:solidFill>
              </a:rPr>
              <a:t>Inovatīva un zinātnē balstīta pieeja </a:t>
            </a:r>
            <a:r>
              <a:rPr lang="lv-LV" sz="2400" dirty="0">
                <a:solidFill>
                  <a:schemeClr val="accent4">
                    <a:lumMod val="50000"/>
                  </a:schemeClr>
                </a:solidFill>
              </a:rPr>
              <a:t>mācību </a:t>
            </a:r>
            <a:endParaRPr lang="lv-LV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lvl="0">
              <a:spcAft>
                <a:spcPts val="1200"/>
              </a:spcAft>
            </a:pPr>
            <a:r>
              <a:rPr lang="lv-LV" sz="2400" dirty="0" smtClean="0">
                <a:solidFill>
                  <a:schemeClr val="accent4">
                    <a:lumMod val="50000"/>
                  </a:schemeClr>
                </a:solidFill>
              </a:rPr>
              <a:t>procesam </a:t>
            </a:r>
            <a:r>
              <a:rPr lang="lv-LV" sz="2400" dirty="0">
                <a:solidFill>
                  <a:schemeClr val="accent4">
                    <a:lumMod val="50000"/>
                  </a:schemeClr>
                </a:solidFill>
              </a:rPr>
              <a:t>ar jaunākajām tehnoloģijām</a:t>
            </a:r>
          </a:p>
          <a:p>
            <a:pPr marL="457200" lvl="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lv-LV" sz="2400" b="1" dirty="0">
                <a:solidFill>
                  <a:schemeClr val="accent4">
                    <a:lumMod val="50000"/>
                  </a:schemeClr>
                </a:solidFill>
              </a:rPr>
              <a:t>Sabiedrības</a:t>
            </a:r>
            <a:r>
              <a:rPr lang="lv-LV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lv-LV" sz="2400" b="1" dirty="0">
                <a:solidFill>
                  <a:schemeClr val="accent4">
                    <a:lumMod val="50000"/>
                  </a:schemeClr>
                </a:solidFill>
              </a:rPr>
              <a:t>labklājība</a:t>
            </a:r>
            <a:r>
              <a:rPr lang="lv-LV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pPr marL="457200" lvl="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lv-LV" sz="2400" dirty="0">
                <a:solidFill>
                  <a:schemeClr val="accent4">
                    <a:lumMod val="50000"/>
                  </a:schemeClr>
                </a:solidFill>
              </a:rPr>
              <a:t>Gadsimtiem koptās </a:t>
            </a:r>
            <a:r>
              <a:rPr lang="lv-LV" sz="2400" b="1" dirty="0">
                <a:solidFill>
                  <a:schemeClr val="accent4">
                    <a:lumMod val="50000"/>
                  </a:schemeClr>
                </a:solidFill>
              </a:rPr>
              <a:t>skolas tradīcijas </a:t>
            </a:r>
          </a:p>
          <a:p>
            <a:pPr marL="457200" lvl="0" indent="-4572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lv-LV" sz="2400" dirty="0">
                <a:solidFill>
                  <a:schemeClr val="accent4">
                    <a:lumMod val="50000"/>
                  </a:schemeClr>
                </a:solidFill>
              </a:rPr>
              <a:t>Lokācijas </a:t>
            </a:r>
            <a:r>
              <a:rPr lang="lv-LV" sz="2400" b="1" dirty="0">
                <a:solidFill>
                  <a:schemeClr val="accent4">
                    <a:lumMod val="50000"/>
                  </a:schemeClr>
                </a:solidFill>
              </a:rPr>
              <a:t>vietas</a:t>
            </a:r>
            <a:r>
              <a:rPr lang="lv-LV" sz="2400" dirty="0">
                <a:solidFill>
                  <a:schemeClr val="accent4">
                    <a:lumMod val="50000"/>
                  </a:schemeClr>
                </a:solidFill>
              </a:rPr>
              <a:t> un ainaviskās </a:t>
            </a:r>
            <a:r>
              <a:rPr lang="lv-LV" sz="2400" b="1" dirty="0">
                <a:solidFill>
                  <a:schemeClr val="accent4">
                    <a:lumMod val="50000"/>
                  </a:schemeClr>
                </a:solidFill>
              </a:rPr>
              <a:t>vides unikalitāte</a:t>
            </a:r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4" b="19406"/>
          <a:stretch/>
        </p:blipFill>
        <p:spPr>
          <a:xfrm>
            <a:off x="7448204" y="3226384"/>
            <a:ext cx="4743796" cy="3295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644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2" r="14022"/>
          <a:stretch>
            <a:fillRect/>
          </a:stretch>
        </p:blipFill>
        <p:spPr>
          <a:xfrm>
            <a:off x="4952748" y="3129530"/>
            <a:ext cx="3928012" cy="3807601"/>
          </a:xfrm>
          <a:effectLst>
            <a:softEdge rad="63500"/>
          </a:effectLst>
        </p:spPr>
      </p:pic>
      <p:pic>
        <p:nvPicPr>
          <p:cNvPr id="8" name="Picture 8" descr="A picture containing indoor, plant, several&#10;&#10;Description automatically generated">
            <a:extLst>
              <a:ext uri="{FF2B5EF4-FFF2-40B4-BE49-F238E27FC236}">
                <a16:creationId xmlns:a16="http://schemas.microsoft.com/office/drawing/2014/main" id="{23682ABB-D1DC-D615-F813-60FF059E22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t="13650" b="13650"/>
          <a:stretch/>
        </p:blipFill>
        <p:spPr>
          <a:xfrm>
            <a:off x="6272271" y="315300"/>
            <a:ext cx="3832613" cy="3714750"/>
          </a:xfrm>
          <a:effectLst>
            <a:softEdge rad="76200"/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33003" y="139455"/>
            <a:ext cx="8407400" cy="70788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sz="4000" b="1" dirty="0" smtClean="0">
                <a:solidFill>
                  <a:schemeClr val="accent5">
                    <a:lumMod val="50000"/>
                  </a:schemeClr>
                </a:solidFill>
              </a:rPr>
              <a:t>JAUNIE PROJEKTI</a:t>
            </a:r>
            <a:endParaRPr lang="lv-LV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900" y="953497"/>
            <a:ext cx="5556738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lv-LV" b="1" dirty="0">
                <a:solidFill>
                  <a:schemeClr val="accent4">
                    <a:lumMod val="75000"/>
                  </a:schemeClr>
                </a:solidFill>
              </a:rPr>
              <a:t>VESELĪGU STĀDU MATERIĀLU IEGUVE UN INOVATĪVU AUDZĒŠANAS </a:t>
            </a:r>
            <a:r>
              <a:rPr lang="lv-LV" b="1" dirty="0" smtClean="0">
                <a:solidFill>
                  <a:schemeClr val="accent4">
                    <a:lumMod val="75000"/>
                  </a:schemeClr>
                </a:solidFill>
              </a:rPr>
              <a:t>METOŽU </a:t>
            </a:r>
            <a:r>
              <a:rPr lang="lv-LV" b="1" dirty="0">
                <a:solidFill>
                  <a:schemeClr val="accent4">
                    <a:lumMod val="75000"/>
                  </a:schemeClr>
                </a:solidFill>
              </a:rPr>
              <a:t>IZMĒĢINĀJUMI TAUTSAIMNIECĪBĀ NOZĪMĪGIEM </a:t>
            </a:r>
            <a:r>
              <a:rPr lang="lv-LV" b="1" dirty="0" smtClean="0">
                <a:solidFill>
                  <a:schemeClr val="accent4">
                    <a:lumMod val="75000"/>
                  </a:schemeClr>
                </a:solidFill>
              </a:rPr>
              <a:t>KULTŪRAUGIEM  </a:t>
            </a:r>
            <a:r>
              <a:rPr lang="lv-LV" sz="1100" b="1" dirty="0" smtClean="0">
                <a:solidFill>
                  <a:schemeClr val="accent4">
                    <a:lumMod val="75000"/>
                  </a:schemeClr>
                </a:solidFill>
              </a:rPr>
              <a:t>(LAD </a:t>
            </a:r>
            <a:r>
              <a:rPr lang="lv-LV" sz="1100" b="1" dirty="0">
                <a:solidFill>
                  <a:schemeClr val="accent4">
                    <a:lumMod val="75000"/>
                  </a:schemeClr>
                </a:solidFill>
              </a:rPr>
              <a:t>NR.22-00-A01612-000011 16.1</a:t>
            </a:r>
            <a:r>
              <a:rPr lang="lv-LV" sz="1100" b="1" dirty="0" smtClean="0">
                <a:solidFill>
                  <a:schemeClr val="accent4">
                    <a:lumMod val="75000"/>
                  </a:schemeClr>
                </a:solidFill>
              </a:rPr>
              <a:t>.)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lv-LV" b="1" dirty="0">
                <a:solidFill>
                  <a:schemeClr val="accent4">
                    <a:lumMod val="75000"/>
                  </a:schemeClr>
                </a:solidFill>
              </a:rPr>
              <a:t>«3D FOTOGRAMMETRIJAS PIELIETOŠANA UN ENERGOEFEKTIVITĀTI VEICINOŠU INOVĀCIJU IEVIEŠANA OPTIMĀLĀKU VIDES APSTĀKĻU NODROŠINĀŠANAI VERTIKĀLAJĀ LAUKSAIMNIECĪBĀ»</a:t>
            </a:r>
            <a:r>
              <a:rPr lang="lv-LV" sz="11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lv-LV" sz="1100" b="1" dirty="0" smtClean="0">
                <a:solidFill>
                  <a:schemeClr val="accent4">
                    <a:lumMod val="75000"/>
                  </a:schemeClr>
                </a:solidFill>
              </a:rPr>
              <a:t>(NR.22-00-A01612-000018)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lv-LV" b="1" dirty="0" smtClean="0">
                <a:solidFill>
                  <a:schemeClr val="accent4">
                    <a:lumMod val="75000"/>
                  </a:schemeClr>
                </a:solidFill>
              </a:rPr>
              <a:t>ERASMUS</a:t>
            </a:r>
            <a:r>
              <a:rPr lang="lv-LV" b="1" dirty="0">
                <a:solidFill>
                  <a:schemeClr val="accent4">
                    <a:lumMod val="75000"/>
                  </a:schemeClr>
                </a:solidFill>
              </a:rPr>
              <a:t>+ </a:t>
            </a:r>
            <a:r>
              <a:rPr lang="lv-LV" b="1" dirty="0" smtClean="0">
                <a:solidFill>
                  <a:schemeClr val="accent4">
                    <a:lumMod val="75000"/>
                  </a:schemeClr>
                </a:solidFill>
              </a:rPr>
              <a:t>Z-Farming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lv-LV" b="1" dirty="0" smtClean="0">
                <a:solidFill>
                  <a:schemeClr val="accent4">
                    <a:lumMod val="75000"/>
                  </a:schemeClr>
                </a:solidFill>
              </a:rPr>
              <a:t>VIEDAIS DĀRZS II KĀRTA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lv-LV" b="1" dirty="0">
                <a:solidFill>
                  <a:schemeClr val="accent4">
                    <a:lumMod val="75000"/>
                  </a:schemeClr>
                </a:solidFill>
              </a:rPr>
              <a:t>CENTRĀLĀ BATIJAS JŪRAS REĢIONA PĀRROBEŽU SADARBĪBAS PROGRAMMAS PROJEKTA NR. CB0100153 </a:t>
            </a:r>
            <a:r>
              <a:rPr lang="lv-LV" b="1" dirty="0" smtClean="0">
                <a:solidFill>
                  <a:schemeClr val="accent4">
                    <a:lumMod val="75000"/>
                  </a:schemeClr>
                </a:solidFill>
              </a:rPr>
              <a:t>"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Take the Challenge!</a:t>
            </a:r>
            <a:r>
              <a:rPr lang="lv-LV" b="1" dirty="0" smtClean="0">
                <a:solidFill>
                  <a:schemeClr val="accent4">
                    <a:lumMod val="75000"/>
                  </a:schemeClr>
                </a:solidFill>
              </a:rPr>
              <a:t>"</a:t>
            </a:r>
            <a:endParaRPr lang="lv-LV" b="1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spcAft>
                <a:spcPts val="1200"/>
              </a:spcAft>
            </a:pPr>
            <a:endParaRPr lang="lv-LV" b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3" r="14713"/>
          <a:stretch>
            <a:fillRect/>
          </a:stretch>
        </p:blipFill>
        <p:spPr>
          <a:xfrm>
            <a:off x="8088775" y="2642253"/>
            <a:ext cx="4270257" cy="4377872"/>
          </a:xfr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66811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3275"/>
            <a:ext cx="12048772" cy="51797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1BB985D-7833-4E74-AA1C-E9A4BC3CC6D1}"/>
              </a:ext>
            </a:extLst>
          </p:cNvPr>
          <p:cNvSpPr txBox="1">
            <a:spLocks/>
          </p:cNvSpPr>
          <p:nvPr/>
        </p:nvSpPr>
        <p:spPr>
          <a:xfrm>
            <a:off x="0" y="188686"/>
            <a:ext cx="9579429" cy="920336"/>
          </a:xfrm>
          <a:prstGeom prst="rect">
            <a:avLst/>
          </a:prstGeom>
        </p:spPr>
        <p:txBody>
          <a:bodyPr anchor="ctr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b="1" dirty="0">
                <a:solidFill>
                  <a:schemeClr val="accent5">
                    <a:lumMod val="50000"/>
                  </a:schemeClr>
                </a:solidFill>
              </a:rPr>
              <a:t>AUDZĒŠANA PILNĪGI KONTROLĒTOS APSTĀKĻOS (TELPĀS)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85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66763" y="2584450"/>
            <a:ext cx="11425237" cy="3543300"/>
          </a:xfrm>
        </p:spPr>
        <p:txBody>
          <a:bodyPr/>
          <a:lstStyle/>
          <a:p>
            <a:pPr marL="274320" lvl="1" indent="0">
              <a:buNone/>
            </a:pPr>
            <a:endParaRPr lang="lv-LV" sz="2000" dirty="0"/>
          </a:p>
          <a:p>
            <a:pPr marL="274320" lvl="1" indent="0">
              <a:buNone/>
            </a:pPr>
            <a:endParaRPr lang="lv-LV" sz="2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b="1" i="1" dirty="0"/>
              <a:t> </a:t>
            </a:r>
            <a:r>
              <a:rPr lang="en-US" dirty="0"/>
              <a:t>  </a:t>
            </a:r>
          </a:p>
          <a:p>
            <a:pPr marL="274320" lvl="1" indent="0">
              <a:buNone/>
            </a:pPr>
            <a:endParaRPr lang="lv-LV" sz="2000" dirty="0"/>
          </a:p>
          <a:p>
            <a:pPr marL="274320" lvl="1" indent="0">
              <a:buNone/>
            </a:pPr>
            <a:endParaRPr lang="lv-LV" sz="2000" dirty="0"/>
          </a:p>
          <a:p>
            <a:pPr marL="274320" lvl="1" indent="0">
              <a:buNone/>
            </a:pPr>
            <a:endParaRPr lang="lv-LV" sz="2000" dirty="0"/>
          </a:p>
        </p:txBody>
      </p:sp>
    </p:spTree>
    <p:extLst>
      <p:ext uri="{BB962C8B-B14F-4D97-AF65-F5344CB8AC3E}">
        <p14:creationId xmlns:p14="http://schemas.microsoft.com/office/powerpoint/2010/main" val="328584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551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4294967295"/>
          </p:nvPr>
        </p:nvSpPr>
        <p:spPr>
          <a:xfrm>
            <a:off x="296791" y="1874516"/>
            <a:ext cx="4737545" cy="3159820"/>
          </a:xfrm>
        </p:spPr>
        <p:txBody>
          <a:bodyPr/>
          <a:lstStyle/>
          <a:p>
            <a:r>
              <a:rPr lang="lv-LV" sz="2400" i="1" dirty="0"/>
              <a:t>Pārtikas trūkums pasaulē būs pavisam reāls. Tieši tāpēc pārtikas ražošanai ir atkal jākļūst par Latvijas un Eiropas Savienības absolūtu lauksaimniecības prioritāti! </a:t>
            </a:r>
            <a:r>
              <a:rPr lang="lv-LV" sz="2400" i="1" dirty="0">
                <a:solidFill>
                  <a:srgbClr val="FF0000"/>
                </a:solidFill>
              </a:rPr>
              <a:t>Vairāk pārtikas = zemākas cenas!</a:t>
            </a:r>
            <a:endParaRPr lang="lv-LV" sz="2400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240" y="1604415"/>
            <a:ext cx="6335906" cy="498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2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2" t="3505" r="10226" b="-3505"/>
          <a:stretch/>
        </p:blipFill>
        <p:spPr>
          <a:xfrm>
            <a:off x="211543" y="158695"/>
            <a:ext cx="5317495" cy="5111633"/>
          </a:xfrm>
          <a:effectLst>
            <a:softEdge rad="63500"/>
          </a:effectLst>
        </p:spPr>
      </p:pic>
      <p:pic>
        <p:nvPicPr>
          <p:cNvPr id="5" name="Graphic 22" descr="Envelope">
            <a:extLst>
              <a:ext uri="{FF2B5EF4-FFF2-40B4-BE49-F238E27FC236}">
                <a16:creationId xmlns:a16="http://schemas.microsoft.com/office/drawing/2014/main" id="{3C32C7E5-809C-4E12-8962-1B868951E6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54236" y="3734740"/>
            <a:ext cx="469232" cy="469232"/>
          </a:xfrm>
          <a:prstGeom prst="rect">
            <a:avLst/>
          </a:prstGeom>
        </p:spPr>
      </p:pic>
      <p:pic>
        <p:nvPicPr>
          <p:cNvPr id="6" name="Graphic 2" descr="Link">
            <a:extLst>
              <a:ext uri="{FF2B5EF4-FFF2-40B4-BE49-F238E27FC236}">
                <a16:creationId xmlns:a16="http://schemas.microsoft.com/office/drawing/2014/main" id="{16E3F5A0-978F-8D46-BBFB-19A7F7883D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06585" y="4515377"/>
            <a:ext cx="542081" cy="542081"/>
          </a:xfrm>
          <a:prstGeom prst="rect">
            <a:avLst/>
          </a:prstGeom>
        </p:spPr>
      </p:pic>
      <p:sp>
        <p:nvSpPr>
          <p:cNvPr id="7" name="Subtitle 7">
            <a:extLst>
              <a:ext uri="{FF2B5EF4-FFF2-40B4-BE49-F238E27FC236}">
                <a16:creationId xmlns:a16="http://schemas.microsoft.com/office/drawing/2014/main" id="{9A294210-0A3A-40B7-8019-FDFD9DA7592B}"/>
              </a:ext>
            </a:extLst>
          </p:cNvPr>
          <p:cNvSpPr txBox="1">
            <a:spLocks/>
          </p:cNvSpPr>
          <p:nvPr/>
        </p:nvSpPr>
        <p:spPr>
          <a:xfrm>
            <a:off x="6048666" y="3783674"/>
            <a:ext cx="3640478" cy="4339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v-LV" sz="2000" dirty="0" smtClean="0">
                <a:hlinkClick r:id="rId7"/>
              </a:rPr>
              <a:t>bulduri@bulduri.lv</a:t>
            </a:r>
            <a:endParaRPr lang="lv-LV" sz="2000" dirty="0" smtClean="0"/>
          </a:p>
          <a:p>
            <a:endParaRPr lang="en-US" sz="2000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6ABAD79F-DC94-4F5D-8A43-C69B1B426660}"/>
              </a:ext>
            </a:extLst>
          </p:cNvPr>
          <p:cNvSpPr txBox="1">
            <a:spLocks/>
          </p:cNvSpPr>
          <p:nvPr/>
        </p:nvSpPr>
        <p:spPr>
          <a:xfrm>
            <a:off x="6050470" y="4638490"/>
            <a:ext cx="3638674" cy="4539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v-LV" sz="2000" dirty="0" smtClean="0">
                <a:hlinkClick r:id="rId8"/>
              </a:rPr>
              <a:t>www.bulduri.lv</a:t>
            </a:r>
            <a:r>
              <a:rPr lang="lv-LV" sz="2000" i="1" dirty="0" smtClean="0"/>
              <a:t>      </a:t>
            </a:r>
            <a:endParaRPr lang="en-US" sz="2000" i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350886" y="1837349"/>
            <a:ext cx="6302426" cy="175432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lv-LV" sz="5400" b="1" dirty="0" smtClean="0">
                <a:solidFill>
                  <a:srgbClr val="86B323"/>
                </a:solidFill>
              </a:rPr>
              <a:t>PALDIES PAR UZMANĪBU!</a:t>
            </a:r>
            <a:endParaRPr lang="lv-LV" sz="5400" b="1" dirty="0">
              <a:solidFill>
                <a:srgbClr val="86B3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9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317994"/>
            <a:ext cx="8991600" cy="6463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b="1" dirty="0" smtClean="0">
                <a:solidFill>
                  <a:schemeClr val="accent5">
                    <a:lumMod val="50000"/>
                  </a:schemeClr>
                </a:solidFill>
              </a:rPr>
              <a:t>RISINĀMĀS PROBLĒMAS, IZAICINĀJUMI</a:t>
            </a:r>
            <a:endParaRPr lang="lv-LV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67524" y="1274077"/>
            <a:ext cx="5943600" cy="3570208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marL="533400" indent="-533400"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lv-LV" sz="2800" dirty="0" smtClean="0">
                <a:solidFill>
                  <a:schemeClr val="accent4">
                    <a:lumMod val="50000"/>
                  </a:schemeClr>
                </a:solidFill>
              </a:rPr>
              <a:t>Nepieciešams </a:t>
            </a:r>
            <a:r>
              <a:rPr lang="lv-LV" sz="2800" dirty="0">
                <a:solidFill>
                  <a:schemeClr val="accent4">
                    <a:lumMod val="50000"/>
                  </a:schemeClr>
                </a:solidFill>
              </a:rPr>
              <a:t>būtisks budžeta finansējuma palielinājums apmācību procesam </a:t>
            </a:r>
          </a:p>
          <a:p>
            <a:pPr marL="533400" indent="-533400"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lv-LV" sz="2800" dirty="0" smtClean="0">
                <a:solidFill>
                  <a:schemeClr val="accent4">
                    <a:lumMod val="50000"/>
                  </a:schemeClr>
                </a:solidFill>
              </a:rPr>
              <a:t>BT </a:t>
            </a:r>
            <a:r>
              <a:rPr lang="lv-LV" sz="2800" dirty="0">
                <a:solidFill>
                  <a:schemeClr val="accent4">
                    <a:lumMod val="50000"/>
                  </a:schemeClr>
                </a:solidFill>
              </a:rPr>
              <a:t>audzēkņu skaita atbilstība finansējumam</a:t>
            </a:r>
          </a:p>
          <a:p>
            <a:pPr marL="533400" indent="-533400"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lv-LV" sz="2800" dirty="0">
                <a:solidFill>
                  <a:schemeClr val="accent4">
                    <a:lumMod val="50000"/>
                  </a:schemeClr>
                </a:solidFill>
              </a:rPr>
              <a:t>Ainavu dārznieka programmas atjaunošana</a:t>
            </a:r>
          </a:p>
        </p:txBody>
      </p:sp>
    </p:spTree>
    <p:extLst>
      <p:ext uri="{BB962C8B-B14F-4D97-AF65-F5344CB8AC3E}">
        <p14:creationId xmlns:p14="http://schemas.microsoft.com/office/powerpoint/2010/main" val="105279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1BB985D-7833-4E74-AA1C-E9A4BC3CC6D1}"/>
              </a:ext>
            </a:extLst>
          </p:cNvPr>
          <p:cNvSpPr txBox="1">
            <a:spLocks/>
          </p:cNvSpPr>
          <p:nvPr/>
        </p:nvSpPr>
        <p:spPr>
          <a:xfrm>
            <a:off x="143005" y="138160"/>
            <a:ext cx="7236250" cy="920336"/>
          </a:xfrm>
          <a:prstGeom prst="rect">
            <a:avLst/>
          </a:prstGeom>
        </p:spPr>
        <p:txBody>
          <a:bodyPr anchor="ctr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1BB985D-7833-4E74-AA1C-E9A4BC3CC6D1}"/>
              </a:ext>
            </a:extLst>
          </p:cNvPr>
          <p:cNvSpPr txBox="1">
            <a:spLocks/>
          </p:cNvSpPr>
          <p:nvPr/>
        </p:nvSpPr>
        <p:spPr>
          <a:xfrm>
            <a:off x="271192" y="365420"/>
            <a:ext cx="6004193" cy="879474"/>
          </a:xfrm>
          <a:prstGeom prst="rect">
            <a:avLst/>
          </a:prstGeom>
        </p:spPr>
        <p:txBody>
          <a:bodyPr anchor="ctr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sz="4200" b="1" dirty="0" smtClean="0">
                <a:solidFill>
                  <a:schemeClr val="accent5">
                    <a:lumMod val="50000"/>
                  </a:schemeClr>
                </a:solidFill>
              </a:rPr>
              <a:t>BULDURU TEHNIKUMS</a:t>
            </a:r>
            <a:endParaRPr lang="en-US" sz="4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1192" y="1431292"/>
            <a:ext cx="8650617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lv-LV" sz="2800" b="1" dirty="0" smtClean="0">
                <a:solidFill>
                  <a:schemeClr val="accent4">
                    <a:lumMod val="75000"/>
                  </a:schemeClr>
                </a:solidFill>
              </a:rPr>
              <a:t>BT </a:t>
            </a:r>
            <a:r>
              <a:rPr lang="lv-LV" sz="2800" b="1" dirty="0">
                <a:solidFill>
                  <a:schemeClr val="accent4">
                    <a:lumMod val="75000"/>
                  </a:schemeClr>
                </a:solidFill>
              </a:rPr>
              <a:t>saglabā visus Bulduru Dārzkopības vidusskolā īstenotos mācību </a:t>
            </a:r>
            <a:r>
              <a:rPr lang="lv-LV" sz="2800" b="1" dirty="0" smtClean="0">
                <a:solidFill>
                  <a:schemeClr val="accent4">
                    <a:lumMod val="75000"/>
                  </a:schemeClr>
                </a:solidFill>
              </a:rPr>
              <a:t>virzienus!</a:t>
            </a:r>
          </a:p>
          <a:p>
            <a:pPr indent="266700">
              <a:spcAft>
                <a:spcPts val="600"/>
              </a:spcAft>
            </a:pPr>
            <a:r>
              <a:rPr lang="lv-LV" sz="3200" b="1" i="1" dirty="0" smtClean="0">
                <a:solidFill>
                  <a:schemeClr val="accent4">
                    <a:lumMod val="75000"/>
                  </a:schemeClr>
                </a:solidFill>
              </a:rPr>
              <a:t>BT </a:t>
            </a:r>
            <a:r>
              <a:rPr lang="lv-LV" sz="3200" b="1" i="1" dirty="0" smtClean="0">
                <a:solidFill>
                  <a:schemeClr val="accent4">
                    <a:lumMod val="75000"/>
                  </a:schemeClr>
                </a:solidFill>
              </a:rPr>
              <a:t>mērķi:</a:t>
            </a:r>
            <a:endParaRPr lang="lv-LV" sz="3200" b="1" i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1076325" indent="-358775">
              <a:spcAft>
                <a:spcPts val="600"/>
              </a:spcAft>
              <a:buFont typeface="Wingdings" panose="05000000000000000000" pitchFamily="2" charset="2"/>
              <a:buChar char="v"/>
              <a:tabLst>
                <a:tab pos="1076325" algn="l"/>
              </a:tabLst>
            </a:pPr>
            <a:r>
              <a:rPr lang="lv-LV" sz="2800" dirty="0" smtClean="0">
                <a:solidFill>
                  <a:schemeClr val="accent4">
                    <a:lumMod val="75000"/>
                  </a:schemeClr>
                </a:solidFill>
              </a:rPr>
              <a:t>attīstīt </a:t>
            </a:r>
            <a:r>
              <a:rPr lang="lv-LV" sz="2800" dirty="0" smtClean="0">
                <a:solidFill>
                  <a:schemeClr val="accent4">
                    <a:lumMod val="75000"/>
                  </a:schemeClr>
                </a:solidFill>
              </a:rPr>
              <a:t>un īstenot izglītības programmas </a:t>
            </a:r>
            <a:r>
              <a:rPr lang="lv-LV" sz="2800" b="1" dirty="0" smtClean="0">
                <a:solidFill>
                  <a:schemeClr val="accent4">
                    <a:lumMod val="75000"/>
                  </a:schemeClr>
                </a:solidFill>
              </a:rPr>
              <a:t>stratēģiskās  specializācijas virzienos</a:t>
            </a:r>
            <a:r>
              <a:rPr lang="lv-LV" sz="2800" dirty="0" smtClean="0">
                <a:solidFill>
                  <a:schemeClr val="accent4">
                    <a:lumMod val="75000"/>
                  </a:schemeClr>
                </a:solidFill>
              </a:rPr>
              <a:t>;  ​</a:t>
            </a:r>
          </a:p>
          <a:p>
            <a:pPr marL="1076325" indent="-358775">
              <a:spcAft>
                <a:spcPts val="600"/>
              </a:spcAft>
              <a:buFont typeface="Wingdings" panose="05000000000000000000" pitchFamily="2" charset="2"/>
              <a:buChar char="v"/>
              <a:tabLst>
                <a:tab pos="1076325" algn="l"/>
              </a:tabLst>
            </a:pPr>
            <a:r>
              <a:rPr lang="lv-LV" sz="2800" dirty="0" smtClean="0">
                <a:solidFill>
                  <a:schemeClr val="accent4">
                    <a:lumMod val="75000"/>
                  </a:schemeClr>
                </a:solidFill>
              </a:rPr>
              <a:t>veidot </a:t>
            </a:r>
            <a:r>
              <a:rPr lang="lv-LV" sz="2800" dirty="0">
                <a:solidFill>
                  <a:schemeClr val="accent4">
                    <a:lumMod val="75000"/>
                  </a:schemeClr>
                </a:solidFill>
              </a:rPr>
              <a:t>mācību programmas atbilstoši 5LKI mācību kvalifikācijas </a:t>
            </a:r>
            <a:r>
              <a:rPr lang="lv-LV" sz="2800" dirty="0" smtClean="0">
                <a:solidFill>
                  <a:schemeClr val="accent4">
                    <a:lumMod val="75000"/>
                  </a:schemeClr>
                </a:solidFill>
              </a:rPr>
              <a:t>līmenim;</a:t>
            </a:r>
          </a:p>
          <a:p>
            <a:pPr marL="1076325" indent="-358775">
              <a:spcAft>
                <a:spcPts val="600"/>
              </a:spcAft>
              <a:buFont typeface="Wingdings" panose="05000000000000000000" pitchFamily="2" charset="2"/>
              <a:buChar char="v"/>
              <a:tabLst>
                <a:tab pos="1076325" algn="l"/>
              </a:tabLst>
            </a:pPr>
            <a:r>
              <a:rPr lang="lv-LV" sz="2800" dirty="0" smtClean="0">
                <a:solidFill>
                  <a:schemeClr val="accent4">
                    <a:lumMod val="75000"/>
                  </a:schemeClr>
                </a:solidFill>
              </a:rPr>
              <a:t>izveidot </a:t>
            </a:r>
            <a:r>
              <a:rPr lang="lv-LV" sz="2800" dirty="0" smtClean="0">
                <a:solidFill>
                  <a:schemeClr val="accent4">
                    <a:lumMod val="75000"/>
                  </a:schemeClr>
                </a:solidFill>
              </a:rPr>
              <a:t>izcilības centrus </a:t>
            </a:r>
            <a:r>
              <a:rPr lang="lv-LV" sz="2800" b="1" dirty="0" smtClean="0">
                <a:solidFill>
                  <a:schemeClr val="accent4">
                    <a:lumMod val="75000"/>
                  </a:schemeClr>
                </a:solidFill>
              </a:rPr>
              <a:t>metodiskās vadības </a:t>
            </a:r>
            <a:r>
              <a:rPr lang="lv-LV" sz="2800" b="1" dirty="0" smtClean="0">
                <a:solidFill>
                  <a:schemeClr val="accent4">
                    <a:lumMod val="75000"/>
                  </a:schemeClr>
                </a:solidFill>
              </a:rPr>
              <a:t>jomās;</a:t>
            </a:r>
          </a:p>
        </p:txBody>
      </p:sp>
    </p:spTree>
    <p:extLst>
      <p:ext uri="{BB962C8B-B14F-4D97-AF65-F5344CB8AC3E}">
        <p14:creationId xmlns:p14="http://schemas.microsoft.com/office/powerpoint/2010/main" val="217929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8039100" cy="707886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sz="4000" b="1" dirty="0" smtClean="0">
                <a:solidFill>
                  <a:schemeClr val="accent5">
                    <a:lumMod val="50000"/>
                  </a:schemeClr>
                </a:solidFill>
              </a:rPr>
              <a:t>NĀKOTNES PLĀNI</a:t>
            </a:r>
            <a:endParaRPr lang="lv-LV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0" r="10990"/>
          <a:stretch>
            <a:fillRect/>
          </a:stretch>
        </p:blipFill>
        <p:spPr>
          <a:xfrm>
            <a:off x="5853869" y="1000253"/>
            <a:ext cx="6093658" cy="5857747"/>
          </a:xfrm>
          <a:effectLst>
            <a:softEdge rad="63500"/>
          </a:effectLst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5CD639B0-7991-4B2B-9E50-32064EB91255}"/>
              </a:ext>
            </a:extLst>
          </p:cNvPr>
          <p:cNvSpPr txBox="1">
            <a:spLocks/>
          </p:cNvSpPr>
          <p:nvPr/>
        </p:nvSpPr>
        <p:spPr>
          <a:xfrm>
            <a:off x="266970" y="806857"/>
            <a:ext cx="6089994" cy="520142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lv-LV" sz="24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Kompetences</a:t>
            </a:r>
            <a:r>
              <a:rPr lang="lv-LV" sz="2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centrs dārzkopības, ainavu būvtehniķu un arboristu </a:t>
            </a:r>
            <a:r>
              <a:rPr lang="lv-LV" sz="2400" dirty="0" smtClean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programmās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lv-LV" sz="2400" dirty="0">
                <a:solidFill>
                  <a:schemeClr val="accent4">
                    <a:lumMod val="75000"/>
                  </a:schemeClr>
                </a:solidFill>
              </a:rPr>
              <a:t>Mācību </a:t>
            </a:r>
            <a:r>
              <a:rPr lang="lv-LV" sz="2400" dirty="0">
                <a:solidFill>
                  <a:srgbClr val="FF0000"/>
                </a:solidFill>
              </a:rPr>
              <a:t>ekselences</a:t>
            </a:r>
            <a:r>
              <a:rPr lang="lv-LV" sz="2400" dirty="0">
                <a:solidFill>
                  <a:schemeClr val="accent4">
                    <a:lumMod val="75000"/>
                  </a:schemeClr>
                </a:solidFill>
              </a:rPr>
              <a:t> centrs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lv-LV" sz="2400" dirty="0">
                <a:solidFill>
                  <a:schemeClr val="accent4">
                    <a:lumMod val="75000"/>
                  </a:schemeClr>
                </a:solidFill>
              </a:rPr>
              <a:t>Attīstīt</a:t>
            </a:r>
            <a:r>
              <a:rPr lang="lv-LV" sz="2400" dirty="0"/>
              <a:t> </a:t>
            </a:r>
            <a:r>
              <a:rPr lang="lv-LV" sz="2400" dirty="0" smtClean="0">
                <a:solidFill>
                  <a:srgbClr val="FF0000"/>
                </a:solidFill>
              </a:rPr>
              <a:t>koledžas</a:t>
            </a:r>
            <a:r>
              <a:rPr lang="lv-LV" sz="2400" dirty="0" smtClean="0"/>
              <a:t> </a:t>
            </a:r>
            <a:r>
              <a:rPr lang="lv-LV" sz="2400" dirty="0">
                <a:solidFill>
                  <a:schemeClr val="accent4">
                    <a:lumMod val="75000"/>
                  </a:schemeClr>
                </a:solidFill>
              </a:rPr>
              <a:t>līmeņa programmas dārzkopības, ainavu būvtehniķu un arboristu </a:t>
            </a:r>
            <a:r>
              <a:rPr lang="lv-LV" sz="2400" dirty="0" smtClean="0">
                <a:solidFill>
                  <a:schemeClr val="accent4">
                    <a:lumMod val="75000"/>
                  </a:schemeClr>
                </a:solidFill>
              </a:rPr>
              <a:t>specialitātēs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lv-LV" sz="2400" dirty="0" smtClean="0">
                <a:solidFill>
                  <a:schemeClr val="accent4">
                    <a:lumMod val="75000"/>
                  </a:schemeClr>
                </a:solidFill>
              </a:rPr>
              <a:t>Programmas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 </a:t>
            </a:r>
            <a:r>
              <a:rPr lang="lv-LV" sz="2400" dirty="0" smtClean="0">
                <a:solidFill>
                  <a:schemeClr val="accent4">
                    <a:lumMod val="75000"/>
                  </a:schemeClr>
                </a:solidFill>
              </a:rPr>
              <a:t>»Ēdināšanas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 </a:t>
            </a:r>
            <a:r>
              <a:rPr lang="lv-LV" sz="2400" dirty="0" smtClean="0">
                <a:solidFill>
                  <a:schemeClr val="accent4">
                    <a:lumMod val="75000"/>
                  </a:schemeClr>
                </a:solidFill>
              </a:rPr>
              <a:t>pakalpojumi </a:t>
            </a:r>
            <a:r>
              <a:rPr lang="lv-LV" sz="2400" dirty="0">
                <a:solidFill>
                  <a:schemeClr val="accent4">
                    <a:lumMod val="75000"/>
                  </a:schemeClr>
                </a:solidFill>
              </a:rPr>
              <a:t>attīstības koncepta </a:t>
            </a:r>
            <a:r>
              <a:rPr lang="lv-LV" sz="2400" dirty="0" smtClean="0">
                <a:solidFill>
                  <a:schemeClr val="accent4">
                    <a:lumMod val="75000"/>
                  </a:schemeClr>
                </a:solidFill>
              </a:rPr>
              <a:t>izstrāde»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Bulduru </a:t>
            </a:r>
            <a:r>
              <a:rPr lang="lv-LV" sz="2400" dirty="0" smtClean="0">
                <a:solidFill>
                  <a:schemeClr val="accent4">
                    <a:lumMod val="75000"/>
                  </a:schemeClr>
                </a:solidFill>
              </a:rPr>
              <a:t>tālākizglītības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 </a:t>
            </a:r>
            <a:r>
              <a:rPr lang="lv-LV" sz="2400" dirty="0" smtClean="0">
                <a:solidFill>
                  <a:schemeClr val="accent4">
                    <a:lumMod val="75000"/>
                  </a:schemeClr>
                </a:solidFill>
              </a:rPr>
              <a:t>centra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 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</a:rPr>
              <a:t>attīstība</a:t>
            </a:r>
            <a:endParaRPr lang="lv-LV" sz="24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lv-LV" sz="2400" dirty="0" smtClean="0">
                <a:solidFill>
                  <a:schemeClr val="accent4">
                    <a:lumMod val="75000"/>
                  </a:schemeClr>
                </a:solidFill>
              </a:rPr>
              <a:t>Sadarbība</a:t>
            </a:r>
            <a:r>
              <a:rPr lang="es-ES" sz="2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lv-LV" sz="2400" dirty="0" smtClean="0">
                <a:solidFill>
                  <a:schemeClr val="accent4">
                    <a:lumMod val="75000"/>
                  </a:schemeClr>
                </a:solidFill>
              </a:rPr>
              <a:t>ar</a:t>
            </a:r>
            <a:r>
              <a:rPr lang="es-ES" sz="2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lv-LV" sz="2400" dirty="0" smtClean="0">
                <a:solidFill>
                  <a:schemeClr val="accent4">
                    <a:lumMod val="75000"/>
                  </a:schemeClr>
                </a:solidFill>
              </a:rPr>
              <a:t>LBTU</a:t>
            </a:r>
            <a:r>
              <a:rPr lang="es-ES" sz="24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lv-LV" sz="2400" dirty="0" smtClean="0">
                <a:solidFill>
                  <a:schemeClr val="accent4">
                    <a:lumMod val="75000"/>
                  </a:schemeClr>
                </a:solidFill>
              </a:rPr>
              <a:t>(LF, MF un BF</a:t>
            </a:r>
            <a:r>
              <a:rPr lang="es-ES" sz="2400" dirty="0" smtClean="0">
                <a:solidFill>
                  <a:schemeClr val="accent4">
                    <a:lumMod val="75000"/>
                  </a:schemeClr>
                </a:solidFill>
              </a:rPr>
              <a:t>)</a:t>
            </a:r>
            <a:endParaRPr lang="es-ES" sz="2400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lv-LV" sz="2400" dirty="0">
                <a:solidFill>
                  <a:schemeClr val="accent4">
                    <a:lumMod val="75000"/>
                  </a:schemeClr>
                </a:solidFill>
              </a:rPr>
              <a:t>Tehnoloģiju pārnese, mērogošana, mehatronika un viedā </a:t>
            </a:r>
            <a:r>
              <a:rPr lang="lv-LV" sz="2400" dirty="0" smtClean="0">
                <a:solidFill>
                  <a:schemeClr val="accent4">
                    <a:lumMod val="75000"/>
                  </a:schemeClr>
                </a:solidFill>
              </a:rPr>
              <a:t>dārzkopība</a:t>
            </a:r>
          </a:p>
        </p:txBody>
      </p:sp>
    </p:spTree>
    <p:extLst>
      <p:ext uri="{BB962C8B-B14F-4D97-AF65-F5344CB8AC3E}">
        <p14:creationId xmlns:p14="http://schemas.microsoft.com/office/powerpoint/2010/main" val="259167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30527"/>
            <a:ext cx="7243763" cy="1234099"/>
          </a:xfrm>
          <a:prstGeom prst="rect">
            <a:avLst/>
          </a:prstGeom>
        </p:spPr>
        <p:txBody>
          <a:bodyPr anchor="ctr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b="1" dirty="0" smtClean="0">
                <a:solidFill>
                  <a:schemeClr val="accent5">
                    <a:lumMod val="50000"/>
                  </a:schemeClr>
                </a:solidFill>
              </a:rPr>
              <a:t>2022./2023. MĀCĪBU  GADA UZŅEMŠANAS KAMPAŅA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Picture Placeholder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6353939" y="1079653"/>
            <a:ext cx="5598655" cy="5598655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 txBox="1">
            <a:spLocks/>
          </p:cNvSpPr>
          <p:nvPr/>
        </p:nvSpPr>
        <p:spPr>
          <a:xfrm>
            <a:off x="164123" y="1459889"/>
            <a:ext cx="6517969" cy="444862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lv-LV" sz="2400" dirty="0" smtClean="0">
                <a:solidFill>
                  <a:schemeClr val="accent4">
                    <a:lumMod val="75000"/>
                  </a:schemeClr>
                </a:solidFill>
              </a:rPr>
              <a:t>Uzņemti </a:t>
            </a:r>
            <a:r>
              <a:rPr lang="lv-LV" sz="2400" b="1" dirty="0" smtClean="0">
                <a:solidFill>
                  <a:srgbClr val="FF0000"/>
                </a:solidFill>
              </a:rPr>
              <a:t>106</a:t>
            </a:r>
            <a:r>
              <a:rPr lang="lv-LV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lv-LV" sz="2400" dirty="0" smtClean="0">
                <a:solidFill>
                  <a:schemeClr val="accent4">
                    <a:lumMod val="75000"/>
                  </a:schemeClr>
                </a:solidFill>
              </a:rPr>
              <a:t>jaunie izglītojamie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lv-LV" sz="2400" dirty="0" smtClean="0">
                <a:solidFill>
                  <a:schemeClr val="accent4">
                    <a:lumMod val="75000"/>
                  </a:schemeClr>
                </a:solidFill>
              </a:rPr>
              <a:t>Topošie izglītojamie tika pieņemti konkursa kārtībā pēc sekmju vērtējumiem. </a:t>
            </a:r>
          </a:p>
          <a:p>
            <a:pPr marL="0" indent="363538">
              <a:spcBef>
                <a:spcPts val="0"/>
              </a:spcBef>
              <a:buNone/>
            </a:pPr>
            <a:r>
              <a:rPr lang="lv-LV" sz="2400" b="1" u="sng" dirty="0" smtClean="0">
                <a:solidFill>
                  <a:schemeClr val="accent4">
                    <a:lumMod val="75000"/>
                  </a:schemeClr>
                </a:solidFill>
              </a:rPr>
              <a:t>Vidēji 1,4 jaunieši uz 1 budžeta vietu.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lv-LV" sz="2400" dirty="0" smtClean="0">
                <a:solidFill>
                  <a:schemeClr val="accent4">
                    <a:lumMod val="75000"/>
                  </a:schemeClr>
                </a:solidFill>
              </a:rPr>
              <a:t>Kopumā saņemti </a:t>
            </a:r>
            <a:r>
              <a:rPr lang="lv-LV" sz="2400" b="1" dirty="0" smtClean="0">
                <a:solidFill>
                  <a:srgbClr val="FF0000"/>
                </a:solidFill>
              </a:rPr>
              <a:t>300 pieteikumi </a:t>
            </a:r>
            <a:r>
              <a:rPr lang="lv-LV" sz="2400" dirty="0" smtClean="0">
                <a:solidFill>
                  <a:schemeClr val="accent4">
                    <a:lumMod val="75000"/>
                  </a:schemeClr>
                </a:solidFill>
              </a:rPr>
              <a:t>mācībām (elektroniski un klātienē) </a:t>
            </a:r>
          </a:p>
        </p:txBody>
      </p:sp>
    </p:spTree>
    <p:extLst>
      <p:ext uri="{BB962C8B-B14F-4D97-AF65-F5344CB8AC3E}">
        <p14:creationId xmlns:p14="http://schemas.microsoft.com/office/powerpoint/2010/main" val="337167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30527"/>
            <a:ext cx="9486900" cy="1234099"/>
          </a:xfrm>
          <a:prstGeom prst="rect">
            <a:avLst/>
          </a:prstGeom>
        </p:spPr>
        <p:txBody>
          <a:bodyPr anchor="ctr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sz="3200" b="1" dirty="0" smtClean="0">
                <a:solidFill>
                  <a:schemeClr val="accent5">
                    <a:lumMod val="50000"/>
                  </a:schemeClr>
                </a:solidFill>
              </a:rPr>
              <a:t>BT </a:t>
            </a:r>
            <a:r>
              <a:rPr lang="lv-LV" sz="3200" b="1" dirty="0">
                <a:solidFill>
                  <a:schemeClr val="accent5">
                    <a:lumMod val="50000"/>
                  </a:schemeClr>
                </a:solidFill>
              </a:rPr>
              <a:t>MĀJAS LAPAS APMEKLĒTĀJU UN SOCIĀLO TĪKLU SEKOTĀJU SKAITA PIEAUGUMS</a:t>
            </a:r>
            <a:endParaRPr lang="ru-RU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B582F9F-F99C-B041-B37B-FB15CE4FF3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5841808"/>
              </p:ext>
            </p:extLst>
          </p:nvPr>
        </p:nvGraphicFramePr>
        <p:xfrm>
          <a:off x="90401" y="1385239"/>
          <a:ext cx="5250982" cy="5040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9270514"/>
              </p:ext>
            </p:extLst>
          </p:nvPr>
        </p:nvGraphicFramePr>
        <p:xfrm>
          <a:off x="5341383" y="1385239"/>
          <a:ext cx="5682217" cy="5040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11023600" y="1264626"/>
            <a:ext cx="614640" cy="4399574"/>
            <a:chOff x="10881453" y="1539509"/>
            <a:chExt cx="614640" cy="4220327"/>
          </a:xfrm>
        </p:grpSpPr>
        <p:sp>
          <p:nvSpPr>
            <p:cNvPr id="8" name="Down Arrow 7"/>
            <p:cNvSpPr/>
            <p:nvPr/>
          </p:nvSpPr>
          <p:spPr>
            <a:xfrm rot="10800000">
              <a:off x="10994501" y="1539509"/>
              <a:ext cx="323850" cy="581025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883425" y="2591641"/>
              <a:ext cx="6126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lv-LV" b="1" dirty="0">
                  <a:solidFill>
                    <a:srgbClr val="FF0000"/>
                  </a:solidFill>
                </a:rPr>
                <a:t>26%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901262" y="4492812"/>
              <a:ext cx="4780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lv-LV" b="1" dirty="0">
                  <a:solidFill>
                    <a:srgbClr val="FF0000"/>
                  </a:solidFill>
                </a:rPr>
                <a:t>4%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881453" y="3497932"/>
              <a:ext cx="6126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lv-LV" b="1" dirty="0">
                  <a:solidFill>
                    <a:srgbClr val="FF0000"/>
                  </a:solidFill>
                </a:rPr>
                <a:t>20%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882145" y="5390504"/>
              <a:ext cx="6126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lv-LV" b="1" dirty="0">
                  <a:solidFill>
                    <a:srgbClr val="FF0000"/>
                  </a:solidFill>
                </a:rPr>
                <a:t>11%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406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2B532-EB3E-428B-9224-EFA237D16A73}"/>
              </a:ext>
            </a:extLst>
          </p:cNvPr>
          <p:cNvSpPr txBox="1">
            <a:spLocks/>
          </p:cNvSpPr>
          <p:nvPr/>
        </p:nvSpPr>
        <p:spPr>
          <a:xfrm>
            <a:off x="116486" y="96562"/>
            <a:ext cx="9666513" cy="132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ABSOLVENTU SKAITA DINAMIKA </a:t>
            </a:r>
            <a:b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20</a:t>
            </a:r>
            <a:r>
              <a:rPr lang="lv-LV" b="1" dirty="0" smtClean="0">
                <a:solidFill>
                  <a:schemeClr val="accent5">
                    <a:lumMod val="50000"/>
                  </a:schemeClr>
                </a:solidFill>
              </a:rPr>
              <a:t>21.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-202</a:t>
            </a:r>
            <a:r>
              <a:rPr lang="lv-LV" b="1" dirty="0" smtClean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lv-LV" b="1" dirty="0" smtClean="0">
                <a:solidFill>
                  <a:schemeClr val="accent5">
                    <a:lumMod val="50000"/>
                  </a:schemeClr>
                </a:solidFill>
              </a:rPr>
              <a:t>MĀCĪBU GADOS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16" descr="Timeline&#10;&#10;Description automatically generated">
            <a:extLst>
              <a:ext uri="{FF2B5EF4-FFF2-40B4-BE49-F238E27FC236}">
                <a16:creationId xmlns:a16="http://schemas.microsoft.com/office/drawing/2014/main" id="{F1106C82-88E1-4D4B-4387-4AC284742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56" y="1678540"/>
            <a:ext cx="4570177" cy="373408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551652" y="1432102"/>
            <a:ext cx="725887" cy="2651658"/>
            <a:chOff x="10493715" y="1714620"/>
            <a:chExt cx="725887" cy="2771308"/>
          </a:xfrm>
        </p:grpSpPr>
        <p:sp>
          <p:nvSpPr>
            <p:cNvPr id="11" name="Down Arrow 10"/>
            <p:cNvSpPr/>
            <p:nvPr/>
          </p:nvSpPr>
          <p:spPr>
            <a:xfrm rot="10800000">
              <a:off x="10745257" y="1714620"/>
              <a:ext cx="323850" cy="581025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535799" y="4116596"/>
              <a:ext cx="6126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lv-LV" b="1" dirty="0">
                  <a:solidFill>
                    <a:srgbClr val="FF0000"/>
                  </a:solidFill>
                </a:rPr>
                <a:t>10%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pic>
          <p:nvPicPr>
            <p:cNvPr id="14" name="Picture 18">
              <a:extLst>
                <a:ext uri="{FF2B5EF4-FFF2-40B4-BE49-F238E27FC236}">
                  <a16:creationId xmlns:a16="http://schemas.microsoft.com/office/drawing/2014/main" id="{AF7755E0-1B80-D8A0-04DB-FA842F277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3715" y="3338324"/>
              <a:ext cx="724134" cy="539209"/>
            </a:xfrm>
            <a:prstGeom prst="rect">
              <a:avLst/>
            </a:prstGeom>
          </p:spPr>
        </p:pic>
        <p:pic>
          <p:nvPicPr>
            <p:cNvPr id="15" name="Picture 19">
              <a:extLst>
                <a:ext uri="{FF2B5EF4-FFF2-40B4-BE49-F238E27FC236}">
                  <a16:creationId xmlns:a16="http://schemas.microsoft.com/office/drawing/2014/main" id="{CABCDD33-EDFF-12D7-1F7C-E729D0FD6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32639" y="2568610"/>
              <a:ext cx="686963" cy="46486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729834" y="1678540"/>
            <a:ext cx="5456375" cy="3890987"/>
            <a:chOff x="4729834" y="1678540"/>
            <a:chExt cx="5053165" cy="3575631"/>
          </a:xfrm>
        </p:grpSpPr>
        <p:grpSp>
          <p:nvGrpSpPr>
            <p:cNvPr id="8" name="Group 7"/>
            <p:cNvGrpSpPr/>
            <p:nvPr/>
          </p:nvGrpSpPr>
          <p:grpSpPr>
            <a:xfrm>
              <a:off x="4729834" y="1678540"/>
              <a:ext cx="5053165" cy="3575631"/>
              <a:chOff x="4729834" y="1678540"/>
              <a:chExt cx="5053165" cy="3575631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4729834" y="1678540"/>
                <a:ext cx="5053165" cy="3575631"/>
                <a:chOff x="4729834" y="1678540"/>
                <a:chExt cx="5053165" cy="3575631"/>
              </a:xfrm>
            </p:grpSpPr>
            <p:grpSp>
              <p:nvGrpSpPr>
                <p:cNvPr id="6" name="Group 5"/>
                <p:cNvGrpSpPr/>
                <p:nvPr/>
              </p:nvGrpSpPr>
              <p:grpSpPr>
                <a:xfrm>
                  <a:off x="4729834" y="1678540"/>
                  <a:ext cx="5053165" cy="3575631"/>
                  <a:chOff x="4729834" y="1678540"/>
                  <a:chExt cx="5053165" cy="3575631"/>
                </a:xfrm>
              </p:grpSpPr>
              <p:pic>
                <p:nvPicPr>
                  <p:cNvPr id="4" name="Picture 17" descr="Chart, timeline&#10;&#10;Description automatically generated">
                    <a:extLst>
                      <a:ext uri="{FF2B5EF4-FFF2-40B4-BE49-F238E27FC236}">
                        <a16:creationId xmlns:a16="http://schemas.microsoft.com/office/drawing/2014/main" id="{BBA2C81C-3998-1A14-9EA2-58D78659A68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4729834" y="1678540"/>
                    <a:ext cx="4801623" cy="3575631"/>
                  </a:xfrm>
                  <a:prstGeom prst="rect">
                    <a:avLst/>
                  </a:prstGeom>
                </p:spPr>
              </p:pic>
              <p:sp>
                <p:nvSpPr>
                  <p:cNvPr id="5" name="TextBox 4"/>
                  <p:cNvSpPr txBox="1"/>
                  <p:nvPr/>
                </p:nvSpPr>
                <p:spPr>
                  <a:xfrm>
                    <a:off x="9029700" y="4457700"/>
                    <a:ext cx="753299" cy="338554"/>
                  </a:xfrm>
                  <a:prstGeom prst="rect">
                    <a:avLst/>
                  </a:prstGeom>
                  <a:solidFill>
                    <a:srgbClr val="DEE8C9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lv-LV" sz="1600" b="1" dirty="0" smtClean="0">
                        <a:solidFill>
                          <a:srgbClr val="64656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202</a:t>
                    </a:r>
                    <a:endParaRPr lang="lv-LV" sz="1500" b="1" dirty="0">
                      <a:solidFill>
                        <a:srgbClr val="64656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</p:grpSp>
            <p:sp>
              <p:nvSpPr>
                <p:cNvPr id="13" name="TextBox 12"/>
                <p:cNvSpPr txBox="1"/>
                <p:nvPr/>
              </p:nvSpPr>
              <p:spPr>
                <a:xfrm>
                  <a:off x="7835900" y="3691644"/>
                  <a:ext cx="753299" cy="338554"/>
                </a:xfrm>
                <a:prstGeom prst="rect">
                  <a:avLst/>
                </a:prstGeom>
                <a:solidFill>
                  <a:srgbClr val="DEE8C9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lv-LV" sz="1600" b="1" dirty="0" smtClean="0">
                      <a:solidFill>
                        <a:srgbClr val="64656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88</a:t>
                  </a:r>
                  <a:endParaRPr lang="lv-LV" sz="1500" b="1" dirty="0">
                    <a:solidFill>
                      <a:srgbClr val="646562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</p:grpSp>
          <p:sp>
            <p:nvSpPr>
              <p:cNvPr id="17" name="TextBox 16"/>
              <p:cNvSpPr txBox="1"/>
              <p:nvPr/>
            </p:nvSpPr>
            <p:spPr>
              <a:xfrm>
                <a:off x="7497350" y="2946973"/>
                <a:ext cx="753299" cy="338554"/>
              </a:xfrm>
              <a:prstGeom prst="rect">
                <a:avLst/>
              </a:prstGeom>
              <a:solidFill>
                <a:srgbClr val="DEE8C9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lv-LV" sz="1600" b="1" dirty="0" smtClean="0">
                    <a:solidFill>
                      <a:srgbClr val="646562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55</a:t>
                </a:r>
                <a:endParaRPr lang="lv-LV" sz="1500" b="1" dirty="0">
                  <a:solidFill>
                    <a:srgbClr val="64656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7505699" y="2236084"/>
              <a:ext cx="753299" cy="338554"/>
            </a:xfrm>
            <a:prstGeom prst="rect">
              <a:avLst/>
            </a:prstGeom>
            <a:solidFill>
              <a:srgbClr val="DEE8C9"/>
            </a:solidFill>
          </p:spPr>
          <p:txBody>
            <a:bodyPr wrap="square" rtlCol="0">
              <a:spAutoFit/>
            </a:bodyPr>
            <a:lstStyle/>
            <a:p>
              <a:r>
                <a:rPr lang="lv-LV" sz="1600" b="1" dirty="0" smtClean="0">
                  <a:solidFill>
                    <a:srgbClr val="64656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57</a:t>
              </a:r>
              <a:endParaRPr lang="lv-LV" sz="1500" b="1" dirty="0">
                <a:solidFill>
                  <a:srgbClr val="64656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487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378" y="217841"/>
            <a:ext cx="9537700" cy="1200329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r>
              <a:rPr lang="lv-LV" sz="3600" b="1" cap="all" dirty="0" smtClean="0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</a:rPr>
              <a:t>BT </a:t>
            </a:r>
            <a:r>
              <a:rPr lang="lv-LV" sz="3600" b="1" cap="all" dirty="0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</a:rPr>
              <a:t>IZGLĪTĪBU </a:t>
            </a:r>
            <a:r>
              <a:rPr lang="lv-LV" sz="3600" b="1" cap="all" dirty="0" smtClean="0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</a:rPr>
              <a:t>IEGUVUŠO nodarbinātība</a:t>
            </a:r>
          </a:p>
          <a:p>
            <a:r>
              <a:rPr lang="lv-LV" sz="3600" b="1" cap="all" dirty="0" smtClean="0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</a:rPr>
              <a:t>2021</a:t>
            </a:r>
            <a:r>
              <a:rPr lang="lv-LV" sz="3600" b="1" cap="all" dirty="0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</a:rPr>
              <a:t>./2022</a:t>
            </a:r>
            <a:r>
              <a:rPr lang="lv-LV" sz="3600" b="1" cap="all" dirty="0" smtClean="0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</a:rPr>
              <a:t>. MĀCĪBU </a:t>
            </a:r>
            <a:r>
              <a:rPr lang="lv-LV" sz="3600" b="1" cap="all" dirty="0">
                <a:solidFill>
                  <a:schemeClr val="accent5">
                    <a:lumMod val="50000"/>
                  </a:schemeClr>
                </a:solidFill>
                <a:latin typeface="Trebuchet MS" panose="020B0603020202020204" pitchFamily="34" charset="0"/>
              </a:rPr>
              <a:t>GADĀ</a:t>
            </a:r>
            <a:endParaRPr lang="lv-LV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722464"/>
              </p:ext>
            </p:extLst>
          </p:nvPr>
        </p:nvGraphicFramePr>
        <p:xfrm>
          <a:off x="609600" y="1548312"/>
          <a:ext cx="8928100" cy="3529173"/>
        </p:xfrm>
        <a:graphic>
          <a:graphicData uri="http://schemas.openxmlformats.org/drawingml/2006/table">
            <a:tbl>
              <a:tblPr/>
              <a:tblGrid>
                <a:gridCol w="6908800">
                  <a:extLst>
                    <a:ext uri="{9D8B030D-6E8A-4147-A177-3AD203B41FA5}">
                      <a16:colId xmlns:a16="http://schemas.microsoft.com/office/drawing/2014/main" val="4200571819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782167597"/>
                    </a:ext>
                  </a:extLst>
                </a:gridCol>
              </a:tblGrid>
              <a:tr h="1161708">
                <a:tc>
                  <a:txBody>
                    <a:bodyPr/>
                    <a:lstStyle/>
                    <a:p>
                      <a:pPr algn="l" fontAlgn="base"/>
                      <a:r>
                        <a:rPr lang="lv-LV" sz="2400" b="0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Absolventi, kuri uzsākuši darbu 1 gada laikā</a:t>
                      </a:r>
                      <a:r>
                        <a:rPr lang="lv-LV" sz="24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lv-LV" sz="2400" b="1" i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097" cap="flat" cmpd="sng" algn="ctr">
                      <a:solidFill>
                        <a:srgbClr val="90C2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7" cap="flat" cmpd="sng" algn="ctr">
                      <a:solidFill>
                        <a:srgbClr val="90C2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7" cap="flat" cmpd="sng" algn="ctr">
                      <a:solidFill>
                        <a:srgbClr val="90C2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7" cap="flat" cmpd="sng" algn="ctr">
                      <a:solidFill>
                        <a:srgbClr val="90C2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lv-LV" sz="2400" b="0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75%</a:t>
                      </a:r>
                      <a:r>
                        <a:rPr lang="lv-LV" sz="24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lv-LV" sz="2400" b="1" i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097" cap="flat" cmpd="sng" algn="ctr">
                      <a:solidFill>
                        <a:srgbClr val="90C2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7" cap="flat" cmpd="sng" algn="ctr">
                      <a:solidFill>
                        <a:srgbClr val="90C2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7" cap="flat" cmpd="sng" algn="ctr">
                      <a:solidFill>
                        <a:srgbClr val="90C2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7" cap="flat" cmpd="sng" algn="ctr">
                      <a:solidFill>
                        <a:srgbClr val="90C2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340785"/>
                  </a:ext>
                </a:extLst>
              </a:tr>
              <a:tr h="1205757">
                <a:tc>
                  <a:txBody>
                    <a:bodyPr/>
                    <a:lstStyle/>
                    <a:p>
                      <a:pPr algn="l" fontAlgn="base"/>
                      <a:r>
                        <a:rPr lang="lv-LV" sz="2400" b="0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Absolventi, kuri uzsākuši darbu </a:t>
                      </a:r>
                      <a:r>
                        <a:rPr lang="lv-LV" sz="24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nozarē</a:t>
                      </a:r>
                      <a:r>
                        <a:rPr lang="lv-LV" sz="2400" b="0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 1 gada laikā</a:t>
                      </a:r>
                      <a:r>
                        <a:rPr lang="lv-LV" sz="2400" b="1" i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lv-LV" sz="2400" b="1" i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097" cap="flat" cmpd="sng" algn="ctr">
                      <a:solidFill>
                        <a:srgbClr val="90C2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7" cap="flat" cmpd="sng" algn="ctr">
                      <a:solidFill>
                        <a:srgbClr val="90C2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7" cap="flat" cmpd="sng" algn="ctr">
                      <a:solidFill>
                        <a:srgbClr val="90C2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7" cap="flat" cmpd="sng" algn="ctr">
                      <a:solidFill>
                        <a:srgbClr val="90C2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lv-LV" sz="2400" b="0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83%​</a:t>
                      </a:r>
                      <a:endParaRPr lang="lv-LV" sz="2400" b="0" i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097" cap="flat" cmpd="sng" algn="ctr">
                      <a:solidFill>
                        <a:srgbClr val="90C2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7" cap="flat" cmpd="sng" algn="ctr">
                      <a:solidFill>
                        <a:srgbClr val="90C2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7" cap="flat" cmpd="sng" algn="ctr">
                      <a:solidFill>
                        <a:srgbClr val="90C2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7" cap="flat" cmpd="sng" algn="ctr">
                      <a:solidFill>
                        <a:srgbClr val="90C2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9529361"/>
                  </a:ext>
                </a:extLst>
              </a:tr>
              <a:tr h="1161708">
                <a:tc>
                  <a:txBody>
                    <a:bodyPr/>
                    <a:lstStyle/>
                    <a:p>
                      <a:pPr algn="l" fontAlgn="base"/>
                      <a:r>
                        <a:rPr lang="lv-LV" sz="2400" b="0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Profesionālās izglītības absolventu skaits, kuri turpina mācības augstākās izglītības iestādēs</a:t>
                      </a:r>
                      <a:r>
                        <a:rPr lang="lv-LV" sz="24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​</a:t>
                      </a:r>
                      <a:endParaRPr lang="lv-LV" sz="2400" b="1" i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097" cap="flat" cmpd="sng" algn="ctr">
                      <a:solidFill>
                        <a:srgbClr val="90C2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7" cap="flat" cmpd="sng" algn="ctr">
                      <a:solidFill>
                        <a:srgbClr val="90C2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7" cap="flat" cmpd="sng" algn="ctr">
                      <a:solidFill>
                        <a:srgbClr val="90C2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7" cap="flat" cmpd="sng" algn="ctr">
                      <a:solidFill>
                        <a:srgbClr val="90C2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lv-LV" sz="2400" b="0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</a:rPr>
                        <a:t>22%​</a:t>
                      </a:r>
                      <a:endParaRPr lang="lv-LV" sz="2400" b="0" i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12097" cap="flat" cmpd="sng" algn="ctr">
                      <a:solidFill>
                        <a:srgbClr val="90C2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097" cap="flat" cmpd="sng" algn="ctr">
                      <a:solidFill>
                        <a:srgbClr val="90C2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097" cap="flat" cmpd="sng" algn="ctr">
                      <a:solidFill>
                        <a:srgbClr val="90C2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097" cap="flat" cmpd="sng" algn="ctr">
                      <a:solidFill>
                        <a:srgbClr val="90C22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276943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 rot="3352313" flipV="1">
            <a:off x="1230086" y="1828531"/>
            <a:ext cx="123081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v-LV" altLang="lv-LV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lv-LV" altLang="lv-LV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v-LV" altLang="lv-LV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3900" y="5207627"/>
            <a:ext cx="881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/>
            <a:r>
              <a:rPr lang="lv-LV" b="1" dirty="0" smtClean="0">
                <a:solidFill>
                  <a:schemeClr val="accent4">
                    <a:lumMod val="75000"/>
                  </a:schemeClr>
                </a:solidFill>
              </a:rPr>
              <a:t>* Katram </a:t>
            </a:r>
            <a:r>
              <a:rPr lang="lv-LV" b="1" dirty="0">
                <a:solidFill>
                  <a:schemeClr val="accent4">
                    <a:lumMod val="75000"/>
                  </a:schemeClr>
                </a:solidFill>
              </a:rPr>
              <a:t>BDV absolventam, iegūstot kvalifikāciju, </a:t>
            </a:r>
            <a:r>
              <a:rPr lang="lv-LV" b="1" dirty="0" smtClean="0">
                <a:solidFill>
                  <a:schemeClr val="accent4">
                    <a:lumMod val="75000"/>
                  </a:schemeClr>
                </a:solidFill>
              </a:rPr>
              <a:t>tiek </a:t>
            </a:r>
            <a:r>
              <a:rPr lang="lv-LV" b="1" dirty="0">
                <a:solidFill>
                  <a:schemeClr val="accent4">
                    <a:lumMod val="75000"/>
                  </a:schemeClr>
                </a:solidFill>
              </a:rPr>
              <a:t>izteikti </a:t>
            </a:r>
            <a:r>
              <a:rPr lang="lv-LV" b="1" dirty="0">
                <a:solidFill>
                  <a:srgbClr val="FF0000"/>
                </a:solidFill>
              </a:rPr>
              <a:t>2 – 3 darba piedāvājumi</a:t>
            </a:r>
            <a:r>
              <a:rPr lang="lv-LV" b="1" dirty="0">
                <a:solidFill>
                  <a:schemeClr val="accent4">
                    <a:lumMod val="75000"/>
                  </a:schemeClr>
                </a:solidFill>
              </a:rPr>
              <a:t> </a:t>
            </a:r>
            <a:r>
              <a:rPr lang="lv-LV" b="1" dirty="0" smtClean="0">
                <a:solidFill>
                  <a:schemeClr val="accent4">
                    <a:lumMod val="75000"/>
                  </a:schemeClr>
                </a:solidFill>
              </a:rPr>
              <a:t>no nozares uzņēmumiem</a:t>
            </a:r>
            <a:endParaRPr lang="lv-LV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66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7730836" y="1313839"/>
            <a:ext cx="4461164" cy="5398111"/>
          </a:xfrm>
          <a:prstGeom prst="rect">
            <a:avLst/>
          </a:prstGeom>
          <a:solidFill>
            <a:schemeClr val="bg1">
              <a:lumMod val="95000"/>
              <a:alpha val="45000"/>
            </a:schemeClr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lv-LV" sz="2600" b="1" dirty="0" smtClean="0">
                <a:solidFill>
                  <a:schemeClr val="accent4">
                    <a:lumMod val="75000"/>
                  </a:schemeClr>
                </a:solidFill>
              </a:rPr>
              <a:t>Augu audu kultūru laboratorija</a:t>
            </a:r>
            <a:r>
              <a:rPr lang="lv-LV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lv-LV" sz="2400" dirty="0" smtClean="0">
                <a:solidFill>
                  <a:schemeClr val="accent4">
                    <a:lumMod val="75000"/>
                  </a:schemeClr>
                </a:solidFill>
              </a:rPr>
              <a:t>-  prakses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lv-LV" sz="2400" dirty="0" smtClean="0">
                <a:solidFill>
                  <a:schemeClr val="accent4">
                    <a:lumMod val="75000"/>
                  </a:schemeClr>
                </a:solidFill>
              </a:rPr>
              <a:t>Jauno un viedo tehnoloģiju apguve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lv-LV" sz="2600" b="1" dirty="0" smtClean="0">
                <a:solidFill>
                  <a:schemeClr val="accent4">
                    <a:lumMod val="75000"/>
                  </a:schemeClr>
                </a:solidFill>
              </a:rPr>
              <a:t>iDārza</a:t>
            </a:r>
            <a:r>
              <a:rPr lang="lv-LV" sz="2400" b="1" dirty="0" smtClean="0">
                <a:solidFill>
                  <a:schemeClr val="accent4">
                    <a:lumMod val="75000"/>
                  </a:schemeClr>
                </a:solidFill>
              </a:rPr>
              <a:t> - i</a:t>
            </a:r>
            <a:r>
              <a:rPr lang="lv-LV" sz="2600" b="1" dirty="0" smtClean="0">
                <a:solidFill>
                  <a:schemeClr val="accent4">
                    <a:lumMod val="75000"/>
                  </a:schemeClr>
                </a:solidFill>
              </a:rPr>
              <a:t>zveidota Latvijā lielākā ziemciešu kolekcija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lv-LV" sz="2400" dirty="0" smtClean="0">
                <a:solidFill>
                  <a:schemeClr val="accent4">
                    <a:lumMod val="75000"/>
                  </a:schemeClr>
                </a:solidFill>
              </a:rPr>
              <a:t>Dārzniekiem prakses iespējas HOLANDĒ uzņēmumā Twenthe Plant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lv-LV" sz="2600" b="1" dirty="0" smtClean="0">
                <a:solidFill>
                  <a:schemeClr val="accent4">
                    <a:lumMod val="75000"/>
                  </a:schemeClr>
                </a:solidFill>
              </a:rPr>
              <a:t>Dārzeņu, garšaugu un </a:t>
            </a:r>
            <a:r>
              <a:rPr lang="lv-LV" sz="2600" b="1" dirty="0">
                <a:solidFill>
                  <a:schemeClr val="accent4">
                    <a:lumMod val="75000"/>
                  </a:schemeClr>
                </a:solidFill>
              </a:rPr>
              <a:t>Indīgo</a:t>
            </a:r>
            <a:r>
              <a:rPr lang="lv-LV" sz="26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lv-LV" sz="2600" b="1" dirty="0">
                <a:solidFill>
                  <a:schemeClr val="accent4">
                    <a:lumMod val="75000"/>
                  </a:schemeClr>
                </a:solidFill>
              </a:rPr>
              <a:t>augu</a:t>
            </a:r>
            <a:r>
              <a:rPr lang="lv-LV" sz="2600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lv-LV" sz="2600" b="1" dirty="0" smtClean="0">
                <a:solidFill>
                  <a:schemeClr val="accent4">
                    <a:lumMod val="75000"/>
                  </a:schemeClr>
                </a:solidFill>
              </a:rPr>
              <a:t>paraugdārzs</a:t>
            </a:r>
            <a:endParaRPr lang="lv-LV" sz="2600" b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lv-LV" sz="2600" b="1" dirty="0" smtClean="0">
              <a:solidFill>
                <a:schemeClr val="tx1"/>
              </a:solidFill>
            </a:endParaRPr>
          </a:p>
        </p:txBody>
      </p:sp>
      <p:pic>
        <p:nvPicPr>
          <p:cNvPr id="9" name="Content Placeholder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6756"/>
          <a:stretch/>
        </p:blipFill>
        <p:spPr>
          <a:xfrm>
            <a:off x="0" y="482138"/>
            <a:ext cx="7680960" cy="495438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8464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3F7818"/>
      </a:accent2>
      <a:accent3>
        <a:srgbClr val="93DE61"/>
      </a:accent3>
      <a:accent4>
        <a:srgbClr val="3F7818"/>
      </a:accent4>
      <a:accent5>
        <a:srgbClr val="B7E995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0C07E3D-60A7-4F4E-8208-D9CCD01982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1071E6-22AE-499A-B09C-BF21CF5F74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EA9B47F-3DD8-4645-81DC-B88780643C07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71af3243-3dd4-4a8d-8c0d-dd76da1f02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712</Words>
  <Application>Microsoft Office PowerPoint</Application>
  <PresentationFormat>Widescreen</PresentationFormat>
  <Paragraphs>135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Arial Narrow</vt:lpstr>
      <vt:lpstr>Calibri</vt:lpstr>
      <vt:lpstr>Calibri Light</vt:lpstr>
      <vt:lpstr>Times New Roman</vt:lpstr>
      <vt:lpstr>Trebuchet MS</vt:lpstr>
      <vt:lpstr>Wingdings</vt:lpstr>
      <vt:lpstr>Wingdings 3</vt:lpstr>
      <vt:lpstr>Facet</vt:lpstr>
      <vt:lpstr>SIA Bulduru Tehnikums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ERASMUS + MOBILITĀTES PROJEKTI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SIA Bulduru Dārzkopības vidusskolas 2022. gada konvents</dc:title>
  <dc:creator/>
  <cp:lastModifiedBy/>
  <cp:revision>2772</cp:revision>
  <dcterms:created xsi:type="dcterms:W3CDTF">2022-10-19T07:25:10Z</dcterms:created>
  <dcterms:modified xsi:type="dcterms:W3CDTF">2023-03-09T14:49:58Z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