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90" r:id="rId4"/>
    <p:sldId id="292" r:id="rId5"/>
    <p:sldId id="257" r:id="rId6"/>
    <p:sldId id="298" r:id="rId7"/>
    <p:sldId id="279" r:id="rId8"/>
    <p:sldId id="280" r:id="rId9"/>
    <p:sldId id="295" r:id="rId10"/>
    <p:sldId id="296" r:id="rId11"/>
    <p:sldId id="259" r:id="rId12"/>
    <p:sldId id="302" r:id="rId13"/>
    <p:sldId id="277" r:id="rId14"/>
    <p:sldId id="297" r:id="rId15"/>
    <p:sldId id="300" r:id="rId16"/>
    <p:sldId id="301" r:id="rId17"/>
    <p:sldId id="304" r:id="rId18"/>
    <p:sldId id="26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>
        <p:scale>
          <a:sx n="75" d="100"/>
          <a:sy n="75" d="100"/>
        </p:scale>
        <p:origin x="965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4447-F327-4C76-AB58-D4D051AD6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D8D6D-B611-4E22-A2C4-7877CC6D4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E76D4-6D2B-4FBE-AF30-1F013ED4E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E2D7-0AA9-4C5F-AEEA-2E1B1C583008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DF7B9-BC65-4B18-A881-D5477664B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81623-00CA-414D-9184-E59CF52D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9D65-C3C7-4E70-AD5A-44C2F74ED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153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BE22B-C763-4562-B64A-1C617949F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264467"/>
            <a:ext cx="8689976" cy="2509213"/>
          </a:xfrm>
        </p:spPr>
        <p:txBody>
          <a:bodyPr/>
          <a:lstStyle/>
          <a:p>
            <a:r>
              <a:rPr lang="lv-LV" dirty="0" err="1"/>
              <a:t>Biotehnoloģ</a:t>
            </a:r>
            <a:r>
              <a:rPr lang="en-GB" dirty="0" err="1"/>
              <a:t>ijas</a:t>
            </a:r>
            <a:r>
              <a:rPr lang="lv-LV" dirty="0"/>
              <a:t> kompetences</a:t>
            </a:r>
            <a:r>
              <a:rPr lang="en-GB" dirty="0"/>
              <a:t> </a:t>
            </a:r>
            <a:r>
              <a:rPr lang="en-GB" dirty="0" err="1"/>
              <a:t>Veselīgu</a:t>
            </a:r>
            <a:r>
              <a:rPr lang="en-GB" dirty="0"/>
              <a:t> </a:t>
            </a:r>
            <a:r>
              <a:rPr lang="en-GB" dirty="0" err="1"/>
              <a:t>stādu</a:t>
            </a:r>
            <a:r>
              <a:rPr lang="en-GB" dirty="0"/>
              <a:t> </a:t>
            </a:r>
            <a:r>
              <a:rPr lang="en-GB" dirty="0" err="1"/>
              <a:t>audzēšanā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E6696B-AB51-421E-941A-B14A3D355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9572" y="2890520"/>
            <a:ext cx="8689976" cy="1371599"/>
          </a:xfrm>
        </p:spPr>
        <p:txBody>
          <a:bodyPr>
            <a:normAutofit fontScale="92500"/>
          </a:bodyPr>
          <a:lstStyle/>
          <a:p>
            <a:r>
              <a:rPr lang="en-GB" dirty="0" err="1"/>
              <a:t>Dr.biol</a:t>
            </a:r>
            <a:r>
              <a:rPr lang="en-GB" dirty="0"/>
              <a:t>. Anta Sparinska</a:t>
            </a:r>
          </a:p>
          <a:p>
            <a:r>
              <a:rPr lang="en-GB" sz="3600" dirty="0"/>
              <a:t>Bulduru </a:t>
            </a:r>
            <a:r>
              <a:rPr lang="en-GB" sz="3600" dirty="0" err="1"/>
              <a:t>tehnikuma</a:t>
            </a:r>
            <a:r>
              <a:rPr lang="en-GB" sz="3600" dirty="0"/>
              <a:t> </a:t>
            </a:r>
            <a:r>
              <a:rPr lang="en-GB" sz="3600" dirty="0" err="1"/>
              <a:t>biotehnolo</a:t>
            </a:r>
            <a:r>
              <a:rPr lang="lv-LV" sz="3600" dirty="0"/>
              <a:t>ģ</a:t>
            </a:r>
            <a:r>
              <a:rPr lang="en-GB" sz="3600" dirty="0" err="1"/>
              <a:t>iju</a:t>
            </a:r>
            <a:r>
              <a:rPr lang="en-GB" sz="3600" dirty="0"/>
              <a:t> </a:t>
            </a:r>
            <a:r>
              <a:rPr lang="en-GB" sz="3600" dirty="0" err="1"/>
              <a:t>centrs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6AEC98-2B58-4B86-97F3-A2B92D995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0" t="25852" r="77257" b="34148"/>
          <a:stretch/>
        </p:blipFill>
        <p:spPr>
          <a:xfrm>
            <a:off x="2611120" y="4970252"/>
            <a:ext cx="1666240" cy="1572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FC1C0-399B-4F96-ADBB-68A158456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22" t="25852" r="59500" b="53380"/>
          <a:stretch/>
        </p:blipFill>
        <p:spPr>
          <a:xfrm>
            <a:off x="4277360" y="4970252"/>
            <a:ext cx="5191760" cy="15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5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52356-2926-43BB-B2F8-80A2545D6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AA86E5-B309-4549-9C82-FB7A04CB2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3957" y="294481"/>
            <a:ext cx="5219095" cy="626903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2B1644-C144-4E21-B0B4-4D6181A71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3" r="41838"/>
          <a:stretch/>
        </p:blipFill>
        <p:spPr>
          <a:xfrm>
            <a:off x="118948" y="294481"/>
            <a:ext cx="6559794" cy="626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27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A4F44-BA17-4D84-AEB0-F2D2A1A7E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284" y="0"/>
            <a:ext cx="10364451" cy="1161519"/>
          </a:xfrm>
        </p:spPr>
        <p:txBody>
          <a:bodyPr/>
          <a:lstStyle/>
          <a:p>
            <a:r>
              <a:rPr lang="lv-LV" dirty="0"/>
              <a:t>“Biotehnoloģiju kompetences attīstība augstvērtīgu dārzkopības produktu ieguvei”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4B2B58-A53E-42E7-915A-37BF0410900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61577" t="55429" r="6938" b="21728"/>
          <a:stretch/>
        </p:blipFill>
        <p:spPr>
          <a:xfrm>
            <a:off x="193371" y="3291839"/>
            <a:ext cx="3018057" cy="2919523"/>
          </a:xfrm>
        </p:spPr>
      </p:pic>
      <p:sp>
        <p:nvSpPr>
          <p:cNvPr id="6" name="AutoShape 2" descr="https://euc-powerpoint.officeapps.live.com/pods/GetClipboardImage.ashx?Id=0087f161-e5d6-4bb1-aa01-29500d103653&amp;DC=PSE1&amp;pkey=fce3acf2-8cec-417b-b218-c459f91a6543&amp;wdwaccluster=PSE1">
            <a:extLst>
              <a:ext uri="{FF2B5EF4-FFF2-40B4-BE49-F238E27FC236}">
                <a16:creationId xmlns:a16="http://schemas.microsoft.com/office/drawing/2014/main" id="{B3BF3EDB-CABA-4E0F-885E-FA58F3DCA6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https://euc-powerpoint.officeapps.live.com/pods/GetClipboardImage.ashx?Id=dc315991-dd32-4a61-b795-21ce28e77cd5&amp;DC=PSE1&amp;pkey=c54ab82b-9d97-498a-920f-cdd3f6a4980d&amp;wdwaccluster=PSE1">
            <a:extLst>
              <a:ext uri="{FF2B5EF4-FFF2-40B4-BE49-F238E27FC236}">
                <a16:creationId xmlns:a16="http://schemas.microsoft.com/office/drawing/2014/main" id="{64CF36F8-BB83-414E-95D2-CE8C7AD7EE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6E1F1F-E63E-4276-96F1-16A2AC91A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1" t="20641" r="20901" b="17179"/>
          <a:stretch/>
        </p:blipFill>
        <p:spPr>
          <a:xfrm rot="16200000">
            <a:off x="3623070" y="3041496"/>
            <a:ext cx="2919522" cy="34202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72B23-1F8B-432E-8D99-22D99A6531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45" t="67647" r="34214" b="7659"/>
          <a:stretch/>
        </p:blipFill>
        <p:spPr>
          <a:xfrm>
            <a:off x="6954233" y="3276600"/>
            <a:ext cx="3038947" cy="2895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323C8D-6D15-4B40-8CD6-1E6504F935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63" t="8740" r="11664" b="22964"/>
          <a:stretch/>
        </p:blipFill>
        <p:spPr>
          <a:xfrm>
            <a:off x="8980572" y="1048120"/>
            <a:ext cx="2874554" cy="2341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2D88AF-F244-4C08-A105-29A4EA4758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729"/>
          <a:stretch/>
        </p:blipFill>
        <p:spPr>
          <a:xfrm>
            <a:off x="1892750" y="1087120"/>
            <a:ext cx="2341304" cy="2341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07E8FF-F01B-41C7-8330-29A7E7684F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614" t="22816" r="32015" b="45555"/>
          <a:stretch/>
        </p:blipFill>
        <p:spPr>
          <a:xfrm>
            <a:off x="4692189" y="1099820"/>
            <a:ext cx="2702107" cy="234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06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A0E69-2738-1A2B-4CAB-565C10C6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78" y="215794"/>
            <a:ext cx="7178844" cy="132556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cs typeface="Calibri Light"/>
              </a:rPr>
              <a:t>Kallu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mozaīkas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vīruss</a:t>
            </a:r>
            <a:r>
              <a:rPr lang="en-US" dirty="0">
                <a:cs typeface="Calibri Light"/>
              </a:rPr>
              <a:t> (</a:t>
            </a:r>
            <a:r>
              <a:rPr lang="en-US" dirty="0" err="1">
                <a:cs typeface="Calibri Light"/>
              </a:rPr>
              <a:t>DsMV</a:t>
            </a:r>
            <a:r>
              <a:rPr lang="en-US" dirty="0">
                <a:cs typeface="Calibri Light"/>
              </a:rPr>
              <a:t>) un </a:t>
            </a:r>
            <a:r>
              <a:rPr lang="en-US" dirty="0" err="1">
                <a:cs typeface="Calibri Light"/>
              </a:rPr>
              <a:t>konjaka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mozaīkas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vīruss</a:t>
            </a:r>
            <a:r>
              <a:rPr lang="en-US" dirty="0">
                <a:cs typeface="Calibri Light"/>
              </a:rPr>
              <a:t> (</a:t>
            </a:r>
            <a:r>
              <a:rPr lang="en-US" dirty="0" err="1">
                <a:cs typeface="Calibri Light"/>
              </a:rPr>
              <a:t>KoMV</a:t>
            </a:r>
            <a:r>
              <a:rPr lang="en-US" dirty="0">
                <a:cs typeface="Calibri Light"/>
              </a:rPr>
              <a:t>)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F0823C8-C2AA-571C-4F62-E20F99182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303" r="-4" b="160"/>
          <a:stretch/>
        </p:blipFill>
        <p:spPr>
          <a:xfrm>
            <a:off x="7858022" y="215794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pic>
        <p:nvPicPr>
          <p:cNvPr id="5" name="Picture 5" descr="A picture containing beverage, glass&#10;&#10;Description automatically generated">
            <a:extLst>
              <a:ext uri="{FF2B5EF4-FFF2-40B4-BE49-F238E27FC236}">
                <a16:creationId xmlns:a16="http://schemas.microsoft.com/office/drawing/2014/main" id="{B82F622B-DFB8-B808-F15B-5F39F4D35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" r="2405"/>
          <a:stretch/>
        </p:blipFill>
        <p:spPr>
          <a:xfrm>
            <a:off x="7390912" y="3075259"/>
            <a:ext cx="4801088" cy="3782741"/>
          </a:xfrm>
          <a:custGeom>
            <a:avLst/>
            <a:gdLst/>
            <a:ahLst/>
            <a:cxnLst/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  <p:pic>
        <p:nvPicPr>
          <p:cNvPr id="4098" name="Picture 2" descr="https://cdn.santa.lv/media/2021/12/6/large/7091190e5910.jpg">
            <a:extLst>
              <a:ext uri="{FF2B5EF4-FFF2-40B4-BE49-F238E27FC236}">
                <a16:creationId xmlns:a16="http://schemas.microsoft.com/office/drawing/2014/main" id="{43459BC4-5657-46F9-897C-936E85672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02" y="2565195"/>
            <a:ext cx="7008566" cy="394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45ECB2-7A86-418D-82E9-CC56D9C436C3}"/>
              </a:ext>
            </a:extLst>
          </p:cNvPr>
          <p:cNvSpPr txBox="1">
            <a:spLocks/>
          </p:cNvSpPr>
          <p:nvPr/>
        </p:nvSpPr>
        <p:spPr>
          <a:xfrm>
            <a:off x="182602" y="1390494"/>
            <a:ext cx="75897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vitro</a:t>
            </a:r>
            <a:r>
              <a:rPr lang="lv-LV" dirty="0"/>
              <a:t>, </a:t>
            </a:r>
            <a:r>
              <a:rPr lang="lv-LV" dirty="0" err="1"/>
              <a:t>elektro</a:t>
            </a:r>
            <a:r>
              <a:rPr lang="lv-LV" dirty="0"/>
              <a:t>, </a:t>
            </a:r>
            <a:r>
              <a:rPr lang="lv-LV" dirty="0" err="1"/>
              <a:t>termo</a:t>
            </a:r>
            <a:r>
              <a:rPr lang="lv-LV" dirty="0"/>
              <a:t> vai ķīmijterapija?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2276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4B80A906-03BF-4F4F-8021-C97CA3B7A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146550-8D95-4830-ABF1-597F8F6D6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061"/>
          <a:stretch/>
        </p:blipFill>
        <p:spPr>
          <a:xfrm>
            <a:off x="7829144" y="170329"/>
            <a:ext cx="4236439" cy="3924151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4E5E3EA5-CB22-401B-94EE-1CACBB305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92" y="5808017"/>
            <a:ext cx="1700277" cy="92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357789-7759-4546-AADB-22B468589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27" y="5808017"/>
            <a:ext cx="1362309" cy="93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F65C9F-4823-4718-8543-0A9033945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151" y="5773610"/>
            <a:ext cx="1163657" cy="99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B1C4F5-474B-4D99-BF05-EA8EE4608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864" y="5812846"/>
            <a:ext cx="2129914" cy="92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35FB6FEE-B882-42DF-ACE9-76F931A00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533" y="5771452"/>
            <a:ext cx="1681786" cy="99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804BBD04-5D74-48C1-91CC-A630A12AB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7"/>
          <a:stretch>
            <a:fillRect/>
          </a:stretch>
        </p:blipFill>
        <p:spPr bwMode="auto">
          <a:xfrm>
            <a:off x="8764424" y="5809630"/>
            <a:ext cx="1866579" cy="96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1.png">
            <a:extLst>
              <a:ext uri="{FF2B5EF4-FFF2-40B4-BE49-F238E27FC236}">
                <a16:creationId xmlns:a16="http://schemas.microsoft.com/office/drawing/2014/main" id="{049393F2-32D2-49F2-A9F6-7C1A2203C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716" y="5819163"/>
            <a:ext cx="827312" cy="98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002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FF766-9A03-4675-8161-B70C2F715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82" y="-173963"/>
            <a:ext cx="10364451" cy="1596177"/>
          </a:xfrm>
        </p:spPr>
        <p:txBody>
          <a:bodyPr/>
          <a:lstStyle/>
          <a:p>
            <a:r>
              <a:rPr lang="en-GB" dirty="0" err="1"/>
              <a:t>Laistīšana</a:t>
            </a:r>
            <a:r>
              <a:rPr lang="en-GB" dirty="0"/>
              <a:t>       </a:t>
            </a:r>
            <a:r>
              <a:rPr lang="en-GB" dirty="0" err="1"/>
              <a:t>Apgaismojums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92B25A-49DC-472D-9967-8AF4C740D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867" y="975042"/>
            <a:ext cx="4736967" cy="56899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882932-F0BD-4E8D-8C32-B3A71D167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610" y="975042"/>
            <a:ext cx="4736967" cy="568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21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0D942-464F-4283-BB3F-9E1C49FDE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6C98D-ED2F-4AEF-BA5A-B9701BAA3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s://bulduri.lv/wp-content/uploads/2022/11/WhatsApp-Image-2022-11-01-at-09.57.25-1-1024x503.jpeg">
            <a:extLst>
              <a:ext uri="{FF2B5EF4-FFF2-40B4-BE49-F238E27FC236}">
                <a16:creationId xmlns:a16="http://schemas.microsoft.com/office/drawing/2014/main" id="{D51D6A50-A762-4800-AA81-3B23D6DF3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403543"/>
            <a:ext cx="11609304" cy="570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ulduri.lv/wp-content/uploads/2022/11/1612_2022-09-02_UMuzikantaFoto.jpg">
            <a:extLst>
              <a:ext uri="{FF2B5EF4-FFF2-40B4-BE49-F238E27FC236}">
                <a16:creationId xmlns:a16="http://schemas.microsoft.com/office/drawing/2014/main" id="{1A0F8F7D-8588-4674-83F0-7C5607E85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5"/>
          <a:stretch/>
        </p:blipFill>
        <p:spPr bwMode="auto">
          <a:xfrm>
            <a:off x="71120" y="4872614"/>
            <a:ext cx="3098800" cy="187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81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B5C7DA-96FB-3645-E72A-990974755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76" y="381428"/>
            <a:ext cx="4783901" cy="6476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755" t="20671" r="24992" b="4128"/>
          <a:stretch/>
        </p:blipFill>
        <p:spPr>
          <a:xfrm>
            <a:off x="5840675" y="184195"/>
            <a:ext cx="6351325" cy="667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85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37C4DE-CB26-4714-9DD9-72882E345A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83" t="18445" r="12000" b="9556"/>
          <a:stretch/>
        </p:blipFill>
        <p:spPr>
          <a:xfrm>
            <a:off x="609600" y="0"/>
            <a:ext cx="10972800" cy="69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71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ACC1F-AF37-42C4-B36B-61866D0A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855" y="5603682"/>
            <a:ext cx="10515600" cy="1325563"/>
          </a:xfrm>
        </p:spPr>
        <p:txBody>
          <a:bodyPr/>
          <a:lstStyle/>
          <a:p>
            <a:r>
              <a:rPr lang="en-GB" dirty="0">
                <a:latin typeface="Algerian" panose="04020705040A02060702" pitchFamily="82" charset="0"/>
              </a:rPr>
              <a:t>Paldies par </a:t>
            </a:r>
            <a:r>
              <a:rPr lang="en-GB" dirty="0" err="1">
                <a:latin typeface="Algerian" panose="04020705040A02060702" pitchFamily="82" charset="0"/>
              </a:rPr>
              <a:t>uzmanību</a:t>
            </a:r>
            <a:r>
              <a:rPr lang="en-GB" dirty="0">
                <a:latin typeface="Algerian" panose="04020705040A02060702" pitchFamily="82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1DD9B4-8EF6-4AF5-9480-1C3BC1924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100" y="124999"/>
            <a:ext cx="5781040" cy="5781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EFD1FB-8B95-4E77-8C28-888E09634CF5}"/>
              </a:ext>
            </a:extLst>
          </p:cNvPr>
          <p:cNvSpPr/>
          <p:nvPr/>
        </p:nvSpPr>
        <p:spPr>
          <a:xfrm>
            <a:off x="8570580" y="124999"/>
            <a:ext cx="3499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https://www.midjourney.com/app/</a:t>
            </a:r>
          </a:p>
        </p:txBody>
      </p:sp>
    </p:spTree>
    <p:extLst>
      <p:ext uri="{BB962C8B-B14F-4D97-AF65-F5344CB8AC3E}">
        <p14:creationId xmlns:p14="http://schemas.microsoft.com/office/powerpoint/2010/main" val="1384214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D485-090A-4F05-B04D-7C2252EF7D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690880"/>
            <a:ext cx="10363826" cy="510031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lv-LV" sz="1400" dirty="0"/>
              <a:t>Projekts “Autonoma robotizēta platforma Latvijas </a:t>
            </a:r>
            <a:r>
              <a:rPr lang="lv-LV" sz="1400" dirty="0" err="1"/>
              <a:t>iDārzs</a:t>
            </a:r>
            <a:r>
              <a:rPr lang="lv-LV" sz="1400" dirty="0"/>
              <a:t> – ilgtspējīgai </a:t>
            </a:r>
            <a:r>
              <a:rPr lang="lv-LV" sz="1400" dirty="0" err="1"/>
              <a:t>stādaudzēšanas</a:t>
            </a:r>
            <a:r>
              <a:rPr lang="lv-LV" sz="1400" dirty="0"/>
              <a:t> nozares attīstībai”</a:t>
            </a:r>
            <a:r>
              <a:rPr lang="en-GB" sz="1400" dirty="0"/>
              <a:t> Nr. </a:t>
            </a:r>
            <a:r>
              <a:rPr lang="lv-LV" sz="1400" dirty="0"/>
              <a:t>18-00-A016</a:t>
            </a:r>
            <a:r>
              <a:rPr lang="en-US" sz="1400" dirty="0"/>
              <a:t>12</a:t>
            </a:r>
            <a:r>
              <a:rPr lang="lv-LV" sz="1400" dirty="0"/>
              <a:t>-000021 </a:t>
            </a:r>
            <a:endParaRPr lang="en-GB" sz="1400" dirty="0"/>
          </a:p>
          <a:p>
            <a:pPr marL="0" indent="0">
              <a:buNone/>
              <a:defRPr/>
            </a:pPr>
            <a:r>
              <a:rPr lang="lv-LV" sz="1400" dirty="0"/>
              <a:t>“Biotehnoloģiju kompetences attīstība augstvērtīgu dārzkopības produktu ieguvei” Projekta Nr. 19-00-A01612-000006</a:t>
            </a:r>
            <a:endParaRPr lang="en-GB" sz="1400" dirty="0"/>
          </a:p>
          <a:p>
            <a:pPr marL="0" indent="0">
              <a:buNone/>
              <a:defRPr/>
            </a:pPr>
            <a:r>
              <a:rPr lang="lv-LV" sz="1400" dirty="0"/>
              <a:t>Veselīgu stādu materiālu ieguve un inovatīvu audzēšanas metožu izmēģinājumi tautsaimniecībā </a:t>
            </a:r>
            <a:r>
              <a:rPr lang="en-GB" sz="1400" dirty="0"/>
              <a:t> </a:t>
            </a:r>
            <a:r>
              <a:rPr lang="lv-LV" sz="1400" dirty="0"/>
              <a:t>nozīmīgiem kultūraugiem</a:t>
            </a:r>
            <a:r>
              <a:rPr lang="en-GB" sz="1400" dirty="0"/>
              <a:t>. </a:t>
            </a:r>
            <a:r>
              <a:rPr lang="lv-LV" sz="1400" dirty="0"/>
              <a:t> Projekta Nr.22-00-A01612-000011</a:t>
            </a:r>
            <a:endParaRPr lang="en-GB" sz="1400" dirty="0"/>
          </a:p>
          <a:p>
            <a:pPr marL="0" indent="0">
              <a:buNone/>
              <a:defRPr/>
            </a:pPr>
            <a:r>
              <a:rPr lang="lv-LV" sz="1400" dirty="0"/>
              <a:t>Ziemciešu genciānas un </a:t>
            </a:r>
            <a:r>
              <a:rPr lang="lv-LV" sz="1400" dirty="0" err="1"/>
              <a:t>sudrabsveces</a:t>
            </a:r>
            <a:r>
              <a:rPr lang="lv-LV" sz="1400" dirty="0"/>
              <a:t> </a:t>
            </a:r>
            <a:r>
              <a:rPr lang="lv-LV" sz="1400" dirty="0" err="1"/>
              <a:t>mikropavairošanas</a:t>
            </a:r>
            <a:r>
              <a:rPr lang="lv-LV" sz="1400" dirty="0"/>
              <a:t> tehnoloģiju izstrāde un iegūto </a:t>
            </a:r>
            <a:r>
              <a:rPr lang="lv-LV" sz="1400" dirty="0" err="1"/>
              <a:t>jaunstādu</a:t>
            </a:r>
            <a:r>
              <a:rPr lang="lv-LV" sz="1400" dirty="0"/>
              <a:t> pārbaude dažādos augšanas apstākļos Latvijā 19-00-A01620-000097, LAD 16.2</a:t>
            </a:r>
          </a:p>
          <a:p>
            <a:pPr marL="0" indent="0">
              <a:buNone/>
              <a:defRPr/>
            </a:pPr>
            <a:r>
              <a:rPr lang="lv-LV" sz="1400" dirty="0"/>
              <a:t>Bioloģiski audzēto kultūraugu ražības un kvalitātes paaugstināšana, izmantojot jaunus </a:t>
            </a:r>
            <a:r>
              <a:rPr lang="lv-LV" sz="1400" dirty="0" err="1"/>
              <a:t>minerālorganiskos</a:t>
            </a:r>
            <a:r>
              <a:rPr lang="lv-LV" sz="1400" dirty="0"/>
              <a:t> mēslošanas līdzekļus LAD 16.2 19-00-A01620-000075</a:t>
            </a:r>
          </a:p>
          <a:p>
            <a:pPr marL="0" indent="0">
              <a:buNone/>
              <a:defRPr/>
            </a:pPr>
            <a:endParaRPr lang="en-GB" sz="1400" dirty="0"/>
          </a:p>
          <a:p>
            <a:pPr marL="0" indent="0">
              <a:buNone/>
              <a:defRPr/>
            </a:pPr>
            <a:endParaRPr lang="en-GB" sz="1400" dirty="0"/>
          </a:p>
          <a:p>
            <a:pPr marL="0" indent="0">
              <a:buNone/>
              <a:defRPr/>
            </a:pPr>
            <a:r>
              <a:rPr lang="lv-LV" sz="1400" dirty="0"/>
              <a:t> Eiropas Lauksaimniecības fonda lauku attīstībai Latvijas Lauku attīstības programmas 2014.-2020.gadam pasākums „Sadarbība” 16.1.apakšpasākums “Atbalsts Eiropas Inovāciju partnerības lauksaimniecības ražīgumam un ilgtspējai lauksaimniecības ražīguma un ilgtspējas darba grupu projekta īstenošanai”</a:t>
            </a:r>
            <a:endParaRPr lang="en-GB" sz="1200" cap="small" dirty="0">
              <a:latin typeface="Arial" panose="020B0604020202020204" pitchFamily="34" charset="0"/>
            </a:endParaRPr>
          </a:p>
          <a:p>
            <a:pPr algn="ctr">
              <a:defRPr/>
            </a:pPr>
            <a:endParaRPr lang="lv-LV" sz="3600" dirty="0">
              <a:latin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97CAC8-6D86-429D-964E-63A83D512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50" t="65555" r="52334" b="11926"/>
          <a:stretch/>
        </p:blipFill>
        <p:spPr>
          <a:xfrm>
            <a:off x="3078480" y="5583391"/>
            <a:ext cx="5791200" cy="116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84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9B37-8065-B95C-FCC1-D9A331BB9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CEE23-203D-B3E4-21B5-D1F61236B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AF031-08AD-7C3E-67ED-E040BE0AA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9890" r="4587"/>
          <a:stretch/>
        </p:blipFill>
        <p:spPr>
          <a:xfrm>
            <a:off x="-132081" y="313608"/>
            <a:ext cx="12945131" cy="642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38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13C96-A5C2-2732-2A6A-66025129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EA4E4-CD02-5AD4-6741-065BA6CA7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2B4E6-7152-A5D8-5475-F0C114E6B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87" t="20428" r="5117" b="4757"/>
          <a:stretch/>
        </p:blipFill>
        <p:spPr>
          <a:xfrm>
            <a:off x="0" y="1"/>
            <a:ext cx="12232431" cy="645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A253BF-6A26-411D-A331-3BF39F75B9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56" t="20778" r="4970"/>
          <a:stretch/>
        </p:blipFill>
        <p:spPr>
          <a:xfrm>
            <a:off x="8239881" y="4643307"/>
            <a:ext cx="3992550" cy="22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51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F636E-B6E7-4C78-9637-8D3B9C120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CCBBC-E5CF-4904-A9FA-6511D57DBF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55C35-5730-4979-989D-CC8DA38E8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8" t="35185" r="55208" b="7284"/>
          <a:stretch/>
        </p:blipFill>
        <p:spPr>
          <a:xfrm>
            <a:off x="0" y="618517"/>
            <a:ext cx="12368906" cy="587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65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EB46-75C1-8530-8D20-E04F2BAA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3FF70-A6ED-7464-EC0E-98D00018A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4F65B-8FD3-09F5-5550-3BD71D840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7" t="29223" r="55146" b="6311"/>
          <a:stretch/>
        </p:blipFill>
        <p:spPr>
          <a:xfrm>
            <a:off x="5918" y="365125"/>
            <a:ext cx="12144717" cy="55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04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1442-BBBC-4DF9-AEFD-4E693256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9A044-ACD3-4317-ACFF-727E9874B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3BA064-A143-46A1-8C68-8FF17F54C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73" t="20915" r="5073"/>
          <a:stretch/>
        </p:blipFill>
        <p:spPr>
          <a:xfrm>
            <a:off x="0" y="0"/>
            <a:ext cx="12362329" cy="6899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A9942C-FC16-4BAD-9563-0A87C7B2B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30" t="23530" r="6544" b="6274"/>
          <a:stretch/>
        </p:blipFill>
        <p:spPr>
          <a:xfrm>
            <a:off x="8068235" y="1"/>
            <a:ext cx="4294094" cy="226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29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494A7-E77A-4A15-8321-B10CE0F4B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8460" y="-77052"/>
            <a:ext cx="10364451" cy="1596177"/>
          </a:xfrm>
        </p:spPr>
        <p:txBody>
          <a:bodyPr/>
          <a:lstStyle/>
          <a:p>
            <a:r>
              <a:rPr lang="en-GB" dirty="0" err="1">
                <a:latin typeface="Algerian" panose="04020705040A02060702" pitchFamily="82" charset="0"/>
              </a:rPr>
              <a:t>Kartupe</a:t>
            </a:r>
            <a:r>
              <a:rPr lang="lv-LV" dirty="0">
                <a:latin typeface="Algerian" panose="04020705040A02060702" pitchFamily="82" charset="0"/>
              </a:rPr>
              <a:t>ļ</a:t>
            </a:r>
            <a:r>
              <a:rPr lang="en-GB" dirty="0" err="1">
                <a:latin typeface="Algerian" panose="04020705040A02060702" pitchFamily="82" charset="0"/>
              </a:rPr>
              <a:t>i</a:t>
            </a:r>
            <a:r>
              <a:rPr lang="en-GB" dirty="0">
                <a:latin typeface="Algerian" panose="04020705040A02060702" pitchFamily="82" charset="0"/>
              </a:rPr>
              <a:t> </a:t>
            </a:r>
            <a:r>
              <a:rPr lang="en-GB" dirty="0" err="1">
                <a:latin typeface="Algerian" panose="04020705040A02060702" pitchFamily="82" charset="0"/>
              </a:rPr>
              <a:t>aeroponikā</a:t>
            </a:r>
            <a:endParaRPr lang="en-GB" dirty="0">
              <a:latin typeface="Algerian" panose="04020705040A02060702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A3EA6-F386-48FE-9702-518DC8500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81" t="61542" r="17431" b="7621"/>
          <a:stretch/>
        </p:blipFill>
        <p:spPr>
          <a:xfrm>
            <a:off x="469876" y="1519125"/>
            <a:ext cx="3864111" cy="1676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CC0DB4-AF4C-48DB-B417-35FDCF969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55" t="31897" r="18659" b="39384"/>
          <a:stretch/>
        </p:blipFill>
        <p:spPr>
          <a:xfrm>
            <a:off x="469876" y="3845942"/>
            <a:ext cx="3878604" cy="1676608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B1A0ADA-26DE-4218-BA79-77B54AF45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083"/>
          <a:stretch/>
        </p:blipFill>
        <p:spPr>
          <a:xfrm>
            <a:off x="6226695" y="992664"/>
            <a:ext cx="5702807" cy="5744192"/>
          </a:xfrm>
        </p:spPr>
      </p:pic>
    </p:spTree>
    <p:extLst>
      <p:ext uri="{BB962C8B-B14F-4D97-AF65-F5344CB8AC3E}">
        <p14:creationId xmlns:p14="http://schemas.microsoft.com/office/powerpoint/2010/main" val="4098238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831F-3DCF-479C-9702-AF68A0296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C36723-17FB-46C3-9952-15B7AFBD5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53" r="9157"/>
          <a:stretch/>
        </p:blipFill>
        <p:spPr>
          <a:xfrm>
            <a:off x="2956560" y="-37234"/>
            <a:ext cx="6431280" cy="6932468"/>
          </a:xfrm>
        </p:spPr>
      </p:pic>
    </p:spTree>
    <p:extLst>
      <p:ext uri="{BB962C8B-B14F-4D97-AF65-F5344CB8AC3E}">
        <p14:creationId xmlns:p14="http://schemas.microsoft.com/office/powerpoint/2010/main" val="48519681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2460</TotalTime>
  <Words>192</Words>
  <Application>Microsoft Office PowerPoint</Application>
  <PresentationFormat>Widescreen</PresentationFormat>
  <Paragraphs>18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Algerian</vt:lpstr>
      <vt:lpstr>Arial</vt:lpstr>
      <vt:lpstr>Calibri Light</vt:lpstr>
      <vt:lpstr>Tw Cen MT</vt:lpstr>
      <vt:lpstr>Droplet</vt:lpstr>
      <vt:lpstr>Biotehnoloģijas kompetences Veselīgu stādu audzēšanā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Kartupeļi aeroponikā</vt:lpstr>
      <vt:lpstr>PowerPoint Presentation</vt:lpstr>
      <vt:lpstr>PowerPoint Presentation</vt:lpstr>
      <vt:lpstr>“Biotehnoloģiju kompetences attīstība augstvērtīgu dārzkopības produktu ieguvei”</vt:lpstr>
      <vt:lpstr>Kallu mozaīkas vīruss (DsMV) un konjaka mozaīkas vīruss (KoMV)</vt:lpstr>
      <vt:lpstr>PowerPoint Presentation</vt:lpstr>
      <vt:lpstr>Laistīšana       Apgaismojums</vt:lpstr>
      <vt:lpstr>PowerPoint Presentation</vt:lpstr>
      <vt:lpstr>PowerPoint Presentation</vt:lpstr>
      <vt:lpstr>PowerPoint Presentation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“Biotehnoloģijas kompetences Veselīgu stādu audzēšanā</dc:title>
  <dc:creator>Anta Sparinska</dc:creator>
  <cp:lastModifiedBy>Anta Sparinska</cp:lastModifiedBy>
  <cp:revision>22</cp:revision>
  <dcterms:created xsi:type="dcterms:W3CDTF">2023-03-08T13:59:06Z</dcterms:created>
  <dcterms:modified xsi:type="dcterms:W3CDTF">2023-03-10T06:59:46Z</dcterms:modified>
</cp:coreProperties>
</file>